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7" roundtripDataSignature="AMtx7miHU+uifiAeA8I73qyMU0ewMvt0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DB3458-BDE7-48F1-85E5-E3988D7F1232}">
  <a:tblStyle styleId="{2BDB3458-BDE7-48F1-85E5-E3988D7F123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Xenon" TargetMode="External"/><Relationship Id="rId3" Type="http://schemas.openxmlformats.org/officeDocument/2006/relationships/hyperlink" Target="https://en.wikipedia.org/wiki/Potassium" TargetMode="External"/><Relationship Id="rId7" Type="http://schemas.openxmlformats.org/officeDocument/2006/relationships/hyperlink" Target="https://en.wikipedia.org/wiki/Wate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Carbon_dioxide" TargetMode="External"/><Relationship Id="rId11" Type="http://schemas.openxmlformats.org/officeDocument/2006/relationships/hyperlink" Target="https://en.wikipedia.org/wiki/Magnetic_field" TargetMode="External"/><Relationship Id="rId5" Type="http://schemas.openxmlformats.org/officeDocument/2006/relationships/hyperlink" Target="https://en.wikipedia.org/wiki/Nitrogen" TargetMode="External"/><Relationship Id="rId10" Type="http://schemas.openxmlformats.org/officeDocument/2006/relationships/hyperlink" Target="https://en.wikipedia.org/wiki/Neon" TargetMode="External"/><Relationship Id="rId4" Type="http://schemas.openxmlformats.org/officeDocument/2006/relationships/hyperlink" Target="https://en.wikipedia.org/wiki/Argon" TargetMode="External"/><Relationship Id="rId9" Type="http://schemas.openxmlformats.org/officeDocument/2006/relationships/hyperlink" Target="https://en.wikipedia.org/wiki/Krypt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Jupiter#cite_note-coreuncertainty-1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m.wikipedia.org/wiki/Giovanni_Domenico_Cassini"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en.m.wikipedia.org/wiki/Christiaan_Huygens" TargetMode="External"/><Relationship Id="rId4" Type="http://schemas.openxmlformats.org/officeDocument/2006/relationships/hyperlink" Target="https://en.m.wikipedia.org/wiki/Huygens_(spacecraf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Solar_Syste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dry, rocky, covered in craters– very very thin atmosphere to burn meteoroids up- 0.5% </a:t>
            </a:r>
            <a:r>
              <a:rPr lang="en-CA" u="sng">
                <a:solidFill>
                  <a:schemeClr val="hlink"/>
                </a:solidFill>
                <a:hlinkClick r:id="rId3"/>
              </a:rPr>
              <a:t>potassium</a:t>
            </a:r>
            <a:r>
              <a:rPr lang="en-CA"/>
              <a:t> Trace amounts of </a:t>
            </a:r>
            <a:r>
              <a:rPr lang="en-CA" u="sng">
                <a:solidFill>
                  <a:schemeClr val="hlink"/>
                </a:solidFill>
                <a:hlinkClick r:id="rId4"/>
              </a:rPr>
              <a:t>argon</a:t>
            </a:r>
            <a:r>
              <a:rPr lang="en-CA"/>
              <a:t>, </a:t>
            </a:r>
            <a:r>
              <a:rPr lang="en-CA" u="sng">
                <a:solidFill>
                  <a:schemeClr val="hlink"/>
                </a:solidFill>
                <a:hlinkClick r:id="rId5"/>
              </a:rPr>
              <a:t>nitrogen</a:t>
            </a:r>
            <a:r>
              <a:rPr lang="en-CA"/>
              <a:t>, </a:t>
            </a:r>
            <a:r>
              <a:rPr lang="en-CA" u="sng">
                <a:solidFill>
                  <a:schemeClr val="hlink"/>
                </a:solidFill>
                <a:hlinkClick r:id="rId6"/>
              </a:rPr>
              <a:t>carbon dioxide</a:t>
            </a:r>
            <a:r>
              <a:rPr lang="en-CA"/>
              <a:t>, </a:t>
            </a:r>
            <a:r>
              <a:rPr lang="en-CA" u="sng">
                <a:solidFill>
                  <a:schemeClr val="hlink"/>
                </a:solidFill>
                <a:hlinkClick r:id="rId7"/>
              </a:rPr>
              <a:t>water vapor</a:t>
            </a:r>
            <a:r>
              <a:rPr lang="en-CA"/>
              <a:t>, </a:t>
            </a:r>
            <a:r>
              <a:rPr lang="en-CA" u="sng">
                <a:solidFill>
                  <a:schemeClr val="hlink"/>
                </a:solidFill>
                <a:hlinkClick r:id="rId8"/>
              </a:rPr>
              <a:t>xenon</a:t>
            </a:r>
            <a:r>
              <a:rPr lang="en-CA"/>
              <a:t>, </a:t>
            </a:r>
            <a:r>
              <a:rPr lang="en-CA" u="sng">
                <a:solidFill>
                  <a:schemeClr val="hlink"/>
                </a:solidFill>
                <a:hlinkClick r:id="rId9"/>
              </a:rPr>
              <a:t>krypton</a:t>
            </a:r>
            <a:r>
              <a:rPr lang="en-CA"/>
              <a:t>, and </a:t>
            </a:r>
            <a:r>
              <a:rPr lang="en-CA" u="sng">
                <a:solidFill>
                  <a:schemeClr val="hlink"/>
                </a:solidFill>
                <a:hlinkClick r:id="rId10"/>
              </a:rPr>
              <a:t>neon</a:t>
            </a:r>
            <a:endParaRPr/>
          </a:p>
          <a:p>
            <a:pPr marL="0" lvl="0" indent="0" algn="l" rtl="0">
              <a:spcBef>
                <a:spcPts val="0"/>
              </a:spcBef>
              <a:spcAft>
                <a:spcPts val="0"/>
              </a:spcAft>
              <a:buNone/>
            </a:pPr>
            <a:endParaRPr i="1"/>
          </a:p>
          <a:p>
            <a:pPr marL="0" lvl="0" indent="0" algn="l" rtl="0">
              <a:spcBef>
                <a:spcPts val="0"/>
              </a:spcBef>
              <a:spcAft>
                <a:spcPts val="0"/>
              </a:spcAft>
              <a:buNone/>
            </a:pPr>
            <a:r>
              <a:rPr lang="en-CA" i="1"/>
              <a:t>Notice the top and bottom images on the right: the surface feels very much like the moon. Lots of craters can be seen.</a:t>
            </a:r>
            <a:endParaRPr/>
          </a:p>
          <a:p>
            <a:pPr marL="0" lvl="0" indent="0" algn="l" rtl="0">
              <a:spcBef>
                <a:spcPts val="0"/>
              </a:spcBef>
              <a:spcAft>
                <a:spcPts val="0"/>
              </a:spcAft>
              <a:buNone/>
            </a:pPr>
            <a:endParaRPr i="1"/>
          </a:p>
          <a:p>
            <a:pPr marL="0" lvl="0" indent="0" algn="l" rtl="0">
              <a:spcBef>
                <a:spcPts val="0"/>
              </a:spcBef>
              <a:spcAft>
                <a:spcPts val="0"/>
              </a:spcAft>
              <a:buNone/>
            </a:pPr>
            <a:r>
              <a:rPr lang="en-CA" i="1"/>
              <a:t>Central image: MESSENGER</a:t>
            </a:r>
            <a:r>
              <a:rPr lang="en-CA"/>
              <a:t> (MErcury Surface, Space ENvironment, GEochemistry, and Ranging)--- Got there March 2011 and crashed in April 2015--clear up six key issues: Mercury's high density, its geological history, the nature of its </a:t>
            </a:r>
            <a:r>
              <a:rPr lang="en-CA" u="sng">
                <a:solidFill>
                  <a:schemeClr val="hlink"/>
                </a:solidFill>
                <a:hlinkClick r:id="rId11"/>
              </a:rPr>
              <a:t>magnetic field</a:t>
            </a:r>
            <a:r>
              <a:rPr lang="en-CA"/>
              <a:t>, the structure of its core, whether it has ice at its poles, and where its tenuous atmosphere comes from</a:t>
            </a:r>
            <a:endParaRPr/>
          </a:p>
        </p:txBody>
      </p:sp>
      <p:sp>
        <p:nvSpPr>
          <p:cNvPr id="151" name="Google Shape;151;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similar to Earth in terms of size, mass– sometimes called Earth’s twin</a:t>
            </a:r>
            <a:endParaRPr/>
          </a:p>
          <a:p>
            <a:pPr marL="0" lvl="0" indent="0" algn="l" rtl="0">
              <a:spcBef>
                <a:spcPts val="0"/>
              </a:spcBef>
              <a:spcAft>
                <a:spcPts val="0"/>
              </a:spcAft>
              <a:buNone/>
            </a:pPr>
            <a:r>
              <a:rPr lang="en-CA"/>
              <a:t>surface temp: 462– ask students why they think Venus is hottest planet in the solar system? It’s the runaway greenhouse effect</a:t>
            </a:r>
            <a:endParaRPr/>
          </a:p>
          <a:p>
            <a:pPr marL="0" lvl="0" indent="0" algn="l" rtl="0">
              <a:spcBef>
                <a:spcPts val="0"/>
              </a:spcBef>
              <a:spcAft>
                <a:spcPts val="0"/>
              </a:spcAft>
              <a:buNone/>
            </a:pPr>
            <a:r>
              <a:rPr lang="en-CA"/>
              <a:t>many volcanic features</a:t>
            </a:r>
            <a:endParaRPr/>
          </a:p>
          <a:p>
            <a:pPr marL="0" lvl="0" indent="0" algn="l" rtl="0">
              <a:spcBef>
                <a:spcPts val="0"/>
              </a:spcBef>
              <a:spcAft>
                <a:spcPts val="0"/>
              </a:spcAft>
              <a:buNone/>
            </a:pPr>
            <a:r>
              <a:rPr lang="en-CA"/>
              <a:t>It covered with a thick layer of clouds (as seen in the image) ; can’t see the surface from space, need radar to penetrate through clouds</a:t>
            </a:r>
            <a:endParaRPr/>
          </a:p>
        </p:txBody>
      </p:sp>
      <p:sp>
        <p:nvSpPr>
          <p:cNvPr id="160" name="Google Shape;16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lots of volcanoes; rocks– radar is used study Venus since it can penetrate through clouds and allow us to student the surface features</a:t>
            </a:r>
            <a:endParaRPr/>
          </a:p>
          <a:p>
            <a:pPr marL="0" lvl="0" indent="0" algn="l" rtl="0">
              <a:spcBef>
                <a:spcPts val="0"/>
              </a:spcBef>
              <a:spcAft>
                <a:spcPts val="0"/>
              </a:spcAft>
              <a:buNone/>
            </a:pPr>
            <a:endParaRPr/>
          </a:p>
          <a:p>
            <a:pPr marL="0" lvl="0" indent="0" algn="l" rtl="0">
              <a:spcBef>
                <a:spcPts val="0"/>
              </a:spcBef>
              <a:spcAft>
                <a:spcPts val="0"/>
              </a:spcAft>
              <a:buNone/>
            </a:pPr>
            <a:r>
              <a:rPr lang="en-CA"/>
              <a:t>The diameter of Venus is 12,092 km (only 650 km less than Earth's) and its mass is 81.5% of Earth's. </a:t>
            </a:r>
            <a:endParaRPr/>
          </a:p>
          <a:p>
            <a:pPr marL="0" lvl="0" indent="0" algn="l" rtl="0">
              <a:spcBef>
                <a:spcPts val="0"/>
              </a:spcBef>
              <a:spcAft>
                <a:spcPts val="0"/>
              </a:spcAft>
              <a:buNone/>
            </a:pPr>
            <a:endParaRPr/>
          </a:p>
          <a:p>
            <a:pPr marL="0" lvl="0" indent="0" algn="l" rtl="0">
              <a:spcBef>
                <a:spcPts val="0"/>
              </a:spcBef>
              <a:spcAft>
                <a:spcPts val="0"/>
              </a:spcAft>
              <a:buNone/>
            </a:pPr>
            <a:r>
              <a:rPr lang="en-CA"/>
              <a:t>The mass of the atmosphere of Venus is 96.5% carbon dioxide, with most of the remaining 3.5% being nitrogen.</a:t>
            </a:r>
            <a:endParaRPr/>
          </a:p>
          <a:p>
            <a:pPr marL="0" lvl="0" indent="0" algn="l" rtl="0">
              <a:spcBef>
                <a:spcPts val="0"/>
              </a:spcBef>
              <a:spcAft>
                <a:spcPts val="0"/>
              </a:spcAft>
              <a:buNone/>
            </a:pPr>
            <a:endParaRPr baseline="30000"/>
          </a:p>
          <a:p>
            <a:pPr marL="0" lvl="0" indent="0" algn="l" rtl="0">
              <a:spcBef>
                <a:spcPts val="0"/>
              </a:spcBef>
              <a:spcAft>
                <a:spcPts val="0"/>
              </a:spcAft>
              <a:buNone/>
            </a:pPr>
            <a:r>
              <a:rPr lang="en-CA"/>
              <a:t>The first successful landing on Venus was by Venera 7 on December 15, 1970. It remained in contact with Earth for 23 minutes, relaying surface temperatures of 455 °C to 475 °C.</a:t>
            </a:r>
            <a:endParaRPr/>
          </a:p>
        </p:txBody>
      </p:sp>
      <p:sp>
        <p:nvSpPr>
          <p:cNvPr id="168" name="Google Shape;16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lots of missions to mars: Mars Global Surveyor; Pathfinder; Mars Express; Spirit &amp; Opportunity; Phoenix; Dawn; Curiosity; and many more!</a:t>
            </a:r>
            <a:endParaRPr/>
          </a:p>
          <a:p>
            <a:pPr marL="0" lvl="0" indent="0" algn="l" rtl="0">
              <a:spcBef>
                <a:spcPts val="0"/>
              </a:spcBef>
              <a:spcAft>
                <a:spcPts val="0"/>
              </a:spcAft>
              <a:buNone/>
            </a:pPr>
            <a:endParaRPr/>
          </a:p>
          <a:p>
            <a:pPr marL="0" lvl="0" indent="0" algn="l" rtl="0">
              <a:spcBef>
                <a:spcPts val="0"/>
              </a:spcBef>
              <a:spcAft>
                <a:spcPts val="0"/>
              </a:spcAft>
              <a:buNone/>
            </a:pPr>
            <a:r>
              <a:rPr lang="en-CA"/>
              <a:t>Polar ice caps; </a:t>
            </a:r>
            <a:endParaRPr/>
          </a:p>
          <a:p>
            <a:pPr marL="0" lvl="0" indent="0" algn="l" rtl="0">
              <a:spcBef>
                <a:spcPts val="0"/>
              </a:spcBef>
              <a:spcAft>
                <a:spcPts val="0"/>
              </a:spcAft>
              <a:buNone/>
            </a:pPr>
            <a:r>
              <a:rPr lang="en-CA"/>
              <a:t>volcanic features; </a:t>
            </a:r>
            <a:endParaRPr/>
          </a:p>
          <a:p>
            <a:pPr marL="0" lvl="0" indent="0" algn="l" rtl="0">
              <a:spcBef>
                <a:spcPts val="0"/>
              </a:spcBef>
              <a:spcAft>
                <a:spcPts val="0"/>
              </a:spcAft>
              <a:buNone/>
            </a:pPr>
            <a:r>
              <a:rPr lang="en-CA"/>
              <a:t>2 satellites (captured asteroids?)- Phobos and Demos </a:t>
            </a:r>
            <a:endParaRPr/>
          </a:p>
          <a:p>
            <a:pPr marL="0" lvl="0" indent="0" algn="l" rtl="0">
              <a:spcBef>
                <a:spcPts val="0"/>
              </a:spcBef>
              <a:spcAft>
                <a:spcPts val="0"/>
              </a:spcAft>
              <a:buNone/>
            </a:pPr>
            <a:r>
              <a:rPr lang="en-CA"/>
              <a:t>half the size of Earth; </a:t>
            </a:r>
            <a:endParaRPr/>
          </a:p>
          <a:p>
            <a:pPr marL="0" lvl="0" indent="0" algn="l" rtl="0">
              <a:spcBef>
                <a:spcPts val="0"/>
              </a:spcBef>
              <a:spcAft>
                <a:spcPts val="0"/>
              </a:spcAft>
              <a:buNone/>
            </a:pPr>
            <a:r>
              <a:rPr lang="en-CA"/>
              <a:t>water on Mars? lots of evidence</a:t>
            </a:r>
            <a:endParaRPr/>
          </a:p>
        </p:txBody>
      </p:sp>
      <p:sp>
        <p:nvSpPr>
          <p:cNvPr id="178" name="Google Shape;17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Olympus Mons – 24 km high while Mt Everest: 9 km high– Olympus Mons is the highest mountain in the solar system (can be seen in top right image)</a:t>
            </a:r>
            <a:endParaRPr/>
          </a:p>
          <a:p>
            <a:pPr marL="0" lvl="0" indent="0" algn="l" rtl="0">
              <a:spcBef>
                <a:spcPts val="0"/>
              </a:spcBef>
              <a:spcAft>
                <a:spcPts val="0"/>
              </a:spcAft>
              <a:buNone/>
            </a:pPr>
            <a:endParaRPr/>
          </a:p>
          <a:p>
            <a:pPr marL="0" lvl="0" indent="0" algn="l" rtl="0">
              <a:spcBef>
                <a:spcPts val="0"/>
              </a:spcBef>
              <a:spcAft>
                <a:spcPts val="0"/>
              </a:spcAft>
              <a:buNone/>
            </a:pPr>
            <a:r>
              <a:rPr lang="en-CA"/>
              <a:t>Top left image- towering dust devil casts a serpentine shadow over the Martian surface in this image acquired by the High Resolution Imaging Science Experiment (HiRISE) camera on NASA's Mars Reconnaissance Orbiter.</a:t>
            </a:r>
            <a:endParaRPr/>
          </a:p>
          <a:p>
            <a:pPr marL="0" lvl="0" indent="0" algn="l" rtl="0">
              <a:spcBef>
                <a:spcPts val="0"/>
              </a:spcBef>
              <a:spcAft>
                <a:spcPts val="0"/>
              </a:spcAft>
              <a:buNone/>
            </a:pPr>
            <a:endParaRPr/>
          </a:p>
          <a:p>
            <a:pPr marL="0" lvl="0" indent="0" algn="l" rtl="0">
              <a:spcBef>
                <a:spcPts val="0"/>
              </a:spcBef>
              <a:spcAft>
                <a:spcPts val="0"/>
              </a:spcAft>
              <a:buNone/>
            </a:pPr>
            <a:r>
              <a:rPr lang="en-CA"/>
              <a:t>Bottom right image is a global video of Mars</a:t>
            </a:r>
            <a:endParaRPr/>
          </a:p>
          <a:p>
            <a:pPr marL="0" lvl="0" indent="0" algn="l" rtl="0">
              <a:spcBef>
                <a:spcPts val="0"/>
              </a:spcBef>
              <a:spcAft>
                <a:spcPts val="0"/>
              </a:spcAft>
              <a:buNone/>
            </a:pPr>
            <a:endParaRPr/>
          </a:p>
          <a:p>
            <a:pPr marL="0" lvl="0" indent="0" algn="l" rtl="0">
              <a:spcBef>
                <a:spcPts val="0"/>
              </a:spcBef>
              <a:spcAft>
                <a:spcPts val="0"/>
              </a:spcAft>
              <a:buNone/>
            </a:pPr>
            <a:r>
              <a:rPr lang="en-CA"/>
              <a:t>Bottom Left images: Craters on Mars- Left- Fresh new crater; Right- Mohawk Crater </a:t>
            </a:r>
            <a:endParaRPr/>
          </a:p>
        </p:txBody>
      </p:sp>
      <p:sp>
        <p:nvSpPr>
          <p:cNvPr id="186" name="Google Shape;18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largest planet in our solar system</a:t>
            </a:r>
            <a:endParaRPr/>
          </a:p>
          <a:p>
            <a:pPr marL="0" lvl="0" indent="0" algn="l" rtl="0">
              <a:spcBef>
                <a:spcPts val="0"/>
              </a:spcBef>
              <a:spcAft>
                <a:spcPts val="0"/>
              </a:spcAft>
              <a:buNone/>
            </a:pPr>
            <a:r>
              <a:rPr lang="en-CA"/>
              <a:t>great red spot – hurricane that has been raging for atleast 400 years (more on next slide)</a:t>
            </a:r>
            <a:endParaRPr/>
          </a:p>
          <a:p>
            <a:pPr marL="0" lvl="0" indent="0" algn="l" rtl="0">
              <a:spcBef>
                <a:spcPts val="0"/>
              </a:spcBef>
              <a:spcAft>
                <a:spcPts val="0"/>
              </a:spcAft>
              <a:buNone/>
            </a:pPr>
            <a:r>
              <a:rPr lang="en-CA"/>
              <a:t>It does have a faint ring system </a:t>
            </a:r>
            <a:endParaRPr/>
          </a:p>
          <a:p>
            <a:pPr marL="0" lvl="0" indent="0" algn="l" rtl="0">
              <a:spcBef>
                <a:spcPts val="0"/>
              </a:spcBef>
              <a:spcAft>
                <a:spcPts val="0"/>
              </a:spcAft>
              <a:buNone/>
            </a:pPr>
            <a:r>
              <a:rPr lang="en-CA"/>
              <a:t>Jupiter is primarily composed of hydrogen with a quarter of its mass being helium</a:t>
            </a:r>
            <a:endParaRPr/>
          </a:p>
          <a:p>
            <a:pPr marL="0" lvl="0" indent="0" algn="l" rtl="0">
              <a:spcBef>
                <a:spcPts val="0"/>
              </a:spcBef>
              <a:spcAft>
                <a:spcPts val="0"/>
              </a:spcAft>
              <a:buNone/>
            </a:pPr>
            <a:r>
              <a:rPr lang="en-CA"/>
              <a:t>All the different colors seen in this picture are clouds! It has a very complex atmosphere</a:t>
            </a:r>
            <a:endParaRPr/>
          </a:p>
          <a:p>
            <a:pPr marL="0" lvl="0" indent="0" algn="l" rtl="0">
              <a:spcBef>
                <a:spcPts val="0"/>
              </a:spcBef>
              <a:spcAft>
                <a:spcPts val="0"/>
              </a:spcAft>
              <a:buNone/>
            </a:pPr>
            <a:r>
              <a:rPr lang="en-CA"/>
              <a:t>It may also have a rocky core of heavier elements,</a:t>
            </a:r>
            <a:r>
              <a:rPr lang="en-CA" u="sng" baseline="30000">
                <a:solidFill>
                  <a:schemeClr val="hlink"/>
                </a:solidFill>
                <a:hlinkClick r:id="rId3"/>
              </a:rPr>
              <a:t>[15]</a:t>
            </a:r>
            <a:r>
              <a:rPr lang="en-CA"/>
              <a:t> but like the other giant planets, Jupiter lacks a well-defined solid surface. </a:t>
            </a:r>
            <a:endParaRPr/>
          </a:p>
        </p:txBody>
      </p:sp>
      <p:sp>
        <p:nvSpPr>
          <p:cNvPr id="196" name="Google Shape;19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Great Red Spot is over 400 years old</a:t>
            </a:r>
            <a:endParaRPr/>
          </a:p>
          <a:p>
            <a:pPr marL="0" lvl="0" indent="0" algn="l" rtl="0">
              <a:spcBef>
                <a:spcPts val="0"/>
              </a:spcBef>
              <a:spcAft>
                <a:spcPts val="0"/>
              </a:spcAft>
              <a:buNone/>
            </a:pPr>
            <a:r>
              <a:rPr lang="en-CA"/>
              <a:t>White and red bands  are two different types clouds (white = zones; red = belts) </a:t>
            </a:r>
            <a:endParaRPr/>
          </a:p>
          <a:p>
            <a:pPr marL="0" lvl="0" indent="0" algn="l" rtl="0">
              <a:spcBef>
                <a:spcPts val="0"/>
              </a:spcBef>
              <a:spcAft>
                <a:spcPts val="0"/>
              </a:spcAft>
              <a:buNone/>
            </a:pPr>
            <a:r>
              <a:rPr lang="en-CA"/>
              <a:t>belts = air moving down; zones = air moving up</a:t>
            </a:r>
            <a:endParaRPr/>
          </a:p>
          <a:p>
            <a:pPr marL="0" lvl="0" indent="0" algn="l" rtl="0">
              <a:spcBef>
                <a:spcPts val="0"/>
              </a:spcBef>
              <a:spcAft>
                <a:spcPts val="0"/>
              </a:spcAft>
              <a:buNone/>
            </a:pPr>
            <a:r>
              <a:rPr lang="en-CA"/>
              <a:t>3 earths would fit inside great red spot </a:t>
            </a:r>
            <a:endParaRPr/>
          </a:p>
          <a:p>
            <a:pPr marL="0" lvl="0" indent="0" algn="l" rtl="0">
              <a:spcBef>
                <a:spcPts val="0"/>
              </a:spcBef>
              <a:spcAft>
                <a:spcPts val="0"/>
              </a:spcAft>
              <a:buNone/>
            </a:pPr>
            <a:endParaRPr/>
          </a:p>
          <a:p>
            <a:pPr marL="0" lvl="0" indent="0" algn="l" rtl="0">
              <a:spcBef>
                <a:spcPts val="0"/>
              </a:spcBef>
              <a:spcAft>
                <a:spcPts val="0"/>
              </a:spcAft>
              <a:buNone/>
            </a:pPr>
            <a:r>
              <a:rPr lang="en-CA"/>
              <a:t>Bottom image is a video of great red spot and shows motion of the clouds</a:t>
            </a:r>
            <a:endParaRPr/>
          </a:p>
        </p:txBody>
      </p:sp>
      <p:sp>
        <p:nvSpPr>
          <p:cNvPr id="204" name="Google Shape;20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Density is less than that of water, very light</a:t>
            </a:r>
            <a:endParaRPr/>
          </a:p>
          <a:p>
            <a:pPr marL="0" lvl="0" indent="0" algn="l" rtl="0">
              <a:spcBef>
                <a:spcPts val="0"/>
              </a:spcBef>
              <a:spcAft>
                <a:spcPts val="0"/>
              </a:spcAft>
              <a:buNone/>
            </a:pPr>
            <a:r>
              <a:rPr lang="en-CA"/>
              <a:t>Known for its enormous ring system, which can range upto 480000 km from the centre and contains dust and ice. The size of these particles can range from grain of sand to objects as big a skyscraper</a:t>
            </a:r>
            <a:endParaRPr/>
          </a:p>
          <a:p>
            <a:pPr marL="0" lvl="0" indent="0" algn="l" rtl="0">
              <a:spcBef>
                <a:spcPts val="0"/>
              </a:spcBef>
              <a:spcAft>
                <a:spcPts val="0"/>
              </a:spcAft>
              <a:buNone/>
            </a:pPr>
            <a:r>
              <a:rPr lang="en-CA"/>
              <a:t>Just like Jupiter, the clouds and the atmosphere is pretty complex, it also has bands of clouds of different colors (made of different molecules)</a:t>
            </a:r>
            <a:endParaRPr/>
          </a:p>
        </p:txBody>
      </p:sp>
      <p:sp>
        <p:nvSpPr>
          <p:cNvPr id="212" name="Google Shape;2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Cassini mission going to end in 2017; crash in Saturn; </a:t>
            </a:r>
            <a:r>
              <a:rPr lang="en-CA" i="1"/>
              <a:t>Cassini</a:t>
            </a:r>
            <a:r>
              <a:rPr lang="en-CA"/>
              <a:t> orbiter, named for the Italian-French astronomer </a:t>
            </a:r>
            <a:r>
              <a:rPr lang="en-CA" u="sng">
                <a:solidFill>
                  <a:schemeClr val="hlink"/>
                </a:solidFill>
                <a:hlinkClick r:id="rId3"/>
              </a:rPr>
              <a:t>Giovanni Domenico Cassini</a:t>
            </a:r>
            <a:r>
              <a:rPr lang="en-CA"/>
              <a:t>, discoverer of Saturn's ring divisions and four of its satellites; and the ESA-developed </a:t>
            </a:r>
            <a:r>
              <a:rPr lang="en-CA" i="1" u="sng">
                <a:solidFill>
                  <a:schemeClr val="hlink"/>
                </a:solidFill>
                <a:hlinkClick r:id="rId4"/>
              </a:rPr>
              <a:t>Huygens</a:t>
            </a:r>
            <a:r>
              <a:rPr lang="en-CA" u="sng">
                <a:solidFill>
                  <a:schemeClr val="hlink"/>
                </a:solidFill>
                <a:hlinkClick r:id="rId4"/>
              </a:rPr>
              <a:t> probe</a:t>
            </a:r>
            <a:r>
              <a:rPr lang="en-CA"/>
              <a:t>, named for the Dutch astronomer, mathematician and physicist </a:t>
            </a:r>
            <a:r>
              <a:rPr lang="en-CA" u="sng">
                <a:solidFill>
                  <a:schemeClr val="hlink"/>
                </a:solidFill>
                <a:hlinkClick r:id="rId5"/>
              </a:rPr>
              <a:t>Christiaan Huygens</a:t>
            </a:r>
            <a:r>
              <a:rPr lang="en-CA"/>
              <a:t>, discoverer of Titan. </a:t>
            </a:r>
            <a:endParaRPr/>
          </a:p>
          <a:p>
            <a:pPr marL="0" lvl="0" indent="0" algn="l" rtl="0">
              <a:spcBef>
                <a:spcPts val="0"/>
              </a:spcBef>
              <a:spcAft>
                <a:spcPts val="0"/>
              </a:spcAft>
              <a:buNone/>
            </a:pPr>
            <a:r>
              <a:rPr lang="en-CA"/>
              <a:t>Lancuhed 1997, arrived 2004, has been still going on</a:t>
            </a:r>
            <a:endParaRPr/>
          </a:p>
        </p:txBody>
      </p:sp>
      <p:sp>
        <p:nvSpPr>
          <p:cNvPr id="220" name="Google Shape;22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It is tilted axis of rotation– almost 98 deg! Scientists think it was probably hit by a large object which tilted its axis of rotation</a:t>
            </a:r>
            <a:endParaRPr/>
          </a:p>
          <a:p>
            <a:pPr marL="0" lvl="0" indent="0" algn="l" rtl="0">
              <a:spcBef>
                <a:spcPts val="0"/>
              </a:spcBef>
              <a:spcAft>
                <a:spcPts val="0"/>
              </a:spcAft>
              <a:buNone/>
            </a:pPr>
            <a:r>
              <a:rPr lang="en-CA"/>
              <a:t>Just like Jupiter and Saturn, Its primary composition of hydrogen and helium, but it contains more "ices" such as water, ammonia, and methane, along with traces of other hydrocarbons. </a:t>
            </a:r>
            <a:endParaRPr/>
          </a:p>
          <a:p>
            <a:pPr marL="0" lvl="0" indent="0" algn="l" rtl="0">
              <a:spcBef>
                <a:spcPts val="0"/>
              </a:spcBef>
              <a:spcAft>
                <a:spcPts val="0"/>
              </a:spcAft>
              <a:buNone/>
            </a:pPr>
            <a:r>
              <a:rPr lang="en-CA"/>
              <a:t>It is the coldest planetary atmosphere in the Solar System, with a minimum temperature of 49 K (−224.2 °C), and has a complex, layered cloud structure with water thought to make up the lowest clouds and methane the uppermost layer of clouds. </a:t>
            </a:r>
            <a:endParaRPr/>
          </a:p>
          <a:p>
            <a:pPr marL="0" lvl="0" indent="0" algn="l" rtl="0">
              <a:spcBef>
                <a:spcPts val="0"/>
              </a:spcBef>
              <a:spcAft>
                <a:spcPts val="0"/>
              </a:spcAft>
              <a:buNone/>
            </a:pPr>
            <a:r>
              <a:rPr lang="en-CA"/>
              <a:t>Right image-13 rings</a:t>
            </a:r>
            <a:endParaRPr/>
          </a:p>
        </p:txBody>
      </p:sp>
      <p:sp>
        <p:nvSpPr>
          <p:cNvPr id="228" name="Google Shape;22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Ask students what is a solar system and what they think is part of the solar system; can make a list on the board of items students think are members of Solar System</a:t>
            </a:r>
            <a:endParaRPr/>
          </a:p>
        </p:txBody>
      </p:sp>
      <p:sp>
        <p:nvSpPr>
          <p:cNvPr id="93" name="Google Shape;9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1 year = 164 Earth years</a:t>
            </a:r>
            <a:endParaRPr/>
          </a:p>
          <a:p>
            <a:pPr marL="0" lvl="0" indent="0" algn="l" rtl="0">
              <a:spcBef>
                <a:spcPts val="0"/>
              </a:spcBef>
              <a:spcAft>
                <a:spcPts val="0"/>
              </a:spcAft>
              <a:buNone/>
            </a:pPr>
            <a:r>
              <a:rPr lang="en-CA"/>
              <a:t>Great Dark Spot – similar to Jupiter’s Great Red Spot– large hurricane raging in its atmosphere. </a:t>
            </a:r>
            <a:endParaRPr/>
          </a:p>
          <a:p>
            <a:pPr marL="0" lvl="0" indent="0" algn="l" rtl="0">
              <a:spcBef>
                <a:spcPts val="0"/>
              </a:spcBef>
              <a:spcAft>
                <a:spcPts val="0"/>
              </a:spcAft>
              <a:buNone/>
            </a:pPr>
            <a:r>
              <a:rPr lang="en-CA"/>
              <a:t>It has active &amp; visible weather patterns unlike Uranus</a:t>
            </a:r>
            <a:endParaRPr/>
          </a:p>
          <a:p>
            <a:pPr marL="0" lvl="0" indent="0" algn="l" rtl="0">
              <a:spcBef>
                <a:spcPts val="0"/>
              </a:spcBef>
              <a:spcAft>
                <a:spcPts val="0"/>
              </a:spcAft>
              <a:buNone/>
            </a:pPr>
            <a:r>
              <a:rPr lang="en-CA"/>
              <a:t>Neptune's atmosphere is very similar to that of Uranus</a:t>
            </a:r>
            <a:endParaRPr/>
          </a:p>
        </p:txBody>
      </p:sp>
      <p:sp>
        <p:nvSpPr>
          <p:cNvPr id="237" name="Google Shape;237;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latin typeface="Arial"/>
                <a:ea typeface="Arial"/>
                <a:cs typeface="Arial"/>
                <a:sym typeface="Arial"/>
              </a:rPr>
              <a:t>Now remember Pluto is no more a planet now! I will tell you why! </a:t>
            </a:r>
            <a:endParaRPr/>
          </a:p>
          <a:p>
            <a:pPr marL="0" lvl="0" indent="0" algn="l" rtl="0">
              <a:spcBef>
                <a:spcPts val="0"/>
              </a:spcBef>
              <a:spcAft>
                <a:spcPts val="0"/>
              </a:spcAft>
              <a:buNone/>
            </a:pPr>
            <a:r>
              <a:rPr lang="en-CA">
                <a:latin typeface="Arial"/>
                <a:ea typeface="Arial"/>
                <a:cs typeface="Arial"/>
                <a:sym typeface="Arial"/>
              </a:rPr>
              <a:t>Pluto is terrestrial and rocky while the planets before it are gaseous, so we don’t expect it to be there! </a:t>
            </a:r>
            <a:endParaRPr/>
          </a:p>
          <a:p>
            <a:pPr marL="0" lvl="0" indent="0" algn="l" rtl="0">
              <a:spcBef>
                <a:spcPts val="0"/>
              </a:spcBef>
              <a:spcAft>
                <a:spcPts val="0"/>
              </a:spcAft>
              <a:buNone/>
            </a:pPr>
            <a:r>
              <a:rPr lang="en-CA">
                <a:latin typeface="Arial"/>
                <a:ea typeface="Arial"/>
                <a:cs typeface="Arial"/>
                <a:sym typeface="Arial"/>
              </a:rPr>
              <a:t>Its smaller than moon so cant consider it as a planet, which means pluto has not cleared it neighbourhood. It also has a moon half its size so some astronomers suggests it might be binary.</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CA">
                <a:latin typeface="Arial"/>
                <a:ea typeface="Arial"/>
                <a:cs typeface="Arial"/>
                <a:sym typeface="Arial"/>
              </a:rPr>
              <a:t>Also all planets go around the sun in flat plan but as seen in the picture Pluto has rather 17 degree angle with the flat plane. The orbit is bizarre and also very elliptical, you can see it crosses neptune’s orbit!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45" name="Google Shape;24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In 2006, International Astronomical Union decided on a definition of a dwarf planet, which is Pluto now a part of! </a:t>
            </a:r>
            <a:endParaRPr/>
          </a:p>
        </p:txBody>
      </p:sp>
      <p:sp>
        <p:nvSpPr>
          <p:cNvPr id="254" name="Google Shape;25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
        <p:nvSpPr>
          <p:cNvPr id="261" name="Google Shape;26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a:latin typeface="Arial"/>
                <a:ea typeface="Arial"/>
                <a:cs typeface="Arial"/>
                <a:sym typeface="Arial"/>
              </a:rPr>
              <a:t>Discovered in 1930.</a:t>
            </a:r>
            <a:endParaRPr/>
          </a:p>
          <a:p>
            <a:pPr marL="0" lvl="0" indent="0" algn="l" rtl="0">
              <a:spcBef>
                <a:spcPts val="0"/>
              </a:spcBef>
              <a:spcAft>
                <a:spcPts val="0"/>
              </a:spcAft>
              <a:buNone/>
            </a:pPr>
            <a:r>
              <a:rPr lang="en-CA" sz="1200">
                <a:latin typeface="Arial"/>
                <a:ea typeface="Arial"/>
                <a:cs typeface="Arial"/>
                <a:sym typeface="Arial"/>
              </a:rPr>
              <a:t>Size: 1200 km in radius</a:t>
            </a:r>
            <a:endParaRPr/>
          </a:p>
          <a:p>
            <a:pPr marL="0" lvl="0" indent="0" algn="l" rtl="0">
              <a:spcBef>
                <a:spcPts val="0"/>
              </a:spcBef>
              <a:spcAft>
                <a:spcPts val="0"/>
              </a:spcAft>
              <a:buNone/>
            </a:pPr>
            <a:r>
              <a:rPr lang="en-CA" sz="1200">
                <a:latin typeface="Arial"/>
                <a:ea typeface="Arial"/>
                <a:cs typeface="Arial"/>
                <a:sym typeface="Arial"/>
              </a:rPr>
              <a:t>Mean temp: -230C, very cold</a:t>
            </a:r>
            <a:endParaRPr sz="12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r>
              <a:rPr lang="en-CA" sz="1200">
                <a:latin typeface="Arial"/>
                <a:ea typeface="Arial"/>
                <a:cs typeface="Arial"/>
                <a:sym typeface="Arial"/>
              </a:rPr>
              <a:t>New Horizons (2015)- launched in 2006 and arrived at Pluto in 2015, now on route to a Kuiper belt object</a:t>
            </a:r>
            <a:endParaRPr sz="12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
        <p:nvSpPr>
          <p:cNvPr id="272" name="Google Shape;27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a:solidFill>
                  <a:schemeClr val="dk1"/>
                </a:solidFill>
                <a:latin typeface="Calibri"/>
                <a:ea typeface="Calibri"/>
                <a:cs typeface="Calibri"/>
                <a:sym typeface="Calibri"/>
              </a:rPr>
              <a:t>Pluto's surface is composed of more than 98 percent </a:t>
            </a:r>
            <a:r>
              <a:rPr lang="en-CA" sz="1200" b="0" i="0" u="none" strike="noStrike">
                <a:solidFill>
                  <a:schemeClr val="dk1"/>
                </a:solidFill>
                <a:latin typeface="Calibri"/>
                <a:ea typeface="Calibri"/>
                <a:cs typeface="Calibri"/>
                <a:sym typeface="Calibri"/>
              </a:rPr>
              <a:t>nitrogen ice</a:t>
            </a:r>
            <a:r>
              <a:rPr lang="en-CA" sz="1200" b="0" i="0">
                <a:solidFill>
                  <a:schemeClr val="dk1"/>
                </a:solidFill>
                <a:latin typeface="Calibri"/>
                <a:ea typeface="Calibri"/>
                <a:cs typeface="Calibri"/>
                <a:sym typeface="Calibri"/>
              </a:rPr>
              <a:t>, with traces of </a:t>
            </a:r>
            <a:r>
              <a:rPr lang="en-CA" sz="1200" b="0" i="0" u="none" strike="noStrike">
                <a:solidFill>
                  <a:schemeClr val="dk1"/>
                </a:solidFill>
                <a:latin typeface="Calibri"/>
                <a:ea typeface="Calibri"/>
                <a:cs typeface="Calibri"/>
                <a:sym typeface="Calibri"/>
              </a:rPr>
              <a:t>methane</a:t>
            </a:r>
            <a:r>
              <a:rPr lang="en-CA" sz="1200" b="0" i="0">
                <a:solidFill>
                  <a:schemeClr val="dk1"/>
                </a:solidFill>
                <a:latin typeface="Calibri"/>
                <a:ea typeface="Calibri"/>
                <a:cs typeface="Calibri"/>
                <a:sym typeface="Calibri"/>
              </a:rPr>
              <a:t> and </a:t>
            </a:r>
            <a:r>
              <a:rPr lang="en-CA" sz="1200" b="0" i="0" u="none" strike="noStrike">
                <a:solidFill>
                  <a:schemeClr val="dk1"/>
                </a:solidFill>
                <a:latin typeface="Calibri"/>
                <a:ea typeface="Calibri"/>
                <a:cs typeface="Calibri"/>
                <a:sym typeface="Calibri"/>
              </a:rPr>
              <a:t>carbon monoxide</a:t>
            </a:r>
            <a:r>
              <a:rPr lang="en-CA" sz="1200" b="0" i="0">
                <a:solidFill>
                  <a:schemeClr val="dk1"/>
                </a:solidFill>
                <a:latin typeface="Calibri"/>
                <a:ea typeface="Calibri"/>
                <a:cs typeface="Calibri"/>
                <a:sym typeface="Calibri"/>
              </a:rPr>
              <a:t>. </a:t>
            </a:r>
            <a:r>
              <a:rPr lang="en-CA" sz="1200" b="0" i="0" u="none" strike="noStrike">
                <a:solidFill>
                  <a:schemeClr val="dk1"/>
                </a:solidFill>
                <a:latin typeface="Calibri"/>
                <a:ea typeface="Calibri"/>
                <a:cs typeface="Calibri"/>
                <a:sym typeface="Calibri"/>
              </a:rPr>
              <a:t>Nitrogen</a:t>
            </a:r>
            <a:r>
              <a:rPr lang="en-CA" sz="1200" b="0" i="0">
                <a:solidFill>
                  <a:schemeClr val="dk1"/>
                </a:solidFill>
                <a:latin typeface="Calibri"/>
                <a:ea typeface="Calibri"/>
                <a:cs typeface="Calibri"/>
                <a:sym typeface="Calibri"/>
              </a:rPr>
              <a:t> and carbon monoxide are most abundant on the anti-Charon face of Pluto (around 180° longitude, where </a:t>
            </a:r>
            <a:r>
              <a:rPr lang="en-CA" sz="1200" b="0" i="0" u="none" strike="noStrike">
                <a:solidFill>
                  <a:schemeClr val="dk1"/>
                </a:solidFill>
                <a:latin typeface="Calibri"/>
                <a:ea typeface="Calibri"/>
                <a:cs typeface="Calibri"/>
                <a:sym typeface="Calibri"/>
              </a:rPr>
              <a:t>Tombaugh Region</a:t>
            </a:r>
            <a:r>
              <a:rPr lang="en-CA" sz="1200" b="0" i="0">
                <a:solidFill>
                  <a:schemeClr val="dk1"/>
                </a:solidFill>
                <a:latin typeface="Calibri"/>
                <a:ea typeface="Calibri"/>
                <a:cs typeface="Calibri"/>
                <a:sym typeface="Calibri"/>
              </a:rPr>
              <a:t>'s western lobe, </a:t>
            </a:r>
            <a:r>
              <a:rPr lang="en-CA" sz="1200" b="0" i="0" u="none" strike="noStrike">
                <a:solidFill>
                  <a:schemeClr val="dk1"/>
                </a:solidFill>
                <a:latin typeface="Calibri"/>
                <a:ea typeface="Calibri"/>
                <a:cs typeface="Calibri"/>
                <a:sym typeface="Calibri"/>
              </a:rPr>
              <a:t>Sputnik Planum</a:t>
            </a:r>
            <a:r>
              <a:rPr lang="en-CA" sz="1200" b="0" i="0">
                <a:solidFill>
                  <a:schemeClr val="dk1"/>
                </a:solidFill>
                <a:latin typeface="Calibri"/>
                <a:ea typeface="Calibri"/>
                <a:cs typeface="Calibri"/>
                <a:sym typeface="Calibri"/>
              </a:rPr>
              <a:t>, is located), whereas methane is most abundant near 300° east.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CA" sz="1200" b="0" i="0" u="none" strike="noStrike">
                <a:solidFill>
                  <a:schemeClr val="dk1"/>
                </a:solidFill>
                <a:latin typeface="Calibri"/>
                <a:ea typeface="Calibri"/>
                <a:cs typeface="Calibri"/>
                <a:sym typeface="Calibri"/>
              </a:rPr>
              <a:t>Sputnik Planum</a:t>
            </a:r>
            <a:r>
              <a:rPr lang="en-CA" sz="1200" b="0" i="0">
                <a:solidFill>
                  <a:schemeClr val="dk1"/>
                </a:solidFill>
                <a:latin typeface="Calibri"/>
                <a:ea typeface="Calibri"/>
                <a:cs typeface="Calibri"/>
                <a:sym typeface="Calibri"/>
              </a:rPr>
              <a:t>, the western lobe of the "Heart", is a 1000-km-wide plain of frozen nitrogen and carbon monoxide ices, divided into polygonal cells which are interpreted as </a:t>
            </a:r>
            <a:r>
              <a:rPr lang="en-CA" sz="1200" b="0" i="0" u="none" strike="noStrike">
                <a:solidFill>
                  <a:schemeClr val="dk1"/>
                </a:solidFill>
                <a:latin typeface="Calibri"/>
                <a:ea typeface="Calibri"/>
                <a:cs typeface="Calibri"/>
                <a:sym typeface="Calibri"/>
              </a:rPr>
              <a:t>convection cells</a:t>
            </a:r>
            <a:r>
              <a:rPr lang="en-CA" sz="1200" b="0" i="0">
                <a:solidFill>
                  <a:schemeClr val="dk1"/>
                </a:solidFill>
                <a:latin typeface="Calibri"/>
                <a:ea typeface="Calibri"/>
                <a:cs typeface="Calibri"/>
                <a:sym typeface="Calibri"/>
              </a:rPr>
              <a:t> that carry floating blocks of water ice crust and </a:t>
            </a:r>
            <a:r>
              <a:rPr lang="en-CA" sz="1200" b="0" i="0" u="none" strike="noStrike">
                <a:solidFill>
                  <a:schemeClr val="dk1"/>
                </a:solidFill>
                <a:latin typeface="Calibri"/>
                <a:ea typeface="Calibri"/>
                <a:cs typeface="Calibri"/>
                <a:sym typeface="Calibri"/>
              </a:rPr>
              <a:t>sublimation</a:t>
            </a:r>
            <a:r>
              <a:rPr lang="en-CA" sz="1200" b="0" i="0">
                <a:solidFill>
                  <a:schemeClr val="dk1"/>
                </a:solidFill>
                <a:latin typeface="Calibri"/>
                <a:ea typeface="Calibri"/>
                <a:cs typeface="Calibri"/>
                <a:sym typeface="Calibri"/>
              </a:rPr>
              <a:t> pits towards their margins; there are obvious signs of glacial flows both into and out of the plain. It has no craters that were visible to </a:t>
            </a:r>
            <a:r>
              <a:rPr lang="en-CA" sz="1200" b="0" i="1" u="none" strike="noStrike">
                <a:solidFill>
                  <a:schemeClr val="dk1"/>
                </a:solidFill>
                <a:latin typeface="Calibri"/>
                <a:ea typeface="Calibri"/>
                <a:cs typeface="Calibri"/>
                <a:sym typeface="Calibri"/>
              </a:rPr>
              <a:t>New Horizons</a:t>
            </a:r>
            <a:r>
              <a:rPr lang="en-CA" sz="1200" b="0" i="0">
                <a:solidFill>
                  <a:schemeClr val="dk1"/>
                </a:solidFill>
                <a:latin typeface="Calibri"/>
                <a:ea typeface="Calibri"/>
                <a:cs typeface="Calibri"/>
                <a:sym typeface="Calibri"/>
              </a:rPr>
              <a:t>, indicating that its surface is less than 10 million years old.</a:t>
            </a:r>
            <a:endParaRPr sz="12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
        <p:nvSpPr>
          <p:cNvPr id="280" name="Google Shape;28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latin typeface="Arial"/>
                <a:ea typeface="Arial"/>
                <a:cs typeface="Arial"/>
                <a:sym typeface="Arial"/>
              </a:rPr>
              <a:t>Here are the 5 current dwarf planets. Eris, Pluto and Ceres were the original 3, with Haumea (How-me-ah) and Makemake (mach-eh-mach-eh) being added to the list in 2008.</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CA">
                <a:latin typeface="Arial"/>
                <a:ea typeface="Arial"/>
                <a:cs typeface="Arial"/>
                <a:sym typeface="Arial"/>
              </a:rPr>
              <a:t>It is suspected that another 100 or so in the </a:t>
            </a:r>
            <a:r>
              <a:rPr lang="en-CA" u="sng">
                <a:solidFill>
                  <a:schemeClr val="hlink"/>
                </a:solidFill>
                <a:latin typeface="Arial"/>
                <a:ea typeface="Arial"/>
                <a:cs typeface="Arial"/>
                <a:sym typeface="Arial"/>
                <a:hlinkClick r:id="rId3"/>
              </a:rPr>
              <a:t>Solar System</a:t>
            </a:r>
            <a:r>
              <a:rPr lang="en-CA">
                <a:latin typeface="Arial"/>
                <a:ea typeface="Arial"/>
                <a:cs typeface="Arial"/>
                <a:sym typeface="Arial"/>
              </a:rPr>
              <a:t> are dwarf planets. Estimates are that up to 200 dwarf planets may be found when the entire region known as the Kuiper belt is explored, and that the number may exceed 10,000 when objects scattered outside the Kuiper belt are considered.</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CA">
                <a:latin typeface="Arial"/>
                <a:ea typeface="Arial"/>
                <a:cs typeface="Arial"/>
                <a:sym typeface="Arial"/>
              </a:rPr>
              <a:t>Ceres visited by Dawn Spacecraft in 2015 (dawn launchyed in 2011, to visit asteroids, vesta and ceres)</a:t>
            </a:r>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
        <p:nvSpPr>
          <p:cNvPr id="294" name="Google Shape;29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 name="Google Shape;29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latin typeface="Arial"/>
                <a:ea typeface="Arial"/>
                <a:cs typeface="Arial"/>
                <a:sym typeface="Arial"/>
              </a:rPr>
              <a:t>Dwarf planets can also have moons.  Here are the three dwarf planets and their moons.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050"/>
              <a:t>Ganymede is bigger than Mercury.</a:t>
            </a:r>
            <a:endParaRPr/>
          </a:p>
        </p:txBody>
      </p:sp>
      <p:sp>
        <p:nvSpPr>
          <p:cNvPr id="306" name="Google Shape;306;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Titan (Saturn) is the second largest moon of Solar System. Here only some of the moons are listed for gas giants</a:t>
            </a:r>
            <a:endParaRPr/>
          </a:p>
          <a:p>
            <a:pPr marL="0" lvl="0" indent="0" algn="l" rtl="0">
              <a:spcBef>
                <a:spcPts val="0"/>
              </a:spcBef>
              <a:spcAft>
                <a:spcPts val="0"/>
              </a:spcAft>
              <a:buNone/>
            </a:pPr>
            <a:endParaRPr/>
          </a:p>
          <a:p>
            <a:pPr marL="0" lvl="0" indent="0" algn="l" rtl="0">
              <a:spcBef>
                <a:spcPts val="0"/>
              </a:spcBef>
              <a:spcAft>
                <a:spcPts val="0"/>
              </a:spcAft>
              <a:buNone/>
            </a:pPr>
            <a:r>
              <a:rPr lang="en-CA"/>
              <a:t>Q for students: why do you think Venus and Mercury do not have any moons?</a:t>
            </a:r>
            <a:endParaRPr/>
          </a:p>
          <a:p>
            <a:pPr marL="0" lvl="0" indent="0" algn="l" rtl="0">
              <a:spcBef>
                <a:spcPts val="0"/>
              </a:spcBef>
              <a:spcAft>
                <a:spcPts val="0"/>
              </a:spcAft>
              <a:buNone/>
            </a:pPr>
            <a:r>
              <a:rPr lang="en-CA"/>
              <a:t>A: its lose to the sun, smaller bodies generally get attracted to Sun’s high gravity and fall into the sun</a:t>
            </a:r>
            <a:endParaRPr/>
          </a:p>
          <a:p>
            <a:pPr marL="0" lvl="0" indent="0" algn="l" rtl="0">
              <a:spcBef>
                <a:spcPts val="0"/>
              </a:spcBef>
              <a:spcAft>
                <a:spcPts val="0"/>
              </a:spcAft>
              <a:buNone/>
            </a:pPr>
            <a:endParaRPr/>
          </a:p>
        </p:txBody>
      </p:sp>
      <p:sp>
        <p:nvSpPr>
          <p:cNvPr id="314" name="Google Shape;314;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Tidally locked i.e. we see the same side (nearside) of the moon all the time.</a:t>
            </a:r>
            <a:endParaRPr/>
          </a:p>
          <a:p>
            <a:pPr marL="0" lvl="0" indent="0" algn="l" rtl="0">
              <a:spcBef>
                <a:spcPts val="0"/>
              </a:spcBef>
              <a:spcAft>
                <a:spcPts val="0"/>
              </a:spcAft>
              <a:buNone/>
            </a:pPr>
            <a:r>
              <a:rPr lang="en-CA"/>
              <a:t>No magnetic field and No atmosphere- very dangerous place for humans since there is no shielding from sun’s intense radiation</a:t>
            </a:r>
            <a:endParaRPr/>
          </a:p>
          <a:p>
            <a:pPr marL="0" lvl="0" indent="0" algn="l" rtl="0">
              <a:spcBef>
                <a:spcPts val="0"/>
              </a:spcBef>
              <a:spcAft>
                <a:spcPts val="0"/>
              </a:spcAft>
              <a:buNone/>
            </a:pPr>
            <a:r>
              <a:rPr lang="en-CA"/>
              <a:t>Surface is potmarked with thousands and thousands of craters. On the nearside, the dark areas are volcanic lava flow (basaltic in nature)</a:t>
            </a:r>
            <a:endParaRPr/>
          </a:p>
          <a:p>
            <a:pPr marL="0" lvl="0" indent="0" algn="l" rtl="0">
              <a:spcBef>
                <a:spcPts val="0"/>
              </a:spcBef>
              <a:spcAft>
                <a:spcPts val="0"/>
              </a:spcAft>
              <a:buNone/>
            </a:pPr>
            <a:r>
              <a:rPr lang="en-CA"/>
              <a:t>Tons of spacecrafts, landers and Apollo programs</a:t>
            </a:r>
            <a:endParaRPr/>
          </a:p>
          <a:p>
            <a:pPr marL="0" lvl="0" indent="0" algn="l" rtl="0">
              <a:spcBef>
                <a:spcPts val="0"/>
              </a:spcBef>
              <a:spcAft>
                <a:spcPts val="0"/>
              </a:spcAft>
              <a:buNone/>
            </a:pPr>
            <a:endParaRPr/>
          </a:p>
        </p:txBody>
      </p:sp>
      <p:sp>
        <p:nvSpPr>
          <p:cNvPr id="320" name="Google Shape;32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this is what the big bodies in our solar system look like; students would guess most of these (including pluto-they might even know its now called a dwarf planet)</a:t>
            </a:r>
            <a:endParaRPr/>
          </a:p>
        </p:txBody>
      </p:sp>
      <p:sp>
        <p:nvSpPr>
          <p:cNvPr id="101" name="Google Shape;10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900"/>
              <a:t>Galileo discovered these 4 moons in January 1610. </a:t>
            </a:r>
            <a:endParaRPr/>
          </a:p>
          <a:p>
            <a:pPr marL="0" lvl="0" indent="0" algn="l" rtl="0">
              <a:spcBef>
                <a:spcPts val="0"/>
              </a:spcBef>
              <a:spcAft>
                <a:spcPts val="0"/>
              </a:spcAft>
              <a:buNone/>
            </a:pPr>
            <a:endParaRPr sz="900"/>
          </a:p>
          <a:p>
            <a:pPr marL="0" lvl="0" indent="0" algn="l" rtl="0">
              <a:spcBef>
                <a:spcPts val="0"/>
              </a:spcBef>
              <a:spcAft>
                <a:spcPts val="0"/>
              </a:spcAft>
              <a:buNone/>
            </a:pPr>
            <a:r>
              <a:rPr lang="en-CA" sz="900"/>
              <a:t>Io is the most inner moon and the most geologically active body in the solar system. The dots here are volcanic mountains, some of which are larger than Mount Everest. It has more than 400 active volcanos.  </a:t>
            </a:r>
            <a:endParaRPr/>
          </a:p>
          <a:p>
            <a:pPr marL="0" lvl="0" indent="0" algn="l" rtl="0">
              <a:spcBef>
                <a:spcPts val="0"/>
              </a:spcBef>
              <a:spcAft>
                <a:spcPts val="0"/>
              </a:spcAft>
              <a:buNone/>
            </a:pPr>
            <a:endParaRPr sz="900"/>
          </a:p>
          <a:p>
            <a:pPr marL="0" lvl="0" indent="0" algn="l" rtl="0">
              <a:spcBef>
                <a:spcPts val="0"/>
              </a:spcBef>
              <a:spcAft>
                <a:spcPts val="0"/>
              </a:spcAft>
              <a:buNone/>
            </a:pPr>
            <a:r>
              <a:rPr lang="en-CA" sz="900"/>
              <a:t>Europa is second of the 4 moons. Water Ice covers the moon in 100km thick sheet. Since it has very less craters aka smoothed, it looks like the surface is geologically young as the surface has been recycled. It may have life in the liquid water under the thick surface.</a:t>
            </a:r>
            <a:endParaRPr/>
          </a:p>
          <a:p>
            <a:pPr marL="0" lvl="0" indent="0" algn="l" rtl="0">
              <a:spcBef>
                <a:spcPts val="0"/>
              </a:spcBef>
              <a:spcAft>
                <a:spcPts val="0"/>
              </a:spcAft>
              <a:buNone/>
            </a:pPr>
            <a:endParaRPr sz="900"/>
          </a:p>
          <a:p>
            <a:pPr marL="0" lvl="0" indent="0" algn="l" rtl="0">
              <a:spcBef>
                <a:spcPts val="0"/>
              </a:spcBef>
              <a:spcAft>
                <a:spcPts val="0"/>
              </a:spcAft>
              <a:buNone/>
            </a:pPr>
            <a:r>
              <a:rPr lang="en-CA" sz="900"/>
              <a:t>Ganymede is the largest moon of Solar System (bigger than Mercury). It is the only moon known to have Magnetic Field.</a:t>
            </a:r>
            <a:endParaRPr/>
          </a:p>
          <a:p>
            <a:pPr marL="0" lvl="0" indent="0" algn="l" rtl="0">
              <a:spcBef>
                <a:spcPts val="0"/>
              </a:spcBef>
              <a:spcAft>
                <a:spcPts val="0"/>
              </a:spcAft>
              <a:buNone/>
            </a:pPr>
            <a:endParaRPr sz="900"/>
          </a:p>
          <a:p>
            <a:pPr marL="0" lvl="0" indent="0" algn="l" rtl="0">
              <a:spcBef>
                <a:spcPts val="0"/>
              </a:spcBef>
              <a:spcAft>
                <a:spcPts val="0"/>
              </a:spcAft>
              <a:buNone/>
            </a:pPr>
            <a:r>
              <a:rPr lang="en-CA" sz="900"/>
              <a:t>Calisto: It has a very thin atmosphere composed of CO2. It might have liquid water under the surface. Since this moon is heavily cratered we can say that the surface is old and geologically dead.</a:t>
            </a:r>
            <a:endParaRPr sz="900"/>
          </a:p>
        </p:txBody>
      </p:sp>
      <p:sp>
        <p:nvSpPr>
          <p:cNvPr id="330" name="Google Shape;33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000"/>
              <a:t>Titan is the only known solar system body (other than Earth) to have surface liquid (aka lakes). Mainly composed of Water Ice and Rocky material. It has clouds and dense atmosphere is made of mainly nitrogen; with minor components of methane and ethane. </a:t>
            </a:r>
            <a:endParaRPr/>
          </a:p>
          <a:p>
            <a:pPr marL="0" lvl="0" indent="0" algn="l" rtl="0">
              <a:spcBef>
                <a:spcPts val="0"/>
              </a:spcBef>
              <a:spcAft>
                <a:spcPts val="0"/>
              </a:spcAft>
              <a:buNone/>
            </a:pPr>
            <a:r>
              <a:rPr lang="en-CA" sz="1000"/>
              <a:t>In January 2005, the Huygens probe landed on Titan. </a:t>
            </a:r>
            <a:endParaRPr/>
          </a:p>
        </p:txBody>
      </p:sp>
      <p:sp>
        <p:nvSpPr>
          <p:cNvPr id="341" name="Google Shape;341;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000">
                <a:latin typeface="Arial"/>
                <a:ea typeface="Arial"/>
                <a:cs typeface="Arial"/>
                <a:sym typeface="Arial"/>
              </a:rPr>
              <a:t>Enceladus: is also geologically active body. 2</a:t>
            </a:r>
            <a:r>
              <a:rPr lang="en-CA" sz="1000" baseline="30000">
                <a:latin typeface="Arial"/>
                <a:ea typeface="Arial"/>
                <a:cs typeface="Arial"/>
                <a:sym typeface="Arial"/>
              </a:rPr>
              <a:t>nd</a:t>
            </a:r>
            <a:r>
              <a:rPr lang="en-CA" sz="1000">
                <a:latin typeface="Arial"/>
                <a:ea typeface="Arial"/>
                <a:cs typeface="Arial"/>
                <a:sym typeface="Arial"/>
              </a:rPr>
              <a:t> largest moon of Saturn. On the right, you can see water rich plume gushing out of the body. This is overshoot of the mix of hydrocarbons such as propane, ethane and acetylene</a:t>
            </a:r>
            <a:endParaRPr/>
          </a:p>
          <a:p>
            <a:pPr marL="0" lvl="0" indent="0" algn="l" rtl="0">
              <a:spcBef>
                <a:spcPts val="0"/>
              </a:spcBef>
              <a:spcAft>
                <a:spcPts val="0"/>
              </a:spcAft>
              <a:buNone/>
            </a:pPr>
            <a:endParaRPr sz="1000">
              <a:latin typeface="Arial"/>
              <a:ea typeface="Arial"/>
              <a:cs typeface="Arial"/>
              <a:sym typeface="Arial"/>
            </a:endParaRPr>
          </a:p>
          <a:p>
            <a:pPr marL="0" lvl="0" indent="0" algn="l" rtl="0">
              <a:spcBef>
                <a:spcPts val="0"/>
              </a:spcBef>
              <a:spcAft>
                <a:spcPts val="0"/>
              </a:spcAft>
              <a:buNone/>
            </a:pPr>
            <a:r>
              <a:rPr lang="en-CA" sz="1000">
                <a:latin typeface="Arial"/>
                <a:ea typeface="Arial"/>
                <a:cs typeface="Arial"/>
                <a:sym typeface="Arial"/>
              </a:rPr>
              <a:t>Potential for life in the huge liquid ocean underneath the thin sheet of ice. </a:t>
            </a:r>
            <a:endParaRPr/>
          </a:p>
        </p:txBody>
      </p:sp>
      <p:sp>
        <p:nvSpPr>
          <p:cNvPr id="351" name="Google Shape;351;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Very interesting to study, infact we have a Meteor physics group here at Western who study meteors ☺</a:t>
            </a:r>
            <a:endParaRPr/>
          </a:p>
        </p:txBody>
      </p:sp>
      <p:sp>
        <p:nvSpPr>
          <p:cNvPr id="361" name="Google Shape;36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Asteroids are millions and millions of planetesimal that never grew large enough to become planets</a:t>
            </a:r>
            <a:endParaRPr/>
          </a:p>
        </p:txBody>
      </p:sp>
      <p:sp>
        <p:nvSpPr>
          <p:cNvPr id="369" name="Google Shape;36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a:solidFill>
                  <a:schemeClr val="dk1"/>
                </a:solidFill>
                <a:latin typeface="Calibri"/>
                <a:ea typeface="Calibri"/>
                <a:cs typeface="Calibri"/>
                <a:sym typeface="Calibri"/>
              </a:rPr>
              <a:t>Trojan asteroids are a population that share an orbit with a larger planet or moon, but do not collide with it because they orbit in one of the two areas that lie 60° ahead of and behind the larger body.</a:t>
            </a:r>
            <a:endParaRPr/>
          </a:p>
          <a:p>
            <a:pPr marL="0" lvl="0" indent="0" algn="l" rtl="0">
              <a:spcBef>
                <a:spcPts val="0"/>
              </a:spcBef>
              <a:spcAft>
                <a:spcPts val="0"/>
              </a:spcAft>
              <a:buNone/>
            </a:pPr>
            <a:r>
              <a:rPr lang="en-CA" sz="1200" b="0" i="0">
                <a:solidFill>
                  <a:schemeClr val="dk1"/>
                </a:solidFill>
                <a:latin typeface="Calibri"/>
                <a:ea typeface="Calibri"/>
                <a:cs typeface="Calibri"/>
                <a:sym typeface="Calibri"/>
              </a:rPr>
              <a:t>Jupiter has lots of Trojans, Mars has couple and Earth has also 1 known Trojan asteroid (Our own Dr. Paul Weigert was part of the team that discovered this asteroid in 2011).</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CA"/>
              <a:t>But asteroids can also come into the inner solar system and can come close to earth.  Those that come close to us are called Near Earth Asteroids.  There are three groups.  The Amours which are just outside the Earth’s orbit.  The Atens which are mostly inside the Earth’s orbit, and the Apollos which cross the Earth’s orbit.   If any of these objects are going to hit Earth it would most likely be an Apollo asteroid.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78" name="Google Shape;37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b="0" i="0">
                <a:solidFill>
                  <a:schemeClr val="dk1"/>
                </a:solidFill>
                <a:latin typeface="Calibri"/>
                <a:ea typeface="Calibri"/>
                <a:cs typeface="Calibri"/>
                <a:sym typeface="Calibri"/>
              </a:rPr>
              <a:t>Trojan asteroids are a population that share an orbit with a larger planet or moon, but do not collide with it because they orbit in one of the two areas that lie 60° ahead of and behind the larger body.</a:t>
            </a:r>
            <a:endParaRPr/>
          </a:p>
          <a:p>
            <a:pPr marL="0" lvl="0" indent="0" algn="l" rtl="0">
              <a:spcBef>
                <a:spcPts val="0"/>
              </a:spcBef>
              <a:spcAft>
                <a:spcPts val="0"/>
              </a:spcAft>
              <a:buNone/>
            </a:pPr>
            <a:r>
              <a:rPr lang="en-CA" sz="1200" b="0" i="0">
                <a:solidFill>
                  <a:schemeClr val="dk1"/>
                </a:solidFill>
                <a:latin typeface="Calibri"/>
                <a:ea typeface="Calibri"/>
                <a:cs typeface="Calibri"/>
                <a:sym typeface="Calibri"/>
              </a:rPr>
              <a:t>Jupiter has lots of Trojans, Mars has couple and Earth has also 1 known Trojan asteroid (Our own Dr. Paul Weigert was part of the team that discovered this asteroid in 2011).</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CA"/>
              <a:t>But asteroids can also come into the inner solar system and can come close to earth.  Those that come close to us are called Near Earth Asteroids.  There are three groups.  The Amours which are just outside the Earth’s orbit.  The Atens which are mostly inside the Earth’s orbit, and the Apollos which cross the Earth’s orbit.   If any of these objects are going to hit Earth it would most likely be an Apollo asteroid.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86" name="Google Shape;38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Kuiper Belt- </a:t>
            </a:r>
            <a:r>
              <a:rPr lang="en-CA" sz="2400"/>
              <a:t>Origin of Short-period comets; Found between 30- 50 AU from the Sun.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CA"/>
              <a:t>Oort cloud- </a:t>
            </a:r>
            <a:r>
              <a:rPr lang="en-CA" sz="1200"/>
              <a:t>Roughly up to ~50,000 AU. Origin of Long Period and Halley type comets.</a:t>
            </a:r>
            <a:endParaRPr/>
          </a:p>
          <a:p>
            <a:pPr marL="0" marR="0" lvl="0" indent="0" algn="l" rtl="0">
              <a:lnSpc>
                <a:spcPct val="100000"/>
              </a:lnSpc>
              <a:spcBef>
                <a:spcPts val="0"/>
              </a:spcBef>
              <a:spcAft>
                <a:spcPts val="0"/>
              </a:spcAft>
              <a:buClr>
                <a:schemeClr val="dk1"/>
              </a:buClr>
              <a:buSzPts val="1200"/>
              <a:buFont typeface="Calibri"/>
              <a:buNone/>
            </a:pPr>
            <a:r>
              <a:rPr lang="en-CA" sz="1200"/>
              <a:t>Objects contains mainly water, ammonia and methane.</a:t>
            </a:r>
            <a:endParaRPr/>
          </a:p>
          <a:p>
            <a:pPr marL="0" lvl="0" indent="0" algn="l" rtl="0">
              <a:spcBef>
                <a:spcPts val="0"/>
              </a:spcBef>
              <a:spcAft>
                <a:spcPts val="0"/>
              </a:spcAft>
              <a:buNone/>
            </a:pPr>
            <a:endParaRPr/>
          </a:p>
        </p:txBody>
      </p:sp>
      <p:sp>
        <p:nvSpPr>
          <p:cNvPr id="394" name="Google Shape;39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200"/>
              <a:t>Comet orbits range from a few years to hundreds of thousands of years.</a:t>
            </a:r>
            <a:endParaRPr/>
          </a:p>
          <a:p>
            <a:pPr marL="0" lvl="0" indent="0" algn="l" rtl="0">
              <a:spcBef>
                <a:spcPts val="0"/>
              </a:spcBef>
              <a:spcAft>
                <a:spcPts val="0"/>
              </a:spcAft>
              <a:buNone/>
            </a:pPr>
            <a:r>
              <a:rPr lang="en-CA" sz="1200"/>
              <a:t>Comet nuclei range from a few hundred meters to tens of kilometers, composed of rock, dust, water ice and frozen gases. </a:t>
            </a:r>
            <a:endParaRPr/>
          </a:p>
          <a:p>
            <a:pPr marL="0" lvl="0" indent="0" algn="l" rtl="0">
              <a:spcBef>
                <a:spcPts val="0"/>
              </a:spcBef>
              <a:spcAft>
                <a:spcPts val="0"/>
              </a:spcAft>
              <a:buNone/>
            </a:pPr>
            <a:endParaRPr sz="1200"/>
          </a:p>
          <a:p>
            <a:pPr marL="0" lvl="0" indent="0" algn="l" rtl="0">
              <a:spcBef>
                <a:spcPts val="0"/>
              </a:spcBef>
              <a:spcAft>
                <a:spcPts val="0"/>
              </a:spcAft>
              <a:buNone/>
            </a:pPr>
            <a:r>
              <a:rPr lang="en-CA"/>
              <a:t>Gas Tail- points directly away from the sun.</a:t>
            </a:r>
            <a:endParaRPr/>
          </a:p>
          <a:p>
            <a:pPr marL="0" lvl="0" indent="0" algn="l" rtl="0">
              <a:spcBef>
                <a:spcPts val="0"/>
              </a:spcBef>
              <a:spcAft>
                <a:spcPts val="0"/>
              </a:spcAft>
              <a:buNone/>
            </a:pPr>
            <a:r>
              <a:rPr lang="en-CA"/>
              <a:t>Dust Tail- often called ani-tail because its curved.</a:t>
            </a:r>
            <a:endParaRPr/>
          </a:p>
          <a:p>
            <a:pPr marL="0" lvl="0" indent="0" algn="l" rtl="0">
              <a:spcBef>
                <a:spcPts val="0"/>
              </a:spcBef>
              <a:spcAft>
                <a:spcPts val="0"/>
              </a:spcAft>
              <a:buNone/>
            </a:pPr>
            <a:endParaRPr sz="1200"/>
          </a:p>
          <a:p>
            <a:pPr marL="0" lvl="0" indent="0" algn="l" rtl="0">
              <a:spcBef>
                <a:spcPts val="0"/>
              </a:spcBef>
              <a:spcAft>
                <a:spcPts val="0"/>
              </a:spcAft>
              <a:buNone/>
            </a:pPr>
            <a:endParaRPr/>
          </a:p>
        </p:txBody>
      </p:sp>
      <p:sp>
        <p:nvSpPr>
          <p:cNvPr id="402" name="Google Shape;40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Recap!</a:t>
            </a:r>
            <a:endParaRPr/>
          </a:p>
        </p:txBody>
      </p:sp>
      <p:sp>
        <p:nvSpPr>
          <p:cNvPr id="416" name="Google Shape;41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More recent view of the large bodies in our solar system! Pluto, Ceres (largest body in the asteroid belt) as well as others are clumped up into the category of dwarf planets! We will see in this presentation why.</a:t>
            </a:r>
            <a:endParaRPr/>
          </a:p>
        </p:txBody>
      </p:sp>
      <p:sp>
        <p:nvSpPr>
          <p:cNvPr id="108" name="Google Shape;10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41</a:t>
            </a:fld>
            <a:endParaRPr/>
          </a:p>
        </p:txBody>
      </p:sp>
    </p:spTree>
    <p:extLst>
      <p:ext uri="{BB962C8B-B14F-4D97-AF65-F5344CB8AC3E}">
        <p14:creationId xmlns:p14="http://schemas.microsoft.com/office/powerpoint/2010/main" val="119279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In reality, there is much more to the solar system than sun, planets and dwarf planets. We have moons, asteroids, comets, kupier belt objects (point them out on the board)</a:t>
            </a:r>
            <a:endParaRPr/>
          </a:p>
        </p:txBody>
      </p:sp>
      <p:sp>
        <p:nvSpPr>
          <p:cNvPr id="115" name="Google Shape;11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http://solarsystem.nasa.gov/planets/</a:t>
            </a:r>
            <a:endParaRPr/>
          </a:p>
        </p:txBody>
      </p:sp>
      <p:sp>
        <p:nvSpPr>
          <p:cNvPr id="122" name="Google Shape;12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150 000 000 km away from Earth (150 million km), 1 391 940 km across -- 109 Earth sized planets could fit across the Sun</a:t>
            </a:r>
            <a:endParaRPr/>
          </a:p>
          <a:p>
            <a:pPr marL="0" lvl="0" indent="0" algn="l" rtl="0">
              <a:spcBef>
                <a:spcPts val="0"/>
              </a:spcBef>
              <a:spcAft>
                <a:spcPts val="0"/>
              </a:spcAft>
              <a:buNone/>
            </a:pPr>
            <a:r>
              <a:rPr lang="en-CA"/>
              <a:t>Surface temp: ~6000°C ---- contains &gt; 99% of mass in the Solar System</a:t>
            </a:r>
            <a:endParaRPr/>
          </a:p>
          <a:p>
            <a:pPr marL="0" lvl="0" indent="0" algn="l" rtl="0">
              <a:spcBef>
                <a:spcPts val="0"/>
              </a:spcBef>
              <a:spcAft>
                <a:spcPts val="0"/>
              </a:spcAft>
              <a:buNone/>
            </a:pPr>
            <a:endParaRPr/>
          </a:p>
          <a:p>
            <a:pPr marL="0" lvl="0" indent="0" algn="l" rtl="0">
              <a:spcBef>
                <a:spcPts val="0"/>
              </a:spcBef>
              <a:spcAft>
                <a:spcPts val="0"/>
              </a:spcAft>
              <a:buNone/>
            </a:pPr>
            <a:r>
              <a:rPr lang="en-CA"/>
              <a:t>different layers (important ones mentioned here):</a:t>
            </a:r>
            <a:endParaRPr/>
          </a:p>
          <a:p>
            <a:pPr marL="0" lvl="0" indent="0" algn="l" rtl="0">
              <a:spcBef>
                <a:spcPts val="0"/>
              </a:spcBef>
              <a:spcAft>
                <a:spcPts val="0"/>
              </a:spcAft>
              <a:buNone/>
            </a:pPr>
            <a:r>
              <a:rPr lang="en-CA"/>
              <a:t>Sunspots</a:t>
            </a:r>
            <a:endParaRPr/>
          </a:p>
          <a:p>
            <a:pPr marL="0" lvl="0" indent="0" algn="l" rtl="0">
              <a:spcBef>
                <a:spcPts val="0"/>
              </a:spcBef>
              <a:spcAft>
                <a:spcPts val="0"/>
              </a:spcAft>
              <a:buNone/>
            </a:pPr>
            <a:r>
              <a:rPr lang="en-CA"/>
              <a:t>Granule</a:t>
            </a:r>
            <a:endParaRPr/>
          </a:p>
          <a:p>
            <a:pPr marL="0" lvl="0" indent="0" algn="l" rtl="0">
              <a:spcBef>
                <a:spcPts val="0"/>
              </a:spcBef>
              <a:spcAft>
                <a:spcPts val="0"/>
              </a:spcAft>
              <a:buNone/>
            </a:pPr>
            <a:r>
              <a:rPr lang="en-CA"/>
              <a:t>Photosphere</a:t>
            </a:r>
            <a:endParaRPr/>
          </a:p>
          <a:p>
            <a:pPr marL="0" lvl="0" indent="0" algn="l" rtl="0">
              <a:spcBef>
                <a:spcPts val="0"/>
              </a:spcBef>
              <a:spcAft>
                <a:spcPts val="0"/>
              </a:spcAft>
              <a:buNone/>
            </a:pPr>
            <a:r>
              <a:rPr lang="en-CA"/>
              <a:t>Prominence</a:t>
            </a:r>
            <a:endParaRPr/>
          </a:p>
          <a:p>
            <a:pPr marL="0" lvl="0" indent="0" algn="l" rtl="0">
              <a:spcBef>
                <a:spcPts val="0"/>
              </a:spcBef>
              <a:spcAft>
                <a:spcPts val="0"/>
              </a:spcAft>
              <a:buNone/>
            </a:pPr>
            <a:r>
              <a:rPr lang="en-CA"/>
              <a:t>Flare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9" name="Google Shape;12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Definition of a planets: last point on clear the neighborhood is one of the key reasons why Pluto is not a planet anymore (more on this later)</a:t>
            </a:r>
            <a:endParaRPr/>
          </a:p>
          <a:p>
            <a:pPr marL="0" lvl="0" indent="0" algn="l" rtl="0">
              <a:spcBef>
                <a:spcPts val="0"/>
              </a:spcBef>
              <a:spcAft>
                <a:spcPts val="0"/>
              </a:spcAft>
              <a:buNone/>
            </a:pPr>
            <a:endParaRPr/>
          </a:p>
          <a:p>
            <a:pPr marL="0" lvl="0" indent="0" algn="l" rtl="0">
              <a:spcBef>
                <a:spcPts val="0"/>
              </a:spcBef>
              <a:spcAft>
                <a:spcPts val="0"/>
              </a:spcAft>
              <a:buNone/>
            </a:pPr>
            <a:r>
              <a:rPr lang="en-CA"/>
              <a:t>Mentions to students, how the terrestrials are clumped close to the stars while the gas giants are found further away from the star</a:t>
            </a:r>
            <a:endParaRPr/>
          </a:p>
          <a:p>
            <a:pPr marL="0" lvl="0" indent="0" algn="l" rtl="0">
              <a:spcBef>
                <a:spcPts val="0"/>
              </a:spcBef>
              <a:spcAft>
                <a:spcPts val="0"/>
              </a:spcAft>
              <a:buNone/>
            </a:pPr>
            <a:endParaRPr/>
          </a:p>
          <a:p>
            <a:pPr marL="0" lvl="0" indent="0" algn="l" rtl="0">
              <a:spcBef>
                <a:spcPts val="0"/>
              </a:spcBef>
              <a:spcAft>
                <a:spcPts val="0"/>
              </a:spcAft>
              <a:buNone/>
            </a:pPr>
            <a:r>
              <a:rPr lang="en-CA"/>
              <a:t>We will go through each plant and talk about its unique features</a:t>
            </a:r>
            <a:endParaRPr/>
          </a:p>
        </p:txBody>
      </p:sp>
      <p:sp>
        <p:nvSpPr>
          <p:cNvPr id="136" name="Google Shape;13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--slightly bigger than the Moon</a:t>
            </a:r>
            <a:endParaRPr/>
          </a:p>
          <a:p>
            <a:pPr marL="0" lvl="0" indent="0" algn="l" rtl="0">
              <a:spcBef>
                <a:spcPts val="0"/>
              </a:spcBef>
              <a:spcAft>
                <a:spcPts val="0"/>
              </a:spcAft>
              <a:buNone/>
            </a:pPr>
            <a:r>
              <a:rPr lang="en-CA"/>
              <a:t>--very slow rotator: one day on Mercury = 59 days on Earth, imagine you standing on a crater on Mercury at noon, the next noon comes 59 days after</a:t>
            </a:r>
            <a:endParaRPr/>
          </a:p>
          <a:p>
            <a:pPr marL="0" lvl="0" indent="0" algn="l" rtl="0">
              <a:spcBef>
                <a:spcPts val="0"/>
              </a:spcBef>
              <a:spcAft>
                <a:spcPts val="0"/>
              </a:spcAft>
              <a:buNone/>
            </a:pPr>
            <a:r>
              <a:rPr lang="en-CA"/>
              <a:t>temps range from [-180, 430] degrees Celsius; shadowed regions such as insides of craters are cold places with temperature going down to almost -180C.</a:t>
            </a:r>
            <a:endParaRPr/>
          </a:p>
        </p:txBody>
      </p:sp>
      <p:sp>
        <p:nvSpPr>
          <p:cNvPr id="143" name="Google Shape;14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rgbClr val="888888"/>
              </a:buClr>
              <a:buSzPts val="2100"/>
              <a:buNone/>
              <a:defRPr>
                <a:solidFill>
                  <a:srgbClr val="888888"/>
                </a:solidFill>
              </a:defRPr>
            </a:lvl1pPr>
            <a:lvl2pPr lvl="1" algn="ctr">
              <a:spcBef>
                <a:spcPts val="240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14325" algn="l">
              <a:spcBef>
                <a:spcPts val="0"/>
              </a:spcBef>
              <a:spcAft>
                <a:spcPts val="0"/>
              </a:spcAft>
              <a:buClr>
                <a:srgbClr val="807F83"/>
              </a:buClr>
              <a:buSzPts val="1350"/>
              <a:buChar char="•"/>
              <a:defRPr/>
            </a:lvl1pPr>
            <a:lvl2pPr marL="914400" lvl="1" indent="-342900" algn="l">
              <a:spcBef>
                <a:spcPts val="2400"/>
              </a:spcBef>
              <a:spcAft>
                <a:spcPts val="0"/>
              </a:spcAft>
              <a:buClr>
                <a:srgbClr val="807F83"/>
              </a:buClr>
              <a:buSzPts val="1800"/>
              <a:buChar char="–"/>
              <a:defRPr/>
            </a:lvl2pPr>
            <a:lvl3pPr marL="1371600" lvl="2" indent="-342900" algn="l">
              <a:spcBef>
                <a:spcPts val="360"/>
              </a:spcBef>
              <a:spcAft>
                <a:spcPts val="0"/>
              </a:spcAft>
              <a:buClr>
                <a:srgbClr val="807F83"/>
              </a:buClr>
              <a:buSzPts val="1800"/>
              <a:buChar char="•"/>
              <a:defRPr/>
            </a:lvl3pPr>
            <a:lvl4pPr marL="1828800" lvl="3" indent="-342900" algn="l">
              <a:spcBef>
                <a:spcPts val="360"/>
              </a:spcBef>
              <a:spcAft>
                <a:spcPts val="0"/>
              </a:spcAft>
              <a:buClr>
                <a:srgbClr val="807F83"/>
              </a:buClr>
              <a:buSzPts val="1800"/>
              <a:buChar char="–"/>
              <a:defRPr/>
            </a:lvl4pPr>
            <a:lvl5pPr marL="2286000" lvl="4" indent="-342900" algn="l">
              <a:spcBef>
                <a:spcPts val="360"/>
              </a:spcBef>
              <a:spcAft>
                <a:spcPts val="0"/>
              </a:spcAft>
              <a:buClr>
                <a:srgbClr val="807F8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14325" algn="l">
              <a:spcBef>
                <a:spcPts val="0"/>
              </a:spcBef>
              <a:spcAft>
                <a:spcPts val="0"/>
              </a:spcAft>
              <a:buClr>
                <a:srgbClr val="807F83"/>
              </a:buClr>
              <a:buSzPts val="1350"/>
              <a:buChar char="•"/>
              <a:defRPr/>
            </a:lvl1pPr>
            <a:lvl2pPr marL="914400" lvl="1" indent="-342900" algn="l">
              <a:spcBef>
                <a:spcPts val="2400"/>
              </a:spcBef>
              <a:spcAft>
                <a:spcPts val="0"/>
              </a:spcAft>
              <a:buClr>
                <a:srgbClr val="807F83"/>
              </a:buClr>
              <a:buSzPts val="1800"/>
              <a:buChar char="–"/>
              <a:defRPr/>
            </a:lvl2pPr>
            <a:lvl3pPr marL="1371600" lvl="2" indent="-342900" algn="l">
              <a:spcBef>
                <a:spcPts val="360"/>
              </a:spcBef>
              <a:spcAft>
                <a:spcPts val="0"/>
              </a:spcAft>
              <a:buClr>
                <a:srgbClr val="807F83"/>
              </a:buClr>
              <a:buSzPts val="1800"/>
              <a:buChar char="•"/>
              <a:defRPr/>
            </a:lvl3pPr>
            <a:lvl4pPr marL="1828800" lvl="3" indent="-342900" algn="l">
              <a:spcBef>
                <a:spcPts val="360"/>
              </a:spcBef>
              <a:spcAft>
                <a:spcPts val="0"/>
              </a:spcAft>
              <a:buClr>
                <a:srgbClr val="807F83"/>
              </a:buClr>
              <a:buSzPts val="1800"/>
              <a:buChar char="–"/>
              <a:defRPr/>
            </a:lvl4pPr>
            <a:lvl5pPr marL="2286000" lvl="4" indent="-342900" algn="l">
              <a:spcBef>
                <a:spcPts val="360"/>
              </a:spcBef>
              <a:spcAft>
                <a:spcPts val="0"/>
              </a:spcAft>
              <a:buClr>
                <a:srgbClr val="807F8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14325" algn="l">
              <a:spcBef>
                <a:spcPts val="0"/>
              </a:spcBef>
              <a:spcAft>
                <a:spcPts val="0"/>
              </a:spcAft>
              <a:buClr>
                <a:srgbClr val="807F83"/>
              </a:buClr>
              <a:buSzPts val="1350"/>
              <a:buChar char="•"/>
              <a:defRPr/>
            </a:lvl1pPr>
            <a:lvl2pPr marL="914400" lvl="1" indent="-342900" algn="l">
              <a:spcBef>
                <a:spcPts val="2400"/>
              </a:spcBef>
              <a:spcAft>
                <a:spcPts val="0"/>
              </a:spcAft>
              <a:buClr>
                <a:srgbClr val="807F83"/>
              </a:buClr>
              <a:buSzPts val="1800"/>
              <a:buChar char="–"/>
              <a:defRPr/>
            </a:lvl2pPr>
            <a:lvl3pPr marL="1371600" lvl="2" indent="-342900" algn="l">
              <a:spcBef>
                <a:spcPts val="360"/>
              </a:spcBef>
              <a:spcAft>
                <a:spcPts val="0"/>
              </a:spcAft>
              <a:buClr>
                <a:srgbClr val="807F83"/>
              </a:buClr>
              <a:buSzPts val="1800"/>
              <a:buChar char="•"/>
              <a:defRPr/>
            </a:lvl3pPr>
            <a:lvl4pPr marL="1828800" lvl="3" indent="-342900" algn="l">
              <a:spcBef>
                <a:spcPts val="360"/>
              </a:spcBef>
              <a:spcAft>
                <a:spcPts val="0"/>
              </a:spcAft>
              <a:buClr>
                <a:srgbClr val="807F83"/>
              </a:buClr>
              <a:buSzPts val="1800"/>
              <a:buChar char="–"/>
              <a:defRPr/>
            </a:lvl4pPr>
            <a:lvl5pPr marL="2286000" lvl="4" indent="-342900" algn="l">
              <a:spcBef>
                <a:spcPts val="360"/>
              </a:spcBef>
              <a:spcAft>
                <a:spcPts val="0"/>
              </a:spcAft>
              <a:buClr>
                <a:srgbClr val="807F8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0"/>
              </a:spcBef>
              <a:spcAft>
                <a:spcPts val="0"/>
              </a:spcAft>
              <a:buClr>
                <a:srgbClr val="807F83"/>
              </a:buClr>
              <a:buSzPts val="2100"/>
              <a:buChar char="•"/>
              <a:defRPr sz="2800"/>
            </a:lvl1pPr>
            <a:lvl2pPr marL="914400" lvl="1" indent="-381000" algn="l">
              <a:spcBef>
                <a:spcPts val="2400"/>
              </a:spcBef>
              <a:spcAft>
                <a:spcPts val="0"/>
              </a:spcAft>
              <a:buClr>
                <a:srgbClr val="807F83"/>
              </a:buClr>
              <a:buSzPts val="2400"/>
              <a:buChar char="–"/>
              <a:defRPr sz="2400"/>
            </a:lvl2pPr>
            <a:lvl3pPr marL="1371600" lvl="2" indent="-355600" algn="l">
              <a:spcBef>
                <a:spcPts val="400"/>
              </a:spcBef>
              <a:spcAft>
                <a:spcPts val="0"/>
              </a:spcAft>
              <a:buClr>
                <a:srgbClr val="807F83"/>
              </a:buClr>
              <a:buSzPts val="2000"/>
              <a:buChar char="•"/>
              <a:defRPr sz="2000"/>
            </a:lvl3pPr>
            <a:lvl4pPr marL="1828800" lvl="3" indent="-342900" algn="l">
              <a:spcBef>
                <a:spcPts val="360"/>
              </a:spcBef>
              <a:spcAft>
                <a:spcPts val="0"/>
              </a:spcAft>
              <a:buClr>
                <a:srgbClr val="807F83"/>
              </a:buClr>
              <a:buSzPts val="1800"/>
              <a:buChar char="–"/>
              <a:defRPr sz="1800"/>
            </a:lvl4pPr>
            <a:lvl5pPr marL="2286000" lvl="4" indent="-342900" algn="l">
              <a:spcBef>
                <a:spcPts val="360"/>
              </a:spcBef>
              <a:spcAft>
                <a:spcPts val="0"/>
              </a:spcAft>
              <a:buClr>
                <a:srgbClr val="807F83"/>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5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0"/>
              </a:spcBef>
              <a:spcAft>
                <a:spcPts val="0"/>
              </a:spcAft>
              <a:buClr>
                <a:srgbClr val="807F83"/>
              </a:buClr>
              <a:buSzPts val="2100"/>
              <a:buChar char="•"/>
              <a:defRPr sz="2800"/>
            </a:lvl1pPr>
            <a:lvl2pPr marL="914400" lvl="1" indent="-381000" algn="l">
              <a:spcBef>
                <a:spcPts val="2400"/>
              </a:spcBef>
              <a:spcAft>
                <a:spcPts val="0"/>
              </a:spcAft>
              <a:buClr>
                <a:srgbClr val="807F83"/>
              </a:buClr>
              <a:buSzPts val="2400"/>
              <a:buChar char="–"/>
              <a:defRPr sz="2400"/>
            </a:lvl2pPr>
            <a:lvl3pPr marL="1371600" lvl="2" indent="-355600" algn="l">
              <a:spcBef>
                <a:spcPts val="400"/>
              </a:spcBef>
              <a:spcAft>
                <a:spcPts val="0"/>
              </a:spcAft>
              <a:buClr>
                <a:srgbClr val="807F83"/>
              </a:buClr>
              <a:buSzPts val="2000"/>
              <a:buChar char="•"/>
              <a:defRPr sz="2000"/>
            </a:lvl3pPr>
            <a:lvl4pPr marL="1828800" lvl="3" indent="-342900" algn="l">
              <a:spcBef>
                <a:spcPts val="360"/>
              </a:spcBef>
              <a:spcAft>
                <a:spcPts val="0"/>
              </a:spcAft>
              <a:buClr>
                <a:srgbClr val="807F83"/>
              </a:buClr>
              <a:buSzPts val="1800"/>
              <a:buChar char="–"/>
              <a:defRPr sz="1800"/>
            </a:lvl4pPr>
            <a:lvl5pPr marL="2286000" lvl="4" indent="-342900" algn="l">
              <a:spcBef>
                <a:spcPts val="360"/>
              </a:spcBef>
              <a:spcAft>
                <a:spcPts val="0"/>
              </a:spcAft>
              <a:buClr>
                <a:srgbClr val="807F83"/>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5000"/>
              <a:buFont typeface="Arial"/>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Clr>
                <a:srgbClr val="807F83"/>
              </a:buClr>
              <a:buSzPts val="1800"/>
              <a:buNone/>
              <a:defRPr sz="2400" b="1"/>
            </a:lvl1pPr>
            <a:lvl2pPr marL="914400" lvl="1" indent="-228600" algn="l">
              <a:spcBef>
                <a:spcPts val="2400"/>
              </a:spcBef>
              <a:spcAft>
                <a:spcPts val="0"/>
              </a:spcAft>
              <a:buClr>
                <a:srgbClr val="807F83"/>
              </a:buClr>
              <a:buSzPts val="2000"/>
              <a:buNone/>
              <a:defRPr sz="2000" b="1"/>
            </a:lvl2pPr>
            <a:lvl3pPr marL="1371600" lvl="2" indent="-228600" algn="l">
              <a:spcBef>
                <a:spcPts val="360"/>
              </a:spcBef>
              <a:spcAft>
                <a:spcPts val="0"/>
              </a:spcAft>
              <a:buClr>
                <a:srgbClr val="807F83"/>
              </a:buClr>
              <a:buSzPts val="1800"/>
              <a:buNone/>
              <a:defRPr sz="1800" b="1"/>
            </a:lvl3pPr>
            <a:lvl4pPr marL="1828800" lvl="3" indent="-228600" algn="l">
              <a:spcBef>
                <a:spcPts val="320"/>
              </a:spcBef>
              <a:spcAft>
                <a:spcPts val="0"/>
              </a:spcAft>
              <a:buClr>
                <a:srgbClr val="807F83"/>
              </a:buClr>
              <a:buSzPts val="1600"/>
              <a:buNone/>
              <a:defRPr sz="1600" b="1"/>
            </a:lvl4pPr>
            <a:lvl5pPr marL="2286000" lvl="4" indent="-228600" algn="l">
              <a:spcBef>
                <a:spcPts val="320"/>
              </a:spcBef>
              <a:spcAft>
                <a:spcPts val="0"/>
              </a:spcAft>
              <a:buClr>
                <a:srgbClr val="807F83"/>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5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Clr>
                <a:srgbClr val="807F83"/>
              </a:buClr>
              <a:buSzPts val="1800"/>
              <a:buChar char="•"/>
              <a:defRPr sz="2400"/>
            </a:lvl1pPr>
            <a:lvl2pPr marL="914400" lvl="1" indent="-355600" algn="l">
              <a:spcBef>
                <a:spcPts val="2400"/>
              </a:spcBef>
              <a:spcAft>
                <a:spcPts val="0"/>
              </a:spcAft>
              <a:buClr>
                <a:srgbClr val="807F83"/>
              </a:buClr>
              <a:buSzPts val="2000"/>
              <a:buChar char="–"/>
              <a:defRPr sz="2000"/>
            </a:lvl2pPr>
            <a:lvl3pPr marL="1371600" lvl="2" indent="-342900" algn="l">
              <a:spcBef>
                <a:spcPts val="360"/>
              </a:spcBef>
              <a:spcAft>
                <a:spcPts val="0"/>
              </a:spcAft>
              <a:buClr>
                <a:srgbClr val="807F83"/>
              </a:buClr>
              <a:buSzPts val="1800"/>
              <a:buChar char="•"/>
              <a:defRPr sz="1800"/>
            </a:lvl3pPr>
            <a:lvl4pPr marL="1828800" lvl="3" indent="-330200" algn="l">
              <a:spcBef>
                <a:spcPts val="320"/>
              </a:spcBef>
              <a:spcAft>
                <a:spcPts val="0"/>
              </a:spcAft>
              <a:buClr>
                <a:srgbClr val="807F83"/>
              </a:buClr>
              <a:buSzPts val="1600"/>
              <a:buChar char="–"/>
              <a:defRPr sz="1600"/>
            </a:lvl4pPr>
            <a:lvl5pPr marL="2286000" lvl="4" indent="-330200" algn="l">
              <a:spcBef>
                <a:spcPts val="320"/>
              </a:spcBef>
              <a:spcAft>
                <a:spcPts val="0"/>
              </a:spcAft>
              <a:buClr>
                <a:srgbClr val="807F83"/>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5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Clr>
                <a:srgbClr val="807F83"/>
              </a:buClr>
              <a:buSzPts val="1800"/>
              <a:buNone/>
              <a:defRPr sz="2400" b="1"/>
            </a:lvl1pPr>
            <a:lvl2pPr marL="914400" lvl="1" indent="-228600" algn="l">
              <a:spcBef>
                <a:spcPts val="2400"/>
              </a:spcBef>
              <a:spcAft>
                <a:spcPts val="0"/>
              </a:spcAft>
              <a:buClr>
                <a:srgbClr val="807F83"/>
              </a:buClr>
              <a:buSzPts val="2000"/>
              <a:buNone/>
              <a:defRPr sz="2000" b="1"/>
            </a:lvl2pPr>
            <a:lvl3pPr marL="1371600" lvl="2" indent="-228600" algn="l">
              <a:spcBef>
                <a:spcPts val="360"/>
              </a:spcBef>
              <a:spcAft>
                <a:spcPts val="0"/>
              </a:spcAft>
              <a:buClr>
                <a:srgbClr val="807F83"/>
              </a:buClr>
              <a:buSzPts val="1800"/>
              <a:buNone/>
              <a:defRPr sz="1800" b="1"/>
            </a:lvl3pPr>
            <a:lvl4pPr marL="1828800" lvl="3" indent="-228600" algn="l">
              <a:spcBef>
                <a:spcPts val="320"/>
              </a:spcBef>
              <a:spcAft>
                <a:spcPts val="0"/>
              </a:spcAft>
              <a:buClr>
                <a:srgbClr val="807F83"/>
              </a:buClr>
              <a:buSzPts val="1600"/>
              <a:buNone/>
              <a:defRPr sz="1600" b="1"/>
            </a:lvl4pPr>
            <a:lvl5pPr marL="2286000" lvl="4" indent="-228600" algn="l">
              <a:spcBef>
                <a:spcPts val="320"/>
              </a:spcBef>
              <a:spcAft>
                <a:spcPts val="0"/>
              </a:spcAft>
              <a:buClr>
                <a:srgbClr val="807F83"/>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5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Clr>
                <a:srgbClr val="807F83"/>
              </a:buClr>
              <a:buSzPts val="1800"/>
              <a:buChar char="•"/>
              <a:defRPr sz="2400"/>
            </a:lvl1pPr>
            <a:lvl2pPr marL="914400" lvl="1" indent="-355600" algn="l">
              <a:spcBef>
                <a:spcPts val="2400"/>
              </a:spcBef>
              <a:spcAft>
                <a:spcPts val="0"/>
              </a:spcAft>
              <a:buClr>
                <a:srgbClr val="807F83"/>
              </a:buClr>
              <a:buSzPts val="2000"/>
              <a:buChar char="–"/>
              <a:defRPr sz="2000"/>
            </a:lvl2pPr>
            <a:lvl3pPr marL="1371600" lvl="2" indent="-342900" algn="l">
              <a:spcBef>
                <a:spcPts val="360"/>
              </a:spcBef>
              <a:spcAft>
                <a:spcPts val="0"/>
              </a:spcAft>
              <a:buClr>
                <a:srgbClr val="807F83"/>
              </a:buClr>
              <a:buSzPts val="1800"/>
              <a:buChar char="•"/>
              <a:defRPr sz="1800"/>
            </a:lvl3pPr>
            <a:lvl4pPr marL="1828800" lvl="3" indent="-330200" algn="l">
              <a:spcBef>
                <a:spcPts val="320"/>
              </a:spcBef>
              <a:spcAft>
                <a:spcPts val="0"/>
              </a:spcAft>
              <a:buClr>
                <a:srgbClr val="807F83"/>
              </a:buClr>
              <a:buSzPts val="1600"/>
              <a:buChar char="–"/>
              <a:defRPr sz="1600"/>
            </a:lvl4pPr>
            <a:lvl5pPr marL="2286000" lvl="4" indent="-330200" algn="l">
              <a:spcBef>
                <a:spcPts val="320"/>
              </a:spcBef>
              <a:spcAft>
                <a:spcPts val="0"/>
              </a:spcAft>
              <a:buClr>
                <a:srgbClr val="807F83"/>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5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C1B71"/>
              </a:buClr>
              <a:buSzPts val="4000"/>
              <a:buFont typeface="Arial"/>
              <a:buNone/>
              <a:defRPr sz="4000" b="1" cap="none"/>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Clr>
                <a:srgbClr val="888888"/>
              </a:buClr>
              <a:buSzPts val="1500"/>
              <a:buNone/>
              <a:defRPr sz="2000">
                <a:solidFill>
                  <a:srgbClr val="888888"/>
                </a:solidFill>
              </a:defRPr>
            </a:lvl1pPr>
            <a:lvl2pPr marL="914400" lvl="1" indent="-228600" algn="l">
              <a:spcBef>
                <a:spcPts val="240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5" name="Google Shape;55;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6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C1B71"/>
              </a:buClr>
              <a:buSzPts val="2000"/>
              <a:buFont typeface="Arial"/>
              <a:buNone/>
              <a:defRPr sz="2000" b="1"/>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381000" algn="l">
              <a:spcBef>
                <a:spcPts val="0"/>
              </a:spcBef>
              <a:spcAft>
                <a:spcPts val="0"/>
              </a:spcAft>
              <a:buClr>
                <a:srgbClr val="807F83"/>
              </a:buClr>
              <a:buSzPts val="2400"/>
              <a:buChar char="•"/>
              <a:defRPr sz="3200"/>
            </a:lvl1pPr>
            <a:lvl2pPr marL="914400" lvl="1" indent="-406400" algn="l">
              <a:spcBef>
                <a:spcPts val="2400"/>
              </a:spcBef>
              <a:spcAft>
                <a:spcPts val="0"/>
              </a:spcAft>
              <a:buClr>
                <a:srgbClr val="807F83"/>
              </a:buClr>
              <a:buSzPts val="2800"/>
              <a:buChar char="–"/>
              <a:defRPr sz="2800"/>
            </a:lvl2pPr>
            <a:lvl3pPr marL="1371600" lvl="2" indent="-381000" algn="l">
              <a:spcBef>
                <a:spcPts val="480"/>
              </a:spcBef>
              <a:spcAft>
                <a:spcPts val="0"/>
              </a:spcAft>
              <a:buClr>
                <a:srgbClr val="807F83"/>
              </a:buClr>
              <a:buSzPts val="2400"/>
              <a:buChar char="•"/>
              <a:defRPr sz="2400"/>
            </a:lvl3pPr>
            <a:lvl4pPr marL="1828800" lvl="3" indent="-355600" algn="l">
              <a:spcBef>
                <a:spcPts val="400"/>
              </a:spcBef>
              <a:spcAft>
                <a:spcPts val="0"/>
              </a:spcAft>
              <a:buClr>
                <a:srgbClr val="807F83"/>
              </a:buClr>
              <a:buSzPts val="2000"/>
              <a:buChar char="–"/>
              <a:defRPr sz="2000"/>
            </a:lvl4pPr>
            <a:lvl5pPr marL="2286000" lvl="4" indent="-355600" algn="l">
              <a:spcBef>
                <a:spcPts val="400"/>
              </a:spcBef>
              <a:spcAft>
                <a:spcPts val="0"/>
              </a:spcAft>
              <a:buClr>
                <a:srgbClr val="807F83"/>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807F83"/>
              </a:buClr>
              <a:buSzPts val="1050"/>
              <a:buNone/>
              <a:defRPr sz="1400"/>
            </a:lvl1pPr>
            <a:lvl2pPr marL="914400" lvl="1" indent="-228600" algn="l">
              <a:spcBef>
                <a:spcPts val="2400"/>
              </a:spcBef>
              <a:spcAft>
                <a:spcPts val="0"/>
              </a:spcAft>
              <a:buClr>
                <a:srgbClr val="807F83"/>
              </a:buClr>
              <a:buSzPts val="1200"/>
              <a:buNone/>
              <a:defRPr sz="1200"/>
            </a:lvl2pPr>
            <a:lvl3pPr marL="1371600" lvl="2" indent="-228600" algn="l">
              <a:spcBef>
                <a:spcPts val="200"/>
              </a:spcBef>
              <a:spcAft>
                <a:spcPts val="0"/>
              </a:spcAft>
              <a:buClr>
                <a:srgbClr val="807F83"/>
              </a:buClr>
              <a:buSzPts val="1000"/>
              <a:buNone/>
              <a:defRPr sz="1000"/>
            </a:lvl3pPr>
            <a:lvl4pPr marL="1828800" lvl="3" indent="-228600" algn="l">
              <a:spcBef>
                <a:spcPts val="180"/>
              </a:spcBef>
              <a:spcAft>
                <a:spcPts val="0"/>
              </a:spcAft>
              <a:buClr>
                <a:srgbClr val="807F83"/>
              </a:buClr>
              <a:buSzPts val="900"/>
              <a:buNone/>
              <a:defRPr sz="900"/>
            </a:lvl4pPr>
            <a:lvl5pPr marL="2286000" lvl="4" indent="-228600" algn="l">
              <a:spcBef>
                <a:spcPts val="180"/>
              </a:spcBef>
              <a:spcAft>
                <a:spcPts val="0"/>
              </a:spcAft>
              <a:buClr>
                <a:srgbClr val="807F83"/>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6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C1B71"/>
              </a:buClr>
              <a:buSzPts val="2000"/>
              <a:buFont typeface="Arial"/>
              <a:buNone/>
              <a:defRPr sz="2000" b="1"/>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807F83"/>
              </a:buClr>
              <a:buSzPts val="2400"/>
              <a:buFont typeface="Arial"/>
              <a:buNone/>
              <a:defRPr sz="3200" b="0" i="0" u="none" strike="noStrike" cap="none">
                <a:solidFill>
                  <a:srgbClr val="807F83"/>
                </a:solidFill>
                <a:latin typeface="Arial"/>
                <a:ea typeface="Arial"/>
                <a:cs typeface="Arial"/>
                <a:sym typeface="Arial"/>
              </a:defRPr>
            </a:lvl1pPr>
            <a:lvl2pPr marR="0" lvl="1" algn="l" rtl="0">
              <a:spcBef>
                <a:spcPts val="2400"/>
              </a:spcBef>
              <a:spcAft>
                <a:spcPts val="0"/>
              </a:spcAft>
              <a:buClr>
                <a:srgbClr val="807F83"/>
              </a:buClr>
              <a:buSzPts val="2800"/>
              <a:buFont typeface="Arial"/>
              <a:buNone/>
              <a:defRPr sz="2800" b="0" i="0" u="none" strike="noStrike" cap="none">
                <a:solidFill>
                  <a:srgbClr val="807F83"/>
                </a:solidFill>
                <a:latin typeface="Arial"/>
                <a:ea typeface="Arial"/>
                <a:cs typeface="Arial"/>
                <a:sym typeface="Arial"/>
              </a:defRPr>
            </a:lvl2pPr>
            <a:lvl3pPr marR="0" lvl="2" algn="l" rtl="0">
              <a:spcBef>
                <a:spcPts val="480"/>
              </a:spcBef>
              <a:spcAft>
                <a:spcPts val="0"/>
              </a:spcAft>
              <a:buClr>
                <a:srgbClr val="807F83"/>
              </a:buClr>
              <a:buSzPts val="2400"/>
              <a:buFont typeface="Arial"/>
              <a:buNone/>
              <a:defRPr sz="2400" b="0" i="0" u="none" strike="noStrike" cap="none">
                <a:solidFill>
                  <a:srgbClr val="807F83"/>
                </a:solidFill>
                <a:latin typeface="Arial"/>
                <a:ea typeface="Arial"/>
                <a:cs typeface="Arial"/>
                <a:sym typeface="Arial"/>
              </a:defRPr>
            </a:lvl3pPr>
            <a:lvl4pPr marR="0" lvl="3" algn="l" rtl="0">
              <a:spcBef>
                <a:spcPts val="400"/>
              </a:spcBef>
              <a:spcAft>
                <a:spcPts val="0"/>
              </a:spcAft>
              <a:buClr>
                <a:srgbClr val="807F83"/>
              </a:buClr>
              <a:buSzPts val="2000"/>
              <a:buFont typeface="Arial"/>
              <a:buNone/>
              <a:defRPr sz="2000" b="0" i="0" u="none" strike="noStrike" cap="none">
                <a:solidFill>
                  <a:srgbClr val="807F83"/>
                </a:solidFill>
                <a:latin typeface="Arial"/>
                <a:ea typeface="Arial"/>
                <a:cs typeface="Arial"/>
                <a:sym typeface="Arial"/>
              </a:defRPr>
            </a:lvl4pPr>
            <a:lvl5pPr marR="0" lvl="4" algn="l" rtl="0">
              <a:spcBef>
                <a:spcPts val="400"/>
              </a:spcBef>
              <a:spcAft>
                <a:spcPts val="0"/>
              </a:spcAft>
              <a:buClr>
                <a:srgbClr val="807F83"/>
              </a:buClr>
              <a:buSzPts val="2000"/>
              <a:buFont typeface="Arial"/>
              <a:buNone/>
              <a:defRPr sz="2000" b="0" i="0" u="none" strike="noStrike" cap="none">
                <a:solidFill>
                  <a:srgbClr val="807F83"/>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6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807F83"/>
              </a:buClr>
              <a:buSzPts val="1050"/>
              <a:buNone/>
              <a:defRPr sz="1400"/>
            </a:lvl1pPr>
            <a:lvl2pPr marL="914400" lvl="1" indent="-228600" algn="l">
              <a:spcBef>
                <a:spcPts val="2400"/>
              </a:spcBef>
              <a:spcAft>
                <a:spcPts val="0"/>
              </a:spcAft>
              <a:buClr>
                <a:srgbClr val="807F83"/>
              </a:buClr>
              <a:buSzPts val="1200"/>
              <a:buNone/>
              <a:defRPr sz="1200"/>
            </a:lvl2pPr>
            <a:lvl3pPr marL="1371600" lvl="2" indent="-228600" algn="l">
              <a:spcBef>
                <a:spcPts val="200"/>
              </a:spcBef>
              <a:spcAft>
                <a:spcPts val="0"/>
              </a:spcAft>
              <a:buClr>
                <a:srgbClr val="807F83"/>
              </a:buClr>
              <a:buSzPts val="1000"/>
              <a:buNone/>
              <a:defRPr sz="1000"/>
            </a:lvl3pPr>
            <a:lvl4pPr marL="1828800" lvl="3" indent="-228600" algn="l">
              <a:spcBef>
                <a:spcPts val="180"/>
              </a:spcBef>
              <a:spcAft>
                <a:spcPts val="0"/>
              </a:spcAft>
              <a:buClr>
                <a:srgbClr val="807F83"/>
              </a:buClr>
              <a:buSzPts val="900"/>
              <a:buNone/>
              <a:defRPr sz="900"/>
            </a:lvl4pPr>
            <a:lvl5pPr marL="2286000" lvl="4" indent="-228600" algn="l">
              <a:spcBef>
                <a:spcPts val="180"/>
              </a:spcBef>
              <a:spcAft>
                <a:spcPts val="0"/>
              </a:spcAft>
              <a:buClr>
                <a:srgbClr val="807F83"/>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C1B71"/>
              </a:buClr>
              <a:buSzPts val="5000"/>
              <a:buFont typeface="Arial"/>
              <a:buNone/>
              <a:defRPr sz="5000" b="1" i="0" u="none" strike="noStrike" cap="none">
                <a:solidFill>
                  <a:srgbClr val="3C1B71"/>
                </a:solidFill>
                <a:latin typeface="Arial"/>
                <a:ea typeface="Arial"/>
                <a:cs typeface="Arial"/>
                <a:sym typeface="Arial"/>
              </a:defRPr>
            </a:lvl1pPr>
            <a:lvl2pPr lvl="1">
              <a:spcBef>
                <a:spcPts val="12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61950" algn="l" rtl="0">
              <a:spcBef>
                <a:spcPts val="0"/>
              </a:spcBef>
              <a:spcAft>
                <a:spcPts val="0"/>
              </a:spcAft>
              <a:buClr>
                <a:srgbClr val="807F83"/>
              </a:buClr>
              <a:buSzPts val="2100"/>
              <a:buFont typeface="Arial"/>
              <a:buChar char="•"/>
              <a:defRPr sz="2800" b="0" i="0" u="none" strike="noStrike" cap="none">
                <a:solidFill>
                  <a:srgbClr val="807F83"/>
                </a:solidFill>
                <a:latin typeface="Arial"/>
                <a:ea typeface="Arial"/>
                <a:cs typeface="Arial"/>
                <a:sym typeface="Arial"/>
              </a:defRPr>
            </a:lvl1pPr>
            <a:lvl2pPr marL="914400" marR="0" lvl="1" indent="-406400" algn="l" rtl="0">
              <a:spcBef>
                <a:spcPts val="2400"/>
              </a:spcBef>
              <a:spcAft>
                <a:spcPts val="0"/>
              </a:spcAft>
              <a:buClr>
                <a:srgbClr val="807F83"/>
              </a:buClr>
              <a:buSzPts val="2800"/>
              <a:buFont typeface="Arial"/>
              <a:buChar char="–"/>
              <a:defRPr sz="2800" b="0" i="0" u="none" strike="noStrike" cap="none">
                <a:solidFill>
                  <a:srgbClr val="807F83"/>
                </a:solidFill>
                <a:latin typeface="Arial"/>
                <a:ea typeface="Arial"/>
                <a:cs typeface="Arial"/>
                <a:sym typeface="Arial"/>
              </a:defRPr>
            </a:lvl2pPr>
            <a:lvl3pPr marL="1371600" marR="0" lvl="2" indent="-381000" algn="l" rtl="0">
              <a:spcBef>
                <a:spcPts val="480"/>
              </a:spcBef>
              <a:spcAft>
                <a:spcPts val="0"/>
              </a:spcAft>
              <a:buClr>
                <a:srgbClr val="807F83"/>
              </a:buClr>
              <a:buSzPts val="2400"/>
              <a:buFont typeface="Arial"/>
              <a:buChar char="•"/>
              <a:defRPr sz="2400" b="0" i="0" u="none" strike="noStrike" cap="none">
                <a:solidFill>
                  <a:srgbClr val="807F83"/>
                </a:solidFill>
                <a:latin typeface="Arial"/>
                <a:ea typeface="Arial"/>
                <a:cs typeface="Arial"/>
                <a:sym typeface="Arial"/>
              </a:defRPr>
            </a:lvl3pPr>
            <a:lvl4pPr marL="1828800" marR="0" lvl="3" indent="-355600" algn="l" rtl="0">
              <a:spcBef>
                <a:spcPts val="400"/>
              </a:spcBef>
              <a:spcAft>
                <a:spcPts val="0"/>
              </a:spcAft>
              <a:buClr>
                <a:srgbClr val="807F83"/>
              </a:buClr>
              <a:buSzPts val="2000"/>
              <a:buFont typeface="Arial"/>
              <a:buChar char="–"/>
              <a:defRPr sz="2000" b="0" i="0" u="none" strike="noStrike" cap="none">
                <a:solidFill>
                  <a:srgbClr val="807F83"/>
                </a:solidFill>
                <a:latin typeface="Arial"/>
                <a:ea typeface="Arial"/>
                <a:cs typeface="Arial"/>
                <a:sym typeface="Arial"/>
              </a:defRPr>
            </a:lvl4pPr>
            <a:lvl5pPr marL="2286000" marR="0" lvl="4" indent="-355600" algn="l" rtl="0">
              <a:spcBef>
                <a:spcPts val="400"/>
              </a:spcBef>
              <a:spcAft>
                <a:spcPts val="0"/>
              </a:spcAft>
              <a:buClr>
                <a:srgbClr val="807F83"/>
              </a:buClr>
              <a:buSzPts val="2000"/>
              <a:buFont typeface="Arial"/>
              <a:buChar char="»"/>
              <a:defRPr sz="2000" b="0" i="0" u="none" strike="noStrike" cap="none">
                <a:solidFill>
                  <a:srgbClr val="807F8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9.jpg"/></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1.jpg"/></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8.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4">
            <a:alphaModFix/>
          </a:blip>
          <a:srcRect/>
          <a:stretch/>
        </p:blipFill>
        <p:spPr>
          <a:xfrm>
            <a:off x="0" y="10672"/>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10" descr="Double_Ring.jpg"/>
          <p:cNvPicPr preferRelativeResize="0">
            <a:picLocks noGrp="1"/>
          </p:cNvPicPr>
          <p:nvPr>
            <p:ph type="body" idx="2"/>
          </p:nvPr>
        </p:nvPicPr>
        <p:blipFill rotWithShape="1">
          <a:blip r:embed="rId3">
            <a:alphaModFix/>
          </a:blip>
          <a:srcRect l="478" r="-203"/>
          <a:stretch/>
        </p:blipFill>
        <p:spPr>
          <a:xfrm>
            <a:off x="5591082" y="3688891"/>
            <a:ext cx="3552918" cy="2404768"/>
          </a:xfrm>
          <a:prstGeom prst="rect">
            <a:avLst/>
          </a:prstGeom>
          <a:noFill/>
          <a:ln>
            <a:noFill/>
          </a:ln>
          <a:effectLst>
            <a:outerShdw blurRad="25400">
              <a:srgbClr val="000000">
                <a:alpha val="45882"/>
              </a:srgbClr>
            </a:outerShdw>
          </a:effectLst>
        </p:spPr>
      </p:pic>
      <p:pic>
        <p:nvPicPr>
          <p:cNvPr id="154" name="Google Shape;154;p10" descr="Mariner10_Mercury.jpg"/>
          <p:cNvPicPr preferRelativeResize="0"/>
          <p:nvPr/>
        </p:nvPicPr>
        <p:blipFill rotWithShape="1">
          <a:blip r:embed="rId4">
            <a:alphaModFix/>
          </a:blip>
          <a:srcRect/>
          <a:stretch/>
        </p:blipFill>
        <p:spPr>
          <a:xfrm>
            <a:off x="4429609" y="166450"/>
            <a:ext cx="4054708" cy="3083529"/>
          </a:xfrm>
          <a:prstGeom prst="rect">
            <a:avLst/>
          </a:prstGeom>
          <a:noFill/>
          <a:ln>
            <a:noFill/>
          </a:ln>
        </p:spPr>
      </p:pic>
      <p:sp>
        <p:nvSpPr>
          <p:cNvPr id="155" name="Google Shape;155;p10"/>
          <p:cNvSpPr txBox="1">
            <a:spLocks noGrp="1"/>
          </p:cNvSpPr>
          <p:nvPr>
            <p:ph type="body" idx="1"/>
          </p:nvPr>
        </p:nvSpPr>
        <p:spPr>
          <a:xfrm>
            <a:off x="266359" y="599810"/>
            <a:ext cx="3795373" cy="5300337"/>
          </a:xfrm>
          <a:prstGeom prst="rect">
            <a:avLst/>
          </a:prstGeom>
          <a:noFill/>
          <a:ln>
            <a:noFill/>
          </a:ln>
        </p:spPr>
        <p:txBody>
          <a:bodyPr spcFirstLastPara="1" wrap="square" lIns="91425" tIns="45700" rIns="91425" bIns="45700" anchor="t" anchorCtr="0">
            <a:normAutofit/>
          </a:bodyPr>
          <a:lstStyle/>
          <a:p>
            <a:pPr marL="687600" lvl="0" indent="-687600" algn="l" rtl="0">
              <a:spcBef>
                <a:spcPts val="0"/>
              </a:spcBef>
              <a:spcAft>
                <a:spcPts val="0"/>
              </a:spcAft>
              <a:buClr>
                <a:schemeClr val="dk1"/>
              </a:buClr>
              <a:buSzPts val="1804"/>
              <a:buChar char="•"/>
            </a:pPr>
            <a:r>
              <a:rPr lang="en-CA" sz="2405">
                <a:solidFill>
                  <a:schemeClr val="dk1"/>
                </a:solidFill>
              </a:rPr>
              <a:t>Has magnetic field</a:t>
            </a:r>
            <a:endParaRPr/>
          </a:p>
          <a:p>
            <a:pPr marL="687600" lvl="0" indent="-687600" algn="l" rtl="0">
              <a:spcBef>
                <a:spcPts val="2400"/>
              </a:spcBef>
              <a:spcAft>
                <a:spcPts val="0"/>
              </a:spcAft>
              <a:buClr>
                <a:schemeClr val="dk1"/>
              </a:buClr>
              <a:buSzPts val="1804"/>
              <a:buChar char="•"/>
            </a:pPr>
            <a:r>
              <a:rPr lang="en-CA" sz="2405">
                <a:solidFill>
                  <a:schemeClr val="dk1"/>
                </a:solidFill>
              </a:rPr>
              <a:t>Water ice was found on permanently shadowed regions</a:t>
            </a:r>
            <a:endParaRPr/>
          </a:p>
          <a:p>
            <a:pPr marL="687600" lvl="0" indent="-687600" algn="l" rtl="0">
              <a:spcBef>
                <a:spcPts val="2400"/>
              </a:spcBef>
              <a:spcAft>
                <a:spcPts val="0"/>
              </a:spcAft>
              <a:buClr>
                <a:schemeClr val="dk1"/>
              </a:buClr>
              <a:buSzPts val="1804"/>
              <a:buChar char="•"/>
            </a:pPr>
            <a:r>
              <a:rPr lang="en-CA" sz="2405">
                <a:solidFill>
                  <a:schemeClr val="dk1"/>
                </a:solidFill>
              </a:rPr>
              <a:t>Tenuous atmosphere- mostly oxygen (42%), sodium (29%), hydrogen (22%), helium (6%), trace amounts  of water vapor, nitrogen etc</a:t>
            </a:r>
            <a:r>
              <a:rPr lang="en-CA" sz="2590">
                <a:solidFill>
                  <a:schemeClr val="dk1"/>
                </a:solidFill>
              </a:rPr>
              <a:t>.</a:t>
            </a:r>
            <a:endParaRPr sz="2590">
              <a:solidFill>
                <a:schemeClr val="dk1"/>
              </a:solidFill>
            </a:endParaRPr>
          </a:p>
        </p:txBody>
      </p:sp>
      <p:pic>
        <p:nvPicPr>
          <p:cNvPr id="156" name="Google Shape;156;p10"/>
          <p:cNvPicPr preferRelativeResize="0"/>
          <p:nvPr/>
        </p:nvPicPr>
        <p:blipFill rotWithShape="1">
          <a:blip r:embed="rId5">
            <a:alphaModFix/>
          </a:blip>
          <a:srcRect/>
          <a:stretch/>
        </p:blipFill>
        <p:spPr>
          <a:xfrm>
            <a:off x="3681672" y="3169109"/>
            <a:ext cx="1918554" cy="156636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1"/>
          <p:cNvPicPr preferRelativeResize="0">
            <a:picLocks noGrp="1"/>
          </p:cNvPicPr>
          <p:nvPr>
            <p:ph type="body" idx="1"/>
          </p:nvPr>
        </p:nvPicPr>
        <p:blipFill rotWithShape="1">
          <a:blip r:embed="rId3">
            <a:alphaModFix/>
          </a:blip>
          <a:srcRect l="32573" r="10858"/>
          <a:stretch/>
        </p:blipFill>
        <p:spPr>
          <a:xfrm>
            <a:off x="4307840" y="1362244"/>
            <a:ext cx="4488268" cy="4133511"/>
          </a:xfrm>
          <a:prstGeom prst="rect">
            <a:avLst/>
          </a:prstGeom>
          <a:noFill/>
          <a:ln>
            <a:noFill/>
          </a:ln>
          <a:effectLst>
            <a:outerShdw blurRad="25400">
              <a:srgbClr val="000000">
                <a:alpha val="45882"/>
              </a:srgbClr>
            </a:outerShdw>
          </a:effectLst>
        </p:spPr>
      </p:pic>
      <p:sp>
        <p:nvSpPr>
          <p:cNvPr id="163" name="Google Shape;16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000"/>
              <a:buFont typeface="Arial"/>
              <a:buNone/>
            </a:pPr>
            <a:r>
              <a:rPr lang="en-CA">
                <a:solidFill>
                  <a:schemeClr val="dk1"/>
                </a:solidFill>
              </a:rPr>
              <a:t>Venus</a:t>
            </a:r>
            <a:endParaRPr/>
          </a:p>
        </p:txBody>
      </p:sp>
      <p:sp>
        <p:nvSpPr>
          <p:cNvPr id="164" name="Google Shape;164;p11"/>
          <p:cNvSpPr txBox="1"/>
          <p:nvPr/>
        </p:nvSpPr>
        <p:spPr>
          <a:xfrm>
            <a:off x="347892" y="1915913"/>
            <a:ext cx="3959948" cy="30469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Surface Temperature: 462 C</a:t>
            </a:r>
            <a:endParaRPr/>
          </a:p>
          <a:p>
            <a:pPr marL="285750" marR="0" lvl="0" indent="-285750" algn="l" rtl="0">
              <a:spcBef>
                <a:spcPts val="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Hotter than Mercury</a:t>
            </a:r>
            <a:endParaRPr/>
          </a:p>
          <a:p>
            <a:pPr marL="285750" marR="0" lvl="0" indent="-285750" algn="l" rtl="0">
              <a:spcBef>
                <a:spcPts val="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1 year on Venus = 224.7 Earth days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2"/>
          <p:cNvPicPr preferRelativeResize="0"/>
          <p:nvPr/>
        </p:nvPicPr>
        <p:blipFill rotWithShape="1">
          <a:blip r:embed="rId3">
            <a:alphaModFix/>
          </a:blip>
          <a:srcRect/>
          <a:stretch/>
        </p:blipFill>
        <p:spPr>
          <a:xfrm>
            <a:off x="932340" y="3509278"/>
            <a:ext cx="2561200" cy="2561200"/>
          </a:xfrm>
          <a:prstGeom prst="rect">
            <a:avLst/>
          </a:prstGeom>
          <a:noFill/>
          <a:ln>
            <a:noFill/>
          </a:ln>
        </p:spPr>
      </p:pic>
      <p:pic>
        <p:nvPicPr>
          <p:cNvPr id="171" name="Google Shape;171;p12" descr="Venera_13_-_venera13-left.jpg"/>
          <p:cNvPicPr preferRelativeResize="0"/>
          <p:nvPr/>
        </p:nvPicPr>
        <p:blipFill rotWithShape="1">
          <a:blip r:embed="rId4">
            <a:alphaModFix/>
          </a:blip>
          <a:srcRect/>
          <a:stretch/>
        </p:blipFill>
        <p:spPr>
          <a:xfrm>
            <a:off x="4153930" y="3850416"/>
            <a:ext cx="4963653" cy="2059275"/>
          </a:xfrm>
          <a:prstGeom prst="rect">
            <a:avLst/>
          </a:prstGeom>
          <a:noFill/>
          <a:ln>
            <a:noFill/>
          </a:ln>
        </p:spPr>
      </p:pic>
      <p:pic>
        <p:nvPicPr>
          <p:cNvPr id="172" name="Google Shape;172;p12"/>
          <p:cNvPicPr preferRelativeResize="0"/>
          <p:nvPr/>
        </p:nvPicPr>
        <p:blipFill rotWithShape="1">
          <a:blip r:embed="rId5">
            <a:alphaModFix/>
          </a:blip>
          <a:srcRect/>
          <a:stretch/>
        </p:blipFill>
        <p:spPr>
          <a:xfrm>
            <a:off x="4690111" y="392164"/>
            <a:ext cx="4138856" cy="2956326"/>
          </a:xfrm>
          <a:prstGeom prst="rect">
            <a:avLst/>
          </a:prstGeom>
          <a:noFill/>
          <a:ln>
            <a:noFill/>
          </a:ln>
        </p:spPr>
      </p:pic>
      <p:sp>
        <p:nvSpPr>
          <p:cNvPr id="173" name="Google Shape;173;p12"/>
          <p:cNvSpPr txBox="1"/>
          <p:nvPr/>
        </p:nvSpPr>
        <p:spPr>
          <a:xfrm>
            <a:off x="4690111" y="3414787"/>
            <a:ext cx="43648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b="0" i="0" u="none" strike="noStrike" cap="none">
                <a:solidFill>
                  <a:schemeClr val="dk1"/>
                </a:solidFill>
                <a:latin typeface="Calibri"/>
                <a:ea typeface="Calibri"/>
                <a:cs typeface="Calibri"/>
                <a:sym typeface="Calibri"/>
              </a:rPr>
              <a:t>Surface of Venus by the Venera 13 in 1982.</a:t>
            </a:r>
            <a:endParaRPr sz="1800">
              <a:solidFill>
                <a:schemeClr val="dk1"/>
              </a:solidFill>
              <a:latin typeface="Calibri"/>
              <a:ea typeface="Calibri"/>
              <a:cs typeface="Calibri"/>
              <a:sym typeface="Calibri"/>
            </a:endParaRPr>
          </a:p>
        </p:txBody>
      </p:sp>
      <p:sp>
        <p:nvSpPr>
          <p:cNvPr id="174" name="Google Shape;174;p12"/>
          <p:cNvSpPr txBox="1">
            <a:spLocks noGrp="1"/>
          </p:cNvSpPr>
          <p:nvPr>
            <p:ph type="body" idx="1"/>
          </p:nvPr>
        </p:nvSpPr>
        <p:spPr>
          <a:xfrm>
            <a:off x="271949" y="322858"/>
            <a:ext cx="3881981" cy="5464156"/>
          </a:xfrm>
          <a:prstGeom prst="rect">
            <a:avLst/>
          </a:prstGeom>
          <a:noFill/>
          <a:ln>
            <a:noFill/>
          </a:ln>
        </p:spPr>
        <p:txBody>
          <a:bodyPr spcFirstLastPara="1" wrap="square" lIns="91425" tIns="45700" rIns="91425" bIns="45700" anchor="t" anchorCtr="0">
            <a:noAutofit/>
          </a:bodyPr>
          <a:lstStyle/>
          <a:p>
            <a:pPr marL="687600" lvl="0" indent="-687600" algn="l" rtl="0">
              <a:spcBef>
                <a:spcPts val="0"/>
              </a:spcBef>
              <a:spcAft>
                <a:spcPts val="0"/>
              </a:spcAft>
              <a:buClr>
                <a:schemeClr val="dk1"/>
              </a:buClr>
              <a:buSzPts val="1950"/>
              <a:buChar char="•"/>
            </a:pPr>
            <a:r>
              <a:rPr lang="en-CA" sz="2600">
                <a:solidFill>
                  <a:schemeClr val="dk1"/>
                </a:solidFill>
              </a:rPr>
              <a:t>Very thick atmosphere- carbon dioxide (96.5%), nitrogen (3.5%), trace amounts of water vapour, carbon monoxide, sulfur dioxide etc.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3" descr="2003_hubble_mars_high.jpg"/>
          <p:cNvPicPr preferRelativeResize="0">
            <a:picLocks noGrp="1"/>
          </p:cNvPicPr>
          <p:nvPr>
            <p:ph type="body" idx="1"/>
          </p:nvPr>
        </p:nvPicPr>
        <p:blipFill rotWithShape="1">
          <a:blip r:embed="rId3">
            <a:alphaModFix/>
          </a:blip>
          <a:srcRect t="-373" b="-451"/>
          <a:stretch/>
        </p:blipFill>
        <p:spPr>
          <a:xfrm>
            <a:off x="4200434" y="609600"/>
            <a:ext cx="4943566" cy="4984254"/>
          </a:xfrm>
          <a:prstGeom prst="rect">
            <a:avLst/>
          </a:prstGeom>
          <a:noFill/>
          <a:ln>
            <a:noFill/>
          </a:ln>
          <a:effectLst>
            <a:outerShdw blurRad="25400">
              <a:srgbClr val="000000">
                <a:alpha val="45882"/>
              </a:srgbClr>
            </a:outerShdw>
          </a:effectLst>
        </p:spPr>
      </p:pic>
      <p:sp>
        <p:nvSpPr>
          <p:cNvPr id="181" name="Google Shape;18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a:t>Mars</a:t>
            </a:r>
            <a:endParaRPr/>
          </a:p>
        </p:txBody>
      </p:sp>
      <p:sp>
        <p:nvSpPr>
          <p:cNvPr id="182" name="Google Shape;182;p13"/>
          <p:cNvSpPr txBox="1"/>
          <p:nvPr/>
        </p:nvSpPr>
        <p:spPr>
          <a:xfrm>
            <a:off x="335913" y="1580050"/>
            <a:ext cx="3864521" cy="397031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3200"/>
              <a:buFont typeface="Arial"/>
              <a:buChar char="•"/>
            </a:pPr>
            <a:r>
              <a:rPr lang="en-CA" sz="3200">
                <a:solidFill>
                  <a:schemeClr val="dk1"/>
                </a:solidFill>
                <a:latin typeface="Calibri"/>
                <a:ea typeface="Calibri"/>
                <a:cs typeface="Calibri"/>
                <a:sym typeface="Calibri"/>
              </a:rPr>
              <a:t>Craters, volcanoes, valleys, ice caps</a:t>
            </a:r>
            <a:endParaRPr/>
          </a:p>
          <a:p>
            <a:pPr marL="285750" marR="0" lvl="0" indent="-285750" algn="l" rtl="0">
              <a:spcBef>
                <a:spcPts val="0"/>
              </a:spcBef>
              <a:spcAft>
                <a:spcPts val="0"/>
              </a:spcAft>
              <a:buClr>
                <a:schemeClr val="dk1"/>
              </a:buClr>
              <a:buSzPts val="3200"/>
              <a:buFont typeface="Arial"/>
              <a:buChar char="•"/>
            </a:pPr>
            <a:r>
              <a:rPr lang="en-CA" sz="3200">
                <a:solidFill>
                  <a:schemeClr val="dk1"/>
                </a:solidFill>
                <a:latin typeface="Calibri"/>
                <a:ea typeface="Calibri"/>
                <a:cs typeface="Calibri"/>
                <a:sym typeface="Calibri"/>
              </a:rPr>
              <a:t>Olympus Mons – highest volcano in the Solar System</a:t>
            </a:r>
            <a:endParaRPr/>
          </a:p>
          <a:p>
            <a:pPr marL="285750" marR="0" lvl="0" indent="-285750" algn="l" rtl="0">
              <a:spcBef>
                <a:spcPts val="0"/>
              </a:spcBef>
              <a:spcAft>
                <a:spcPts val="0"/>
              </a:spcAft>
              <a:buClr>
                <a:schemeClr val="dk1"/>
              </a:buClr>
              <a:buSzPts val="3200"/>
              <a:buFont typeface="Arial"/>
              <a:buChar char="•"/>
            </a:pPr>
            <a:r>
              <a:rPr lang="en-CA" sz="3200">
                <a:solidFill>
                  <a:schemeClr val="dk1"/>
                </a:solidFill>
                <a:latin typeface="Calibri"/>
                <a:ea typeface="Calibri"/>
                <a:cs typeface="Calibri"/>
                <a:sym typeface="Calibri"/>
              </a:rPr>
              <a:t>1 year on Mars = 686 Earth days</a:t>
            </a:r>
            <a:endParaRPr/>
          </a:p>
          <a:p>
            <a:pPr marL="285750" marR="0" lvl="0" indent="-10795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4" descr="20_Eastern_Floor_of_Aram_Chaos-br.jpg"/>
          <p:cNvPicPr preferRelativeResize="0"/>
          <p:nvPr/>
        </p:nvPicPr>
        <p:blipFill rotWithShape="1">
          <a:blip r:embed="rId3">
            <a:alphaModFix/>
          </a:blip>
          <a:srcRect/>
          <a:stretch/>
        </p:blipFill>
        <p:spPr>
          <a:xfrm>
            <a:off x="4876800" y="361604"/>
            <a:ext cx="3951133" cy="2963350"/>
          </a:xfrm>
          <a:prstGeom prst="rect">
            <a:avLst/>
          </a:prstGeom>
          <a:noFill/>
          <a:ln>
            <a:noFill/>
          </a:ln>
        </p:spPr>
      </p:pic>
      <p:pic>
        <p:nvPicPr>
          <p:cNvPr id="189" name="Google Shape;189;p14"/>
          <p:cNvPicPr preferRelativeResize="0"/>
          <p:nvPr/>
        </p:nvPicPr>
        <p:blipFill rotWithShape="1">
          <a:blip r:embed="rId4">
            <a:alphaModFix/>
          </a:blip>
          <a:srcRect/>
          <a:stretch/>
        </p:blipFill>
        <p:spPr>
          <a:xfrm>
            <a:off x="4622550" y="3367185"/>
            <a:ext cx="4205383" cy="2365528"/>
          </a:xfrm>
          <a:prstGeom prst="rect">
            <a:avLst/>
          </a:prstGeom>
          <a:noFill/>
          <a:ln>
            <a:noFill/>
          </a:ln>
        </p:spPr>
      </p:pic>
      <p:pic>
        <p:nvPicPr>
          <p:cNvPr id="190" name="Google Shape;190;p14"/>
          <p:cNvPicPr preferRelativeResize="0"/>
          <p:nvPr/>
        </p:nvPicPr>
        <p:blipFill rotWithShape="1">
          <a:blip r:embed="rId5">
            <a:alphaModFix/>
          </a:blip>
          <a:srcRect/>
          <a:stretch/>
        </p:blipFill>
        <p:spPr>
          <a:xfrm>
            <a:off x="406400" y="497079"/>
            <a:ext cx="4064000" cy="2692400"/>
          </a:xfrm>
          <a:prstGeom prst="rect">
            <a:avLst/>
          </a:prstGeom>
          <a:noFill/>
          <a:ln>
            <a:noFill/>
          </a:ln>
        </p:spPr>
      </p:pic>
      <p:pic>
        <p:nvPicPr>
          <p:cNvPr id="191" name="Google Shape;191;p14"/>
          <p:cNvPicPr preferRelativeResize="0"/>
          <p:nvPr/>
        </p:nvPicPr>
        <p:blipFill rotWithShape="1">
          <a:blip r:embed="rId6">
            <a:alphaModFix/>
          </a:blip>
          <a:srcRect/>
          <a:stretch/>
        </p:blipFill>
        <p:spPr>
          <a:xfrm>
            <a:off x="0" y="3189479"/>
            <a:ext cx="2585324" cy="1936954"/>
          </a:xfrm>
          <a:prstGeom prst="rect">
            <a:avLst/>
          </a:prstGeom>
          <a:noFill/>
          <a:ln>
            <a:noFill/>
          </a:ln>
        </p:spPr>
      </p:pic>
      <p:pic>
        <p:nvPicPr>
          <p:cNvPr id="192" name="Google Shape;192;p14"/>
          <p:cNvPicPr preferRelativeResize="0"/>
          <p:nvPr/>
        </p:nvPicPr>
        <p:blipFill rotWithShape="1">
          <a:blip r:embed="rId7">
            <a:alphaModFix/>
          </a:blip>
          <a:srcRect/>
          <a:stretch/>
        </p:blipFill>
        <p:spPr>
          <a:xfrm>
            <a:off x="2585324" y="4201462"/>
            <a:ext cx="2523134" cy="19344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5" descr="jupiter.jpg"/>
          <p:cNvPicPr preferRelativeResize="0"/>
          <p:nvPr/>
        </p:nvPicPr>
        <p:blipFill rotWithShape="1">
          <a:blip r:embed="rId3">
            <a:alphaModFix/>
          </a:blip>
          <a:srcRect/>
          <a:stretch/>
        </p:blipFill>
        <p:spPr>
          <a:xfrm>
            <a:off x="1217168" y="155448"/>
            <a:ext cx="6308344" cy="6083046"/>
          </a:xfrm>
          <a:prstGeom prst="rect">
            <a:avLst/>
          </a:prstGeom>
          <a:noFill/>
          <a:ln>
            <a:noFill/>
          </a:ln>
        </p:spPr>
      </p:pic>
      <p:sp>
        <p:nvSpPr>
          <p:cNvPr id="199" name="Google Shape;19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a:t>Jupiter</a:t>
            </a:r>
            <a:endParaRPr/>
          </a:p>
        </p:txBody>
      </p:sp>
      <p:sp>
        <p:nvSpPr>
          <p:cNvPr id="200" name="Google Shape;200;p15"/>
          <p:cNvSpPr txBox="1"/>
          <p:nvPr/>
        </p:nvSpPr>
        <p:spPr>
          <a:xfrm>
            <a:off x="2277812" y="1793863"/>
            <a:ext cx="4616094" cy="184665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400"/>
              <a:buFont typeface="Arial"/>
              <a:buChar char="•"/>
            </a:pPr>
            <a:r>
              <a:rPr lang="en-CA" sz="2400" b="1">
                <a:solidFill>
                  <a:srgbClr val="000000"/>
                </a:solidFill>
                <a:latin typeface="Calibri"/>
                <a:ea typeface="Calibri"/>
                <a:cs typeface="Calibri"/>
                <a:sym typeface="Calibri"/>
              </a:rPr>
              <a:t>1 Jupiter year = 12 Earth years</a:t>
            </a:r>
            <a:endParaRPr/>
          </a:p>
          <a:p>
            <a:pPr marL="285750" marR="0" lvl="0" indent="-285750" algn="l" rtl="0">
              <a:spcBef>
                <a:spcPts val="0"/>
              </a:spcBef>
              <a:spcAft>
                <a:spcPts val="0"/>
              </a:spcAft>
              <a:buClr>
                <a:srgbClr val="000000"/>
              </a:buClr>
              <a:buSzPts val="2400"/>
              <a:buFont typeface="Arial"/>
              <a:buChar char="•"/>
            </a:pPr>
            <a:r>
              <a:rPr lang="en-CA" sz="2400" b="1">
                <a:solidFill>
                  <a:srgbClr val="000000"/>
                </a:solidFill>
                <a:latin typeface="Calibri"/>
                <a:ea typeface="Calibri"/>
                <a:cs typeface="Calibri"/>
                <a:sym typeface="Calibri"/>
              </a:rPr>
              <a:t>Great Red Spot</a:t>
            </a:r>
            <a:endParaRPr/>
          </a:p>
          <a:p>
            <a:pPr marL="285750" marR="0" lvl="0" indent="-285750" algn="l" rtl="0">
              <a:spcBef>
                <a:spcPts val="0"/>
              </a:spcBef>
              <a:spcAft>
                <a:spcPts val="0"/>
              </a:spcAft>
              <a:buClr>
                <a:srgbClr val="000000"/>
              </a:buClr>
              <a:buSzPts val="2400"/>
              <a:buFont typeface="Arial"/>
              <a:buChar char="•"/>
            </a:pPr>
            <a:r>
              <a:rPr lang="en-CA" sz="2400" b="1">
                <a:solidFill>
                  <a:srgbClr val="000000"/>
                </a:solidFill>
                <a:latin typeface="Calibri"/>
                <a:ea typeface="Calibri"/>
                <a:cs typeface="Calibri"/>
                <a:sym typeface="Calibri"/>
              </a:rPr>
              <a:t>faint ring system (dust)</a:t>
            </a:r>
            <a:endParaRPr/>
          </a:p>
          <a:p>
            <a:pPr marL="285750" marR="0" lvl="0" indent="-133350" algn="l"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6" descr="hs-2008-23-a-large_web.jpg"/>
          <p:cNvPicPr preferRelativeResize="0"/>
          <p:nvPr/>
        </p:nvPicPr>
        <p:blipFill rotWithShape="1">
          <a:blip r:embed="rId3">
            <a:alphaModFix/>
          </a:blip>
          <a:srcRect/>
          <a:stretch/>
        </p:blipFill>
        <p:spPr>
          <a:xfrm>
            <a:off x="5111151" y="372046"/>
            <a:ext cx="3432390" cy="3265465"/>
          </a:xfrm>
          <a:prstGeom prst="rect">
            <a:avLst/>
          </a:prstGeom>
          <a:noFill/>
          <a:ln>
            <a:noFill/>
          </a:ln>
        </p:spPr>
      </p:pic>
      <p:pic>
        <p:nvPicPr>
          <p:cNvPr id="207" name="Google Shape;207;p16"/>
          <p:cNvPicPr preferRelativeResize="0"/>
          <p:nvPr/>
        </p:nvPicPr>
        <p:blipFill rotWithShape="1">
          <a:blip r:embed="rId4">
            <a:alphaModFix/>
          </a:blip>
          <a:srcRect/>
          <a:stretch/>
        </p:blipFill>
        <p:spPr>
          <a:xfrm>
            <a:off x="1650007" y="3876614"/>
            <a:ext cx="5665019" cy="1889323"/>
          </a:xfrm>
          <a:prstGeom prst="rect">
            <a:avLst/>
          </a:prstGeom>
          <a:noFill/>
          <a:ln>
            <a:noFill/>
          </a:ln>
        </p:spPr>
      </p:pic>
      <p:pic>
        <p:nvPicPr>
          <p:cNvPr id="208" name="Google Shape;208;p16" descr="redspot.jpg"/>
          <p:cNvPicPr preferRelativeResize="0"/>
          <p:nvPr/>
        </p:nvPicPr>
        <p:blipFill rotWithShape="1">
          <a:blip r:embed="rId5">
            <a:alphaModFix/>
          </a:blip>
          <a:srcRect/>
          <a:stretch/>
        </p:blipFill>
        <p:spPr>
          <a:xfrm>
            <a:off x="419061" y="411635"/>
            <a:ext cx="3225876" cy="32258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7" descr="800px-Saturn_PIA06077.jpg"/>
          <p:cNvPicPr preferRelativeResize="0">
            <a:picLocks noGrp="1"/>
          </p:cNvPicPr>
          <p:nvPr>
            <p:ph type="body" idx="1"/>
          </p:nvPr>
        </p:nvPicPr>
        <p:blipFill rotWithShape="1">
          <a:blip r:embed="rId3">
            <a:alphaModFix/>
          </a:blip>
          <a:srcRect t="13089" b="13090"/>
          <a:stretch/>
        </p:blipFill>
        <p:spPr>
          <a:xfrm>
            <a:off x="1380940" y="967426"/>
            <a:ext cx="6374133" cy="3505528"/>
          </a:xfrm>
          <a:prstGeom prst="rect">
            <a:avLst/>
          </a:prstGeom>
          <a:noFill/>
          <a:ln>
            <a:noFill/>
          </a:ln>
          <a:effectLst>
            <a:outerShdw blurRad="25400">
              <a:srgbClr val="000000">
                <a:alpha val="45882"/>
              </a:srgbClr>
            </a:outerShdw>
          </a:effectLst>
        </p:spPr>
      </p:pic>
      <p:sp>
        <p:nvSpPr>
          <p:cNvPr id="215" name="Google Shape;215;p17"/>
          <p:cNvSpPr txBox="1">
            <a:spLocks noGrp="1"/>
          </p:cNvSpPr>
          <p:nvPr>
            <p:ph type="title"/>
          </p:nvPr>
        </p:nvSpPr>
        <p:spPr>
          <a:xfrm>
            <a:off x="685346" y="133080"/>
            <a:ext cx="7765322" cy="9704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a:t>Saturn</a:t>
            </a:r>
            <a:endParaRPr/>
          </a:p>
        </p:txBody>
      </p:sp>
      <p:sp>
        <p:nvSpPr>
          <p:cNvPr id="216" name="Google Shape;216;p17"/>
          <p:cNvSpPr txBox="1"/>
          <p:nvPr/>
        </p:nvSpPr>
        <p:spPr>
          <a:xfrm>
            <a:off x="1504968" y="4445522"/>
            <a:ext cx="6134065" cy="156966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1 year on Saturn = 30 Earth years</a:t>
            </a:r>
            <a:endParaRPr/>
          </a:p>
          <a:p>
            <a:pPr marL="285750" marR="0" lvl="0" indent="-285750" algn="l" rtl="0">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ring system: dust + ice</a:t>
            </a:r>
            <a:endParaRPr/>
          </a:p>
          <a:p>
            <a:pPr marL="285750" marR="0" lvl="0" indent="-285750" algn="l" rtl="0">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Complex atmospheres</a:t>
            </a:r>
            <a:endParaRPr/>
          </a:p>
          <a:p>
            <a:pPr marL="285750" marR="0" lvl="0" indent="-285750" algn="l" rtl="0">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main rings: up to 480 000 km from center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a:t>Saturn</a:t>
            </a:r>
            <a:endParaRPr/>
          </a:p>
        </p:txBody>
      </p:sp>
      <p:pic>
        <p:nvPicPr>
          <p:cNvPr id="223" name="Google Shape;223;p18"/>
          <p:cNvPicPr preferRelativeResize="0">
            <a:picLocks noGrp="1"/>
          </p:cNvPicPr>
          <p:nvPr>
            <p:ph type="body" idx="1"/>
          </p:nvPr>
        </p:nvPicPr>
        <p:blipFill rotWithShape="1">
          <a:blip r:embed="rId3">
            <a:alphaModFix/>
          </a:blip>
          <a:srcRect/>
          <a:stretch/>
        </p:blipFill>
        <p:spPr>
          <a:xfrm>
            <a:off x="685346" y="1615950"/>
            <a:ext cx="7764463" cy="3235192"/>
          </a:xfrm>
          <a:prstGeom prst="rect">
            <a:avLst/>
          </a:prstGeom>
          <a:noFill/>
          <a:ln>
            <a:noFill/>
          </a:ln>
          <a:effectLst>
            <a:outerShdw blurRad="25400">
              <a:srgbClr val="000000">
                <a:alpha val="45882"/>
              </a:srgbClr>
            </a:outerShdw>
          </a:effectLst>
        </p:spPr>
      </p:pic>
      <p:sp>
        <p:nvSpPr>
          <p:cNvPr id="224" name="Google Shape;224;p18"/>
          <p:cNvSpPr txBox="1"/>
          <p:nvPr/>
        </p:nvSpPr>
        <p:spPr>
          <a:xfrm>
            <a:off x="4567577" y="5067348"/>
            <a:ext cx="38464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Cassini’s view of Saturn and its rings!</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9" descr="Uranus2.jpg"/>
          <p:cNvPicPr preferRelativeResize="0">
            <a:picLocks noGrp="1"/>
          </p:cNvPicPr>
          <p:nvPr>
            <p:ph type="body" idx="1"/>
          </p:nvPr>
        </p:nvPicPr>
        <p:blipFill rotWithShape="1">
          <a:blip r:embed="rId3">
            <a:alphaModFix/>
          </a:blip>
          <a:srcRect t="3058" b="1948"/>
          <a:stretch/>
        </p:blipFill>
        <p:spPr>
          <a:xfrm>
            <a:off x="935292" y="749809"/>
            <a:ext cx="5140261" cy="4882896"/>
          </a:xfrm>
          <a:prstGeom prst="rect">
            <a:avLst/>
          </a:prstGeom>
          <a:noFill/>
          <a:ln>
            <a:noFill/>
          </a:ln>
        </p:spPr>
      </p:pic>
      <p:sp>
        <p:nvSpPr>
          <p:cNvPr id="231" name="Google Shape;231;p19"/>
          <p:cNvSpPr txBox="1">
            <a:spLocks noGrp="1"/>
          </p:cNvSpPr>
          <p:nvPr>
            <p:ph type="title"/>
          </p:nvPr>
        </p:nvSpPr>
        <p:spPr>
          <a:xfrm>
            <a:off x="30482" y="-101270"/>
            <a:ext cx="2369166"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000"/>
              <a:buFont typeface="Arial"/>
              <a:buNone/>
            </a:pPr>
            <a:r>
              <a:rPr lang="en-CA">
                <a:solidFill>
                  <a:schemeClr val="dk1"/>
                </a:solidFill>
              </a:rPr>
              <a:t>Uranus</a:t>
            </a:r>
            <a:endParaRPr/>
          </a:p>
        </p:txBody>
      </p:sp>
      <p:sp>
        <p:nvSpPr>
          <p:cNvPr id="232" name="Google Shape;232;p19"/>
          <p:cNvSpPr txBox="1"/>
          <p:nvPr/>
        </p:nvSpPr>
        <p:spPr>
          <a:xfrm>
            <a:off x="1144905" y="2266348"/>
            <a:ext cx="5079720"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2400"/>
              <a:buFont typeface="Arial"/>
              <a:buChar char="•"/>
            </a:pPr>
            <a:r>
              <a:rPr lang="en-CA" sz="2400">
                <a:solidFill>
                  <a:schemeClr val="lt1"/>
                </a:solidFill>
                <a:latin typeface="Calibri"/>
                <a:ea typeface="Calibri"/>
                <a:cs typeface="Calibri"/>
                <a:sym typeface="Calibri"/>
              </a:rPr>
              <a:t>1 year on Uranus = 84 Earth years</a:t>
            </a:r>
            <a:endParaRPr/>
          </a:p>
          <a:p>
            <a:pPr marL="285750" marR="0" lvl="0" indent="-285750" algn="l" rtl="0">
              <a:spcBef>
                <a:spcPts val="0"/>
              </a:spcBef>
              <a:spcAft>
                <a:spcPts val="0"/>
              </a:spcAft>
              <a:buClr>
                <a:schemeClr val="lt1"/>
              </a:buClr>
              <a:buSzPts val="2400"/>
              <a:buFont typeface="Arial"/>
              <a:buChar char="•"/>
            </a:pPr>
            <a:r>
              <a:rPr lang="en-CA" sz="2400">
                <a:solidFill>
                  <a:schemeClr val="lt1"/>
                </a:solidFill>
                <a:latin typeface="Calibri"/>
                <a:ea typeface="Calibri"/>
                <a:cs typeface="Calibri"/>
                <a:sym typeface="Calibri"/>
              </a:rPr>
              <a:t>13 rings</a:t>
            </a:r>
            <a:endParaRPr/>
          </a:p>
          <a:p>
            <a:pPr marL="285750" marR="0" lvl="0" indent="-285750" algn="l" rtl="0">
              <a:spcBef>
                <a:spcPts val="0"/>
              </a:spcBef>
              <a:spcAft>
                <a:spcPts val="0"/>
              </a:spcAft>
              <a:buClr>
                <a:schemeClr val="lt1"/>
              </a:buClr>
              <a:buSzPts val="2400"/>
              <a:buFont typeface="Arial"/>
              <a:buChar char="•"/>
            </a:pPr>
            <a:r>
              <a:rPr lang="en-CA" sz="2400">
                <a:solidFill>
                  <a:schemeClr val="lt1"/>
                </a:solidFill>
                <a:latin typeface="Calibri"/>
                <a:ea typeface="Calibri"/>
                <a:cs typeface="Calibri"/>
                <a:sym typeface="Calibri"/>
              </a:rPr>
              <a:t>Coldest planetary atmosphere</a:t>
            </a:r>
            <a:endParaRPr/>
          </a:p>
          <a:p>
            <a:pPr marL="285750" marR="0" lvl="0" indent="-285750" algn="l" rtl="0">
              <a:spcBef>
                <a:spcPts val="0"/>
              </a:spcBef>
              <a:spcAft>
                <a:spcPts val="0"/>
              </a:spcAft>
              <a:buClr>
                <a:schemeClr val="lt1"/>
              </a:buClr>
              <a:buSzPts val="2400"/>
              <a:buFont typeface="Arial"/>
              <a:buChar char="•"/>
            </a:pPr>
            <a:r>
              <a:rPr lang="en-CA" sz="2400">
                <a:solidFill>
                  <a:schemeClr val="lt1"/>
                </a:solidFill>
                <a:latin typeface="Calibri"/>
                <a:ea typeface="Calibri"/>
                <a:cs typeface="Calibri"/>
                <a:sym typeface="Calibri"/>
              </a:rPr>
              <a:t>Voyager 2 is the only spacecraft that visited</a:t>
            </a:r>
            <a:endParaRPr/>
          </a:p>
          <a:p>
            <a:pPr marL="285750" marR="0" lvl="0" indent="-133350" algn="l"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pic>
        <p:nvPicPr>
          <p:cNvPr id="233" name="Google Shape;233;p19" descr="Uranus_clouds.jpg"/>
          <p:cNvPicPr preferRelativeResize="0"/>
          <p:nvPr/>
        </p:nvPicPr>
        <p:blipFill rotWithShape="1">
          <a:blip r:embed="rId4">
            <a:alphaModFix/>
          </a:blip>
          <a:srcRect l="13846" t="16908" r="8645" b="16915"/>
          <a:stretch/>
        </p:blipFill>
        <p:spPr>
          <a:xfrm>
            <a:off x="6075553" y="361893"/>
            <a:ext cx="2759615" cy="5489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ctrTitle"/>
          </p:nvPr>
        </p:nvSpPr>
        <p:spPr>
          <a:xfrm>
            <a:off x="1032000" y="1110125"/>
            <a:ext cx="7080000" cy="2288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6000"/>
              <a:buFont typeface="Arial"/>
              <a:buNone/>
            </a:pPr>
            <a:r>
              <a:rPr lang="en-CA" sz="6000">
                <a:solidFill>
                  <a:schemeClr val="dk1"/>
                </a:solidFill>
              </a:rPr>
              <a:t>Tour of Our Solar System </a:t>
            </a:r>
            <a:endParaRPr sz="6000"/>
          </a:p>
        </p:txBody>
      </p:sp>
      <p:sp>
        <p:nvSpPr>
          <p:cNvPr id="96" name="Google Shape;96;p2"/>
          <p:cNvSpPr txBox="1">
            <a:spLocks noGrp="1"/>
          </p:cNvSpPr>
          <p:nvPr>
            <p:ph type="subTitle" idx="1"/>
          </p:nvPr>
        </p:nvSpPr>
        <p:spPr>
          <a:xfrm>
            <a:off x="1520700" y="3708500"/>
            <a:ext cx="6102600" cy="8457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700"/>
              <a:buNone/>
            </a:pPr>
            <a:r>
              <a:rPr lang="en-CA" sz="3600"/>
              <a:t>Prepared by: Parshati Patel</a:t>
            </a:r>
            <a:endParaRPr/>
          </a:p>
        </p:txBody>
      </p:sp>
      <p:pic>
        <p:nvPicPr>
          <p:cNvPr id="97" name="Google Shape;97;p2"/>
          <p:cNvPicPr preferRelativeResize="0"/>
          <p:nvPr/>
        </p:nvPicPr>
        <p:blipFill>
          <a:blip r:embed="rId3">
            <a:alphaModFix/>
          </a:blip>
          <a:stretch>
            <a:fillRect/>
          </a:stretch>
        </p:blipFill>
        <p:spPr>
          <a:xfrm>
            <a:off x="2103625" y="6284126"/>
            <a:ext cx="6873600" cy="469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0" descr="neptune1.jpg"/>
          <p:cNvPicPr preferRelativeResize="0">
            <a:picLocks noGrp="1"/>
          </p:cNvPicPr>
          <p:nvPr>
            <p:ph type="body" idx="1"/>
          </p:nvPr>
        </p:nvPicPr>
        <p:blipFill rotWithShape="1">
          <a:blip r:embed="rId3">
            <a:alphaModFix/>
          </a:blip>
          <a:srcRect t="-3458" b="-1480"/>
          <a:stretch/>
        </p:blipFill>
        <p:spPr>
          <a:xfrm>
            <a:off x="2980944" y="260660"/>
            <a:ext cx="5497275" cy="5768746"/>
          </a:xfrm>
          <a:prstGeom prst="rect">
            <a:avLst/>
          </a:prstGeom>
          <a:noFill/>
          <a:ln>
            <a:noFill/>
          </a:ln>
        </p:spPr>
      </p:pic>
      <p:sp>
        <p:nvSpPr>
          <p:cNvPr id="240" name="Google Shape;240;p20"/>
          <p:cNvSpPr txBox="1">
            <a:spLocks noGrp="1"/>
          </p:cNvSpPr>
          <p:nvPr>
            <p:ph type="title"/>
          </p:nvPr>
        </p:nvSpPr>
        <p:spPr>
          <a:xfrm>
            <a:off x="82296" y="318"/>
            <a:ext cx="2898648"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000"/>
              <a:buFont typeface="Arial"/>
              <a:buNone/>
            </a:pPr>
            <a:r>
              <a:rPr lang="en-CA">
                <a:solidFill>
                  <a:schemeClr val="dk1"/>
                </a:solidFill>
              </a:rPr>
              <a:t>Neptune</a:t>
            </a:r>
            <a:endParaRPr/>
          </a:p>
        </p:txBody>
      </p:sp>
      <p:sp>
        <p:nvSpPr>
          <p:cNvPr id="241" name="Google Shape;241;p20"/>
          <p:cNvSpPr txBox="1"/>
          <p:nvPr/>
        </p:nvSpPr>
        <p:spPr>
          <a:xfrm>
            <a:off x="3913534" y="2136338"/>
            <a:ext cx="4091996" cy="258532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1 year on Neptune = 164 Earth years</a:t>
            </a:r>
            <a:endParaRPr/>
          </a:p>
          <a:p>
            <a:pPr marL="285750" marR="0" lvl="0" indent="-285750" algn="l" rtl="0">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Great Dark Spot</a:t>
            </a:r>
            <a:endParaRPr/>
          </a:p>
          <a:p>
            <a:pPr marL="285750" marR="0" lvl="0" indent="-285750" algn="l" rtl="0">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6 rings</a:t>
            </a:r>
            <a:endParaRPr/>
          </a:p>
          <a:p>
            <a:pPr marL="285750" marR="0" lvl="0" indent="-285750" algn="l" rtl="0">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Voyager 2 is the only spacecraft that visited</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1"/>
          <p:cNvSpPr txBox="1">
            <a:spLocks noGrp="1"/>
          </p:cNvSpPr>
          <p:nvPr>
            <p:ph type="title"/>
          </p:nvPr>
        </p:nvSpPr>
        <p:spPr>
          <a:xfrm>
            <a:off x="1951626" y="346023"/>
            <a:ext cx="508011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b="1"/>
              <a:t>Pluto- A Planet?</a:t>
            </a:r>
            <a:endParaRPr/>
          </a:p>
        </p:txBody>
      </p:sp>
      <p:pic>
        <p:nvPicPr>
          <p:cNvPr id="248" name="Google Shape;248;p21"/>
          <p:cNvPicPr preferRelativeResize="0">
            <a:picLocks noGrp="1"/>
          </p:cNvPicPr>
          <p:nvPr>
            <p:ph type="body" idx="1"/>
          </p:nvPr>
        </p:nvPicPr>
        <p:blipFill rotWithShape="1">
          <a:blip r:embed="rId3">
            <a:alphaModFix/>
          </a:blip>
          <a:srcRect/>
          <a:stretch/>
        </p:blipFill>
        <p:spPr>
          <a:xfrm>
            <a:off x="853315" y="1648145"/>
            <a:ext cx="7981591" cy="4240574"/>
          </a:xfrm>
          <a:prstGeom prst="rect">
            <a:avLst/>
          </a:prstGeom>
          <a:noFill/>
          <a:ln>
            <a:noFill/>
          </a:ln>
          <a:effectLst>
            <a:outerShdw blurRad="25400">
              <a:srgbClr val="000000">
                <a:alpha val="45882"/>
              </a:srgbClr>
            </a:outerShdw>
          </a:effectLst>
        </p:spPr>
      </p:pic>
      <p:pic>
        <p:nvPicPr>
          <p:cNvPr id="249" name="Google Shape;249;p21"/>
          <p:cNvPicPr preferRelativeResize="0"/>
          <p:nvPr/>
        </p:nvPicPr>
        <p:blipFill rotWithShape="1">
          <a:blip r:embed="rId4">
            <a:alphaModFix/>
          </a:blip>
          <a:srcRect/>
          <a:stretch/>
        </p:blipFill>
        <p:spPr>
          <a:xfrm>
            <a:off x="6889753" y="428135"/>
            <a:ext cx="2254247" cy="1210614"/>
          </a:xfrm>
          <a:prstGeom prst="rect">
            <a:avLst/>
          </a:prstGeom>
          <a:noFill/>
          <a:ln>
            <a:noFill/>
          </a:ln>
        </p:spPr>
      </p:pic>
      <p:pic>
        <p:nvPicPr>
          <p:cNvPr id="250" name="Google Shape;250;p21"/>
          <p:cNvPicPr preferRelativeResize="0"/>
          <p:nvPr/>
        </p:nvPicPr>
        <p:blipFill rotWithShape="1">
          <a:blip r:embed="rId5">
            <a:alphaModFix/>
          </a:blip>
          <a:srcRect/>
          <a:stretch/>
        </p:blipFill>
        <p:spPr>
          <a:xfrm>
            <a:off x="75904" y="104121"/>
            <a:ext cx="1800200" cy="20232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2"/>
          <p:cNvSpPr txBox="1">
            <a:spLocks noGrp="1"/>
          </p:cNvSpPr>
          <p:nvPr>
            <p:ph type="title"/>
          </p:nvPr>
        </p:nvSpPr>
        <p:spPr>
          <a:xfrm>
            <a:off x="685346" y="325120"/>
            <a:ext cx="7765322" cy="9704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b="1"/>
              <a:t>Dwarf Planets</a:t>
            </a:r>
            <a:endParaRPr/>
          </a:p>
        </p:txBody>
      </p:sp>
      <p:sp>
        <p:nvSpPr>
          <p:cNvPr id="257" name="Google Shape;257;p22"/>
          <p:cNvSpPr txBox="1">
            <a:spLocks noGrp="1"/>
          </p:cNvSpPr>
          <p:nvPr>
            <p:ph type="body" idx="1"/>
          </p:nvPr>
        </p:nvSpPr>
        <p:spPr>
          <a:xfrm>
            <a:off x="467360" y="1295570"/>
            <a:ext cx="4592320" cy="4637870"/>
          </a:xfrm>
          <a:prstGeom prst="rect">
            <a:avLst/>
          </a:prstGeom>
          <a:noFill/>
          <a:ln>
            <a:noFill/>
          </a:ln>
        </p:spPr>
        <p:txBody>
          <a:bodyPr spcFirstLastPara="1" wrap="square" lIns="91425" tIns="45700" rIns="91425" bIns="45700" anchor="t" anchorCtr="0">
            <a:normAutofit/>
          </a:bodyPr>
          <a:lstStyle/>
          <a:p>
            <a:pPr marL="687600" lvl="0" indent="-687600" algn="l" rtl="0">
              <a:spcBef>
                <a:spcPts val="0"/>
              </a:spcBef>
              <a:spcAft>
                <a:spcPts val="0"/>
              </a:spcAft>
              <a:buClr>
                <a:schemeClr val="dk1"/>
              </a:buClr>
              <a:buSzPts val="1500"/>
              <a:buChar char="•"/>
            </a:pPr>
            <a:r>
              <a:rPr lang="en-CA" sz="2000">
                <a:solidFill>
                  <a:schemeClr val="dk1"/>
                </a:solidFill>
              </a:rPr>
              <a:t>A celestial body that</a:t>
            </a:r>
            <a:endParaRPr/>
          </a:p>
          <a:p>
            <a:pPr marL="742950" lvl="1" indent="-285750" algn="l" rtl="0">
              <a:spcBef>
                <a:spcPts val="2800"/>
              </a:spcBef>
              <a:spcAft>
                <a:spcPts val="0"/>
              </a:spcAft>
              <a:buClr>
                <a:schemeClr val="dk1"/>
              </a:buClr>
              <a:buSzPts val="2000"/>
              <a:buChar char="–"/>
            </a:pPr>
            <a:r>
              <a:rPr lang="en-CA" sz="2000">
                <a:solidFill>
                  <a:schemeClr val="dk1"/>
                </a:solidFill>
              </a:rPr>
              <a:t>Orbits around the Sun.</a:t>
            </a:r>
            <a:endParaRPr/>
          </a:p>
          <a:p>
            <a:pPr marL="742950" lvl="1" indent="-285750" algn="l" rtl="0">
              <a:spcBef>
                <a:spcPts val="400"/>
              </a:spcBef>
              <a:spcAft>
                <a:spcPts val="0"/>
              </a:spcAft>
              <a:buClr>
                <a:schemeClr val="dk1"/>
              </a:buClr>
              <a:buSzPts val="2000"/>
              <a:buChar char="–"/>
            </a:pPr>
            <a:r>
              <a:rPr lang="en-CA" sz="2000">
                <a:solidFill>
                  <a:schemeClr val="dk1"/>
                </a:solidFill>
              </a:rPr>
              <a:t>Is not a satellite.</a:t>
            </a:r>
            <a:endParaRPr/>
          </a:p>
          <a:p>
            <a:pPr marL="742950" lvl="1" indent="-285750" algn="l" rtl="0">
              <a:spcBef>
                <a:spcPts val="400"/>
              </a:spcBef>
              <a:spcAft>
                <a:spcPts val="0"/>
              </a:spcAft>
              <a:buClr>
                <a:schemeClr val="dk1"/>
              </a:buClr>
              <a:buSzPts val="2000"/>
              <a:buChar char="–"/>
            </a:pPr>
            <a:r>
              <a:rPr lang="en-CA" sz="2000">
                <a:solidFill>
                  <a:schemeClr val="dk1"/>
                </a:solidFill>
              </a:rPr>
              <a:t>Has sufficient mass for a self-gravity  to overcome rigid body forces so that it assumes a nearly round shape.</a:t>
            </a:r>
            <a:endParaRPr/>
          </a:p>
          <a:p>
            <a:pPr marL="742950" lvl="1" indent="-285750" algn="l" rtl="0">
              <a:spcBef>
                <a:spcPts val="400"/>
              </a:spcBef>
              <a:spcAft>
                <a:spcPts val="0"/>
              </a:spcAft>
              <a:buClr>
                <a:schemeClr val="dk1"/>
              </a:buClr>
              <a:buSzPts val="2000"/>
              <a:buChar char="–"/>
            </a:pPr>
            <a:r>
              <a:rPr lang="en-CA" sz="2000">
                <a:solidFill>
                  <a:schemeClr val="dk1"/>
                </a:solidFill>
              </a:rPr>
              <a:t>And has not cleared its neighbourhood around its orbit.</a:t>
            </a:r>
            <a:endParaRPr/>
          </a:p>
          <a:p>
            <a:pPr marL="687600" lvl="0" indent="-687600" algn="l" rtl="0">
              <a:spcBef>
                <a:spcPts val="0"/>
              </a:spcBef>
              <a:spcAft>
                <a:spcPts val="0"/>
              </a:spcAft>
              <a:buClr>
                <a:schemeClr val="dk1"/>
              </a:buClr>
              <a:buSzPts val="1500"/>
              <a:buChar char="•"/>
            </a:pPr>
            <a:r>
              <a:rPr lang="en-CA" sz="2000">
                <a:solidFill>
                  <a:schemeClr val="dk1"/>
                </a:solidFill>
              </a:rPr>
              <a:t>We know lots of them and lot of them still wait to be detected.</a:t>
            </a:r>
            <a:endParaRPr/>
          </a:p>
        </p:txBody>
      </p:sp>
      <p:pic>
        <p:nvPicPr>
          <p:cNvPr id="258" name="Google Shape;258;p22"/>
          <p:cNvPicPr preferRelativeResize="0"/>
          <p:nvPr/>
        </p:nvPicPr>
        <p:blipFill rotWithShape="1">
          <a:blip r:embed="rId3">
            <a:alphaModFix/>
          </a:blip>
          <a:srcRect l="3864"/>
          <a:stretch/>
        </p:blipFill>
        <p:spPr>
          <a:xfrm>
            <a:off x="5059680" y="2276872"/>
            <a:ext cx="4084320" cy="25922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3" descr="240px-Pluto"/>
          <p:cNvPicPr preferRelativeResize="0"/>
          <p:nvPr/>
        </p:nvPicPr>
        <p:blipFill rotWithShape="1">
          <a:blip r:embed="rId3">
            <a:alphaModFix/>
          </a:blip>
          <a:srcRect/>
          <a:stretch/>
        </p:blipFill>
        <p:spPr>
          <a:xfrm>
            <a:off x="730243" y="1636430"/>
            <a:ext cx="3816424" cy="3816424"/>
          </a:xfrm>
          <a:prstGeom prst="rect">
            <a:avLst/>
          </a:prstGeom>
          <a:noFill/>
          <a:ln>
            <a:noFill/>
          </a:ln>
        </p:spPr>
      </p:pic>
      <p:sp>
        <p:nvSpPr>
          <p:cNvPr id="265" name="Google Shape;265;p23"/>
          <p:cNvSpPr/>
          <p:nvPr/>
        </p:nvSpPr>
        <p:spPr>
          <a:xfrm>
            <a:off x="3454535" y="332656"/>
            <a:ext cx="21842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4000" b="1">
                <a:solidFill>
                  <a:schemeClr val="dk1"/>
                </a:solidFill>
                <a:latin typeface="Calibri"/>
                <a:ea typeface="Calibri"/>
                <a:cs typeface="Calibri"/>
                <a:sym typeface="Calibri"/>
              </a:rPr>
              <a:t>Pluto</a:t>
            </a:r>
            <a:endParaRPr/>
          </a:p>
        </p:txBody>
      </p:sp>
      <p:pic>
        <p:nvPicPr>
          <p:cNvPr id="266" name="Google Shape;266;p23"/>
          <p:cNvPicPr preferRelativeResize="0"/>
          <p:nvPr/>
        </p:nvPicPr>
        <p:blipFill rotWithShape="1">
          <a:blip r:embed="rId4">
            <a:alphaModFix/>
          </a:blip>
          <a:srcRect/>
          <a:stretch/>
        </p:blipFill>
        <p:spPr>
          <a:xfrm>
            <a:off x="4788024" y="1614137"/>
            <a:ext cx="3888432" cy="3888432"/>
          </a:xfrm>
          <a:prstGeom prst="rect">
            <a:avLst/>
          </a:prstGeom>
          <a:noFill/>
          <a:ln>
            <a:noFill/>
          </a:ln>
        </p:spPr>
      </p:pic>
      <p:sp>
        <p:nvSpPr>
          <p:cNvPr id="267" name="Google Shape;267;p23"/>
          <p:cNvSpPr txBox="1"/>
          <p:nvPr/>
        </p:nvSpPr>
        <p:spPr>
          <a:xfrm>
            <a:off x="1560339" y="5559349"/>
            <a:ext cx="21562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Before New Horizons</a:t>
            </a:r>
            <a:endParaRPr sz="1800">
              <a:solidFill>
                <a:schemeClr val="dk1"/>
              </a:solidFill>
              <a:latin typeface="Calibri"/>
              <a:ea typeface="Calibri"/>
              <a:cs typeface="Calibri"/>
              <a:sym typeface="Calibri"/>
            </a:endParaRPr>
          </a:p>
        </p:txBody>
      </p:sp>
      <p:sp>
        <p:nvSpPr>
          <p:cNvPr id="268" name="Google Shape;268;p23"/>
          <p:cNvSpPr txBox="1"/>
          <p:nvPr/>
        </p:nvSpPr>
        <p:spPr>
          <a:xfrm>
            <a:off x="5726548" y="5646585"/>
            <a:ext cx="2011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After New Horizons</a:t>
            </a:r>
            <a:endParaRPr sz="1800">
              <a:solidFill>
                <a:schemeClr val="dk1"/>
              </a:solidFill>
              <a:latin typeface="Calibri"/>
              <a:ea typeface="Calibri"/>
              <a:cs typeface="Calibri"/>
              <a:sym typeface="Calibri"/>
            </a:endParaRPr>
          </a:p>
        </p:txBody>
      </p:sp>
      <p:pic>
        <p:nvPicPr>
          <p:cNvPr id="269" name="Google Shape;269;p23"/>
          <p:cNvPicPr preferRelativeResize="0"/>
          <p:nvPr/>
        </p:nvPicPr>
        <p:blipFill rotWithShape="1">
          <a:blip r:embed="rId5">
            <a:alphaModFix/>
          </a:blip>
          <a:srcRect/>
          <a:stretch/>
        </p:blipFill>
        <p:spPr>
          <a:xfrm>
            <a:off x="6998350" y="71596"/>
            <a:ext cx="1678106" cy="15648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74"/>
        <p:cNvGrpSpPr/>
        <p:nvPr/>
      </p:nvGrpSpPr>
      <p:grpSpPr>
        <a:xfrm>
          <a:off x="0" y="0"/>
          <a:ext cx="0" cy="0"/>
          <a:chOff x="0" y="0"/>
          <a:chExt cx="0" cy="0"/>
        </a:xfrm>
      </p:grpSpPr>
      <p:sp>
        <p:nvSpPr>
          <p:cNvPr id="275" name="Google Shape;275;p24"/>
          <p:cNvSpPr/>
          <p:nvPr/>
        </p:nvSpPr>
        <p:spPr>
          <a:xfrm>
            <a:off x="3454535" y="332656"/>
            <a:ext cx="21842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4000" b="1">
                <a:solidFill>
                  <a:schemeClr val="dk1"/>
                </a:solidFill>
                <a:latin typeface="Calibri"/>
                <a:ea typeface="Calibri"/>
                <a:cs typeface="Calibri"/>
                <a:sym typeface="Calibri"/>
              </a:rPr>
              <a:t>Pluto</a:t>
            </a:r>
            <a:endParaRPr/>
          </a:p>
        </p:txBody>
      </p:sp>
      <p:pic>
        <p:nvPicPr>
          <p:cNvPr id="276" name="Google Shape;276;p24"/>
          <p:cNvPicPr preferRelativeResize="0"/>
          <p:nvPr/>
        </p:nvPicPr>
        <p:blipFill rotWithShape="1">
          <a:blip r:embed="rId3">
            <a:alphaModFix/>
          </a:blip>
          <a:srcRect/>
          <a:stretch/>
        </p:blipFill>
        <p:spPr>
          <a:xfrm>
            <a:off x="539552" y="1268760"/>
            <a:ext cx="8185437" cy="3237795"/>
          </a:xfrm>
          <a:prstGeom prst="rect">
            <a:avLst/>
          </a:prstGeom>
          <a:noFill/>
          <a:ln>
            <a:noFill/>
          </a:ln>
        </p:spPr>
      </p:pic>
      <p:sp>
        <p:nvSpPr>
          <p:cNvPr id="277" name="Google Shape;277;p24"/>
          <p:cNvSpPr txBox="1"/>
          <p:nvPr/>
        </p:nvSpPr>
        <p:spPr>
          <a:xfrm>
            <a:off x="842445" y="4725144"/>
            <a:ext cx="74019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a:solidFill>
                  <a:schemeClr val="dk1"/>
                </a:solidFill>
                <a:latin typeface="Calibri"/>
                <a:ea typeface="Calibri"/>
                <a:cs typeface="Calibri"/>
                <a:sym typeface="Calibri"/>
              </a:rPr>
              <a:t>Regions where water ice has been detected (blue regions)</a:t>
            </a:r>
            <a:endParaRPr sz="2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pic>
        <p:nvPicPr>
          <p:cNvPr id="283" name="Google Shape;283;p25"/>
          <p:cNvPicPr preferRelativeResize="0"/>
          <p:nvPr/>
        </p:nvPicPr>
        <p:blipFill rotWithShape="1">
          <a:blip r:embed="rId3">
            <a:alphaModFix/>
          </a:blip>
          <a:srcRect l="35764" t="19085"/>
          <a:stretch/>
        </p:blipFill>
        <p:spPr>
          <a:xfrm>
            <a:off x="264243" y="414328"/>
            <a:ext cx="2661019" cy="2514001"/>
          </a:xfrm>
          <a:prstGeom prst="rect">
            <a:avLst/>
          </a:prstGeom>
          <a:noFill/>
          <a:ln>
            <a:noFill/>
          </a:ln>
        </p:spPr>
      </p:pic>
      <p:pic>
        <p:nvPicPr>
          <p:cNvPr id="284" name="Google Shape;284;p25"/>
          <p:cNvPicPr preferRelativeResize="0"/>
          <p:nvPr/>
        </p:nvPicPr>
        <p:blipFill rotWithShape="1">
          <a:blip r:embed="rId4">
            <a:alphaModFix/>
          </a:blip>
          <a:srcRect/>
          <a:stretch/>
        </p:blipFill>
        <p:spPr>
          <a:xfrm>
            <a:off x="6096000" y="304800"/>
            <a:ext cx="2808288" cy="2481263"/>
          </a:xfrm>
          <a:prstGeom prst="rect">
            <a:avLst/>
          </a:prstGeom>
          <a:noFill/>
          <a:ln>
            <a:noFill/>
          </a:ln>
        </p:spPr>
      </p:pic>
      <p:pic>
        <p:nvPicPr>
          <p:cNvPr id="285" name="Google Shape;285;p25"/>
          <p:cNvPicPr preferRelativeResize="0"/>
          <p:nvPr/>
        </p:nvPicPr>
        <p:blipFill rotWithShape="1">
          <a:blip r:embed="rId5">
            <a:alphaModFix/>
          </a:blip>
          <a:srcRect/>
          <a:stretch/>
        </p:blipFill>
        <p:spPr>
          <a:xfrm>
            <a:off x="179512" y="3625418"/>
            <a:ext cx="3062302" cy="2571356"/>
          </a:xfrm>
          <a:prstGeom prst="rect">
            <a:avLst/>
          </a:prstGeom>
          <a:noFill/>
          <a:ln>
            <a:noFill/>
          </a:ln>
        </p:spPr>
      </p:pic>
      <p:pic>
        <p:nvPicPr>
          <p:cNvPr id="286" name="Google Shape;286;p25"/>
          <p:cNvPicPr preferRelativeResize="0"/>
          <p:nvPr/>
        </p:nvPicPr>
        <p:blipFill rotWithShape="1">
          <a:blip r:embed="rId6">
            <a:alphaModFix/>
          </a:blip>
          <a:srcRect/>
          <a:stretch/>
        </p:blipFill>
        <p:spPr>
          <a:xfrm>
            <a:off x="6073250" y="3413989"/>
            <a:ext cx="2781362" cy="2781362"/>
          </a:xfrm>
          <a:prstGeom prst="rect">
            <a:avLst/>
          </a:prstGeom>
          <a:noFill/>
          <a:ln>
            <a:noFill/>
          </a:ln>
        </p:spPr>
      </p:pic>
      <p:sp>
        <p:nvSpPr>
          <p:cNvPr id="287" name="Google Shape;287;p25"/>
          <p:cNvSpPr txBox="1"/>
          <p:nvPr/>
        </p:nvSpPr>
        <p:spPr>
          <a:xfrm>
            <a:off x="7091282" y="6195351"/>
            <a:ext cx="12977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a:solidFill>
                  <a:schemeClr val="dk2"/>
                </a:solidFill>
                <a:latin typeface="Arial"/>
                <a:ea typeface="Arial"/>
                <a:cs typeface="Arial"/>
                <a:sym typeface="Arial"/>
              </a:rPr>
              <a:t>Ceres</a:t>
            </a:r>
            <a:endParaRPr/>
          </a:p>
        </p:txBody>
      </p:sp>
      <p:sp>
        <p:nvSpPr>
          <p:cNvPr id="288" name="Google Shape;288;p25"/>
          <p:cNvSpPr txBox="1"/>
          <p:nvPr/>
        </p:nvSpPr>
        <p:spPr>
          <a:xfrm>
            <a:off x="972952" y="3046041"/>
            <a:ext cx="124360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400" b="1">
                <a:solidFill>
                  <a:schemeClr val="dk2"/>
                </a:solidFill>
                <a:latin typeface="Arial"/>
                <a:ea typeface="Arial"/>
                <a:cs typeface="Arial"/>
                <a:sym typeface="Arial"/>
              </a:rPr>
              <a:t>Eris</a:t>
            </a:r>
            <a:endParaRPr/>
          </a:p>
        </p:txBody>
      </p:sp>
      <p:sp>
        <p:nvSpPr>
          <p:cNvPr id="289" name="Google Shape;289;p25"/>
          <p:cNvSpPr txBox="1"/>
          <p:nvPr/>
        </p:nvSpPr>
        <p:spPr>
          <a:xfrm>
            <a:off x="6608701" y="2815209"/>
            <a:ext cx="17828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b="1">
                <a:solidFill>
                  <a:schemeClr val="dk2"/>
                </a:solidFill>
                <a:latin typeface="Arial"/>
                <a:ea typeface="Arial"/>
                <a:cs typeface="Arial"/>
                <a:sym typeface="Arial"/>
              </a:rPr>
              <a:t>Makemake</a:t>
            </a:r>
            <a:endParaRPr sz="2400" b="1">
              <a:solidFill>
                <a:schemeClr val="dk2"/>
              </a:solidFill>
              <a:latin typeface="Arial"/>
              <a:ea typeface="Arial"/>
              <a:cs typeface="Arial"/>
              <a:sym typeface="Arial"/>
            </a:endParaRPr>
          </a:p>
        </p:txBody>
      </p:sp>
      <p:sp>
        <p:nvSpPr>
          <p:cNvPr id="290" name="Google Shape;290;p25"/>
          <p:cNvSpPr txBox="1"/>
          <p:nvPr/>
        </p:nvSpPr>
        <p:spPr>
          <a:xfrm>
            <a:off x="823039" y="6226129"/>
            <a:ext cx="1775248"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200" b="1">
                <a:solidFill>
                  <a:schemeClr val="dk2"/>
                </a:solidFill>
                <a:latin typeface="Arial"/>
                <a:ea typeface="Arial"/>
                <a:cs typeface="Arial"/>
                <a:sym typeface="Arial"/>
              </a:rPr>
              <a:t>Haumea</a:t>
            </a:r>
            <a:endParaRPr sz="2200" b="1">
              <a:solidFill>
                <a:schemeClr val="dk2"/>
              </a:solidFill>
              <a:latin typeface="Arial"/>
              <a:ea typeface="Arial"/>
              <a:cs typeface="Arial"/>
              <a:sym typeface="Arial"/>
            </a:endParaRPr>
          </a:p>
        </p:txBody>
      </p:sp>
      <p:sp>
        <p:nvSpPr>
          <p:cNvPr id="291" name="Google Shape;291;p25"/>
          <p:cNvSpPr/>
          <p:nvPr/>
        </p:nvSpPr>
        <p:spPr>
          <a:xfrm>
            <a:off x="3454535" y="2321585"/>
            <a:ext cx="2184265"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4000" b="1">
                <a:solidFill>
                  <a:schemeClr val="dk1"/>
                </a:solidFill>
                <a:latin typeface="Calibri"/>
                <a:ea typeface="Calibri"/>
                <a:cs typeface="Calibri"/>
                <a:sym typeface="Calibri"/>
              </a:rPr>
              <a:t>Dwarf Planets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26"/>
          <p:cNvPicPr preferRelativeResize="0"/>
          <p:nvPr/>
        </p:nvPicPr>
        <p:blipFill rotWithShape="1">
          <a:blip r:embed="rId3">
            <a:alphaModFix/>
          </a:blip>
          <a:srcRect/>
          <a:stretch/>
        </p:blipFill>
        <p:spPr>
          <a:xfrm>
            <a:off x="4438355" y="147040"/>
            <a:ext cx="3526881" cy="3598982"/>
          </a:xfrm>
          <a:prstGeom prst="rect">
            <a:avLst/>
          </a:prstGeom>
          <a:noFill/>
          <a:ln>
            <a:noFill/>
          </a:ln>
        </p:spPr>
      </p:pic>
      <p:pic>
        <p:nvPicPr>
          <p:cNvPr id="298" name="Google Shape;298;p26"/>
          <p:cNvPicPr preferRelativeResize="0"/>
          <p:nvPr/>
        </p:nvPicPr>
        <p:blipFill rotWithShape="1">
          <a:blip r:embed="rId4">
            <a:alphaModFix/>
          </a:blip>
          <a:srcRect l="35764" t="19085"/>
          <a:stretch/>
        </p:blipFill>
        <p:spPr>
          <a:xfrm>
            <a:off x="6201796" y="3940926"/>
            <a:ext cx="2131802" cy="2014023"/>
          </a:xfrm>
          <a:prstGeom prst="rect">
            <a:avLst/>
          </a:prstGeom>
          <a:noFill/>
          <a:ln>
            <a:noFill/>
          </a:ln>
          <a:effectLst>
            <a:outerShdw dist="35921" dir="2700000" algn="ctr" rotWithShape="0">
              <a:schemeClr val="lt2"/>
            </a:outerShdw>
          </a:effectLst>
        </p:spPr>
      </p:pic>
      <p:sp>
        <p:nvSpPr>
          <p:cNvPr id="299" name="Google Shape;299;p26"/>
          <p:cNvSpPr txBox="1"/>
          <p:nvPr/>
        </p:nvSpPr>
        <p:spPr>
          <a:xfrm>
            <a:off x="4434586" y="4305080"/>
            <a:ext cx="176721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400">
                <a:solidFill>
                  <a:schemeClr val="dk1"/>
                </a:solidFill>
                <a:latin typeface="Calibri"/>
                <a:ea typeface="Calibri"/>
                <a:cs typeface="Calibri"/>
                <a:sym typeface="Calibri"/>
              </a:rPr>
              <a:t>Eris and Dysnomia</a:t>
            </a:r>
            <a:endParaRPr sz="2400">
              <a:solidFill>
                <a:schemeClr val="dk1"/>
              </a:solidFill>
              <a:latin typeface="Calibri"/>
              <a:ea typeface="Calibri"/>
              <a:cs typeface="Calibri"/>
              <a:sym typeface="Calibri"/>
            </a:endParaRPr>
          </a:p>
        </p:txBody>
      </p:sp>
      <p:pic>
        <p:nvPicPr>
          <p:cNvPr id="300" name="Google Shape;300;p26"/>
          <p:cNvPicPr preferRelativeResize="0"/>
          <p:nvPr/>
        </p:nvPicPr>
        <p:blipFill rotWithShape="1">
          <a:blip r:embed="rId5">
            <a:alphaModFix/>
          </a:blip>
          <a:srcRect/>
          <a:stretch/>
        </p:blipFill>
        <p:spPr>
          <a:xfrm>
            <a:off x="824294" y="1878924"/>
            <a:ext cx="2584450" cy="2170113"/>
          </a:xfrm>
          <a:prstGeom prst="rect">
            <a:avLst/>
          </a:prstGeom>
          <a:noFill/>
          <a:ln>
            <a:noFill/>
          </a:ln>
          <a:effectLst>
            <a:outerShdw dist="35921" dir="2700000" algn="ctr" rotWithShape="0">
              <a:schemeClr val="lt2"/>
            </a:outerShdw>
          </a:effectLst>
        </p:spPr>
      </p:pic>
      <p:sp>
        <p:nvSpPr>
          <p:cNvPr id="301" name="Google Shape;301;p26"/>
          <p:cNvSpPr txBox="1"/>
          <p:nvPr/>
        </p:nvSpPr>
        <p:spPr>
          <a:xfrm>
            <a:off x="580960" y="4440105"/>
            <a:ext cx="282778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400">
                <a:solidFill>
                  <a:schemeClr val="dk1"/>
                </a:solidFill>
                <a:latin typeface="Calibri"/>
                <a:ea typeface="Calibri"/>
                <a:cs typeface="Calibri"/>
                <a:sym typeface="Calibri"/>
              </a:rPr>
              <a:t>Haumea and </a:t>
            </a:r>
            <a:endParaRPr/>
          </a:p>
          <a:p>
            <a:pPr marL="0" marR="0" lvl="0" indent="0" algn="ctr" rtl="0">
              <a:spcBef>
                <a:spcPts val="1200"/>
              </a:spcBef>
              <a:spcAft>
                <a:spcPts val="0"/>
              </a:spcAft>
              <a:buNone/>
            </a:pPr>
            <a:r>
              <a:rPr lang="en-CA" sz="2400">
                <a:solidFill>
                  <a:schemeClr val="dk1"/>
                </a:solidFill>
                <a:latin typeface="Calibri"/>
                <a:ea typeface="Calibri"/>
                <a:cs typeface="Calibri"/>
                <a:sym typeface="Calibri"/>
              </a:rPr>
              <a:t>Namaka &amp; Hi’aka</a:t>
            </a:r>
            <a:endParaRPr sz="2400">
              <a:solidFill>
                <a:schemeClr val="dk1"/>
              </a:solidFill>
              <a:latin typeface="Calibri"/>
              <a:ea typeface="Calibri"/>
              <a:cs typeface="Calibri"/>
              <a:sym typeface="Calibri"/>
            </a:endParaRPr>
          </a:p>
        </p:txBody>
      </p:sp>
      <p:sp>
        <p:nvSpPr>
          <p:cNvPr id="302" name="Google Shape;302;p26"/>
          <p:cNvSpPr txBox="1"/>
          <p:nvPr/>
        </p:nvSpPr>
        <p:spPr>
          <a:xfrm>
            <a:off x="533400" y="360998"/>
            <a:ext cx="3901186" cy="12618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800" b="1">
                <a:solidFill>
                  <a:schemeClr val="dk1"/>
                </a:solidFill>
                <a:latin typeface="Calibri"/>
                <a:ea typeface="Calibri"/>
                <a:cs typeface="Calibri"/>
                <a:sym typeface="Calibri"/>
              </a:rPr>
              <a:t>Dwarf Planets’ Moons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b="1"/>
              <a:t>Natural Satellite (Moons)</a:t>
            </a:r>
            <a:endParaRPr/>
          </a:p>
        </p:txBody>
      </p:sp>
      <p:sp>
        <p:nvSpPr>
          <p:cNvPr id="309" name="Google Shape;309;p27"/>
          <p:cNvSpPr txBox="1">
            <a:spLocks noGrp="1"/>
          </p:cNvSpPr>
          <p:nvPr>
            <p:ph type="body" idx="1"/>
          </p:nvPr>
        </p:nvSpPr>
        <p:spPr>
          <a:xfrm>
            <a:off x="340617" y="1825625"/>
            <a:ext cx="4231383" cy="3638489"/>
          </a:xfrm>
          <a:prstGeom prst="rect">
            <a:avLst/>
          </a:prstGeom>
          <a:noFill/>
          <a:ln>
            <a:noFill/>
          </a:ln>
        </p:spPr>
        <p:txBody>
          <a:bodyPr spcFirstLastPara="1" wrap="square" lIns="91425" tIns="45700" rIns="91425" bIns="45700" anchor="t" anchorCtr="0">
            <a:noAutofit/>
          </a:bodyPr>
          <a:lstStyle/>
          <a:p>
            <a:pPr marL="687600" lvl="0" indent="-687600" algn="l" rtl="0">
              <a:spcBef>
                <a:spcPts val="0"/>
              </a:spcBef>
              <a:spcAft>
                <a:spcPts val="0"/>
              </a:spcAft>
              <a:buClr>
                <a:schemeClr val="dk1"/>
              </a:buClr>
              <a:buSzPts val="1500"/>
              <a:buChar char="•"/>
            </a:pPr>
            <a:r>
              <a:rPr lang="en-CA" sz="2000">
                <a:solidFill>
                  <a:schemeClr val="dk1"/>
                </a:solidFill>
              </a:rPr>
              <a:t>Moon is a celestial body that orbits a planet or a small body.</a:t>
            </a:r>
            <a:endParaRPr/>
          </a:p>
          <a:p>
            <a:pPr marL="687600" lvl="0" indent="-687600" algn="l" rtl="0">
              <a:spcBef>
                <a:spcPts val="2400"/>
              </a:spcBef>
              <a:spcAft>
                <a:spcPts val="0"/>
              </a:spcAft>
              <a:buClr>
                <a:schemeClr val="dk1"/>
              </a:buClr>
              <a:buSzPts val="1500"/>
              <a:buChar char="•"/>
            </a:pPr>
            <a:r>
              <a:rPr lang="en-CA" sz="2000">
                <a:solidFill>
                  <a:schemeClr val="dk1"/>
                </a:solidFill>
              </a:rPr>
              <a:t>~170 and counting</a:t>
            </a:r>
            <a:endParaRPr/>
          </a:p>
          <a:p>
            <a:pPr marL="687600" lvl="0" indent="-687600" algn="l" rtl="0">
              <a:spcBef>
                <a:spcPts val="2400"/>
              </a:spcBef>
              <a:spcAft>
                <a:spcPts val="0"/>
              </a:spcAft>
              <a:buClr>
                <a:schemeClr val="dk1"/>
              </a:buClr>
              <a:buSzPts val="1500"/>
              <a:buChar char="•"/>
            </a:pPr>
            <a:r>
              <a:rPr lang="en-CA" sz="2000">
                <a:solidFill>
                  <a:schemeClr val="dk1"/>
                </a:solidFill>
              </a:rPr>
              <a:t>They vary in shapes: Round to irregular in shape.</a:t>
            </a:r>
            <a:endParaRPr/>
          </a:p>
          <a:p>
            <a:pPr marL="687600" lvl="0" indent="-687600" algn="l" rtl="0">
              <a:spcBef>
                <a:spcPts val="2400"/>
              </a:spcBef>
              <a:spcAft>
                <a:spcPts val="0"/>
              </a:spcAft>
              <a:buClr>
                <a:schemeClr val="dk1"/>
              </a:buClr>
              <a:buSzPts val="1500"/>
              <a:buChar char="•"/>
            </a:pPr>
            <a:r>
              <a:rPr lang="en-CA" sz="2000">
                <a:solidFill>
                  <a:schemeClr val="dk1"/>
                </a:solidFill>
              </a:rPr>
              <a:t>Ganymede (moon of Jupiter) is the largest moon of our Solar System.</a:t>
            </a:r>
            <a:endParaRPr/>
          </a:p>
        </p:txBody>
      </p:sp>
      <p:pic>
        <p:nvPicPr>
          <p:cNvPr id="310" name="Google Shape;310;p27"/>
          <p:cNvPicPr preferRelativeResize="0">
            <a:picLocks noGrp="1"/>
          </p:cNvPicPr>
          <p:nvPr>
            <p:ph type="body" idx="2"/>
          </p:nvPr>
        </p:nvPicPr>
        <p:blipFill rotWithShape="1">
          <a:blip r:embed="rId3">
            <a:alphaModFix/>
          </a:blip>
          <a:srcRect/>
          <a:stretch/>
        </p:blipFill>
        <p:spPr>
          <a:xfrm>
            <a:off x="4860032" y="1772816"/>
            <a:ext cx="3657600" cy="36912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graphicFrame>
        <p:nvGraphicFramePr>
          <p:cNvPr id="316" name="Google Shape;316;p28"/>
          <p:cNvGraphicFramePr/>
          <p:nvPr/>
        </p:nvGraphicFramePr>
        <p:xfrm>
          <a:off x="528322" y="345441"/>
          <a:ext cx="7929450" cy="5506525"/>
        </p:xfrm>
        <a:graphic>
          <a:graphicData uri="http://schemas.openxmlformats.org/drawingml/2006/table">
            <a:tbl>
              <a:tblPr firstRow="1" bandRow="1">
                <a:noFill/>
                <a:tableStyleId>{2BDB3458-BDE7-48F1-85E5-E3988D7F1232}</a:tableStyleId>
              </a:tblPr>
              <a:tblGrid>
                <a:gridCol w="2643150">
                  <a:extLst>
                    <a:ext uri="{9D8B030D-6E8A-4147-A177-3AD203B41FA5}">
                      <a16:colId xmlns:a16="http://schemas.microsoft.com/office/drawing/2014/main" val="20000"/>
                    </a:ext>
                  </a:extLst>
                </a:gridCol>
                <a:gridCol w="2643150">
                  <a:extLst>
                    <a:ext uri="{9D8B030D-6E8A-4147-A177-3AD203B41FA5}">
                      <a16:colId xmlns:a16="http://schemas.microsoft.com/office/drawing/2014/main" val="20001"/>
                    </a:ext>
                  </a:extLst>
                </a:gridCol>
                <a:gridCol w="2643150">
                  <a:extLst>
                    <a:ext uri="{9D8B030D-6E8A-4147-A177-3AD203B41FA5}">
                      <a16:colId xmlns:a16="http://schemas.microsoft.com/office/drawing/2014/main" val="20002"/>
                    </a:ext>
                  </a:extLst>
                </a:gridCol>
              </a:tblGrid>
              <a:tr h="444625">
                <a:tc>
                  <a:txBody>
                    <a:bodyPr/>
                    <a:lstStyle/>
                    <a:p>
                      <a:pPr marL="0" marR="0" lvl="0" indent="0" algn="ctr" rtl="0">
                        <a:spcBef>
                          <a:spcPts val="0"/>
                        </a:spcBef>
                        <a:spcAft>
                          <a:spcPts val="0"/>
                        </a:spcAft>
                        <a:buNone/>
                      </a:pPr>
                      <a:r>
                        <a:rPr lang="en-CA" sz="2000" b="1" u="sng" strike="noStrike" cap="none"/>
                        <a:t>Planets</a:t>
                      </a:r>
                      <a:endParaRPr/>
                    </a:p>
                  </a:txBody>
                  <a:tcPr marL="82975" marR="82975" marT="45725" marB="45725"/>
                </a:tc>
                <a:tc>
                  <a:txBody>
                    <a:bodyPr/>
                    <a:lstStyle/>
                    <a:p>
                      <a:pPr marL="0" marR="0" lvl="0" indent="0" algn="ctr" rtl="0">
                        <a:spcBef>
                          <a:spcPts val="0"/>
                        </a:spcBef>
                        <a:spcAft>
                          <a:spcPts val="0"/>
                        </a:spcAft>
                        <a:buNone/>
                      </a:pPr>
                      <a:r>
                        <a:rPr lang="en-CA" sz="2000" b="1" u="sng" strike="noStrike" cap="none"/>
                        <a:t># of Moons</a:t>
                      </a:r>
                      <a:endParaRPr/>
                    </a:p>
                  </a:txBody>
                  <a:tcPr marL="82975" marR="82975" marT="45725" marB="45725"/>
                </a:tc>
                <a:tc>
                  <a:txBody>
                    <a:bodyPr/>
                    <a:lstStyle/>
                    <a:p>
                      <a:pPr marL="0" marR="0" lvl="0" indent="0" algn="ctr" rtl="0">
                        <a:spcBef>
                          <a:spcPts val="0"/>
                        </a:spcBef>
                        <a:spcAft>
                          <a:spcPts val="0"/>
                        </a:spcAft>
                        <a:buNone/>
                      </a:pPr>
                      <a:r>
                        <a:rPr lang="en-CA" sz="2000" b="1" u="sng" strike="noStrike" cap="none"/>
                        <a:t>Name/Misc.</a:t>
                      </a:r>
                      <a:endParaRPr/>
                    </a:p>
                  </a:txBody>
                  <a:tcPr marL="82975" marR="82975" marT="45725" marB="45725"/>
                </a:tc>
                <a:extLst>
                  <a:ext uri="{0D108BD9-81ED-4DB2-BD59-A6C34878D82A}">
                    <a16:rowId xmlns:a16="http://schemas.microsoft.com/office/drawing/2014/main" val="10000"/>
                  </a:ext>
                </a:extLst>
              </a:tr>
              <a:tr h="786650">
                <a:tc>
                  <a:txBody>
                    <a:bodyPr/>
                    <a:lstStyle/>
                    <a:p>
                      <a:pPr marL="0" marR="0" lvl="0" indent="0" algn="ctr" rtl="0">
                        <a:spcBef>
                          <a:spcPts val="0"/>
                        </a:spcBef>
                        <a:spcAft>
                          <a:spcPts val="0"/>
                        </a:spcAft>
                        <a:buNone/>
                      </a:pPr>
                      <a:r>
                        <a:rPr lang="en-CA" sz="2000" u="none" strike="noStrike" cap="none"/>
                        <a:t>Earth</a:t>
                      </a:r>
                      <a:endParaRPr/>
                    </a:p>
                  </a:txBody>
                  <a:tcPr marL="82975" marR="82975" marT="45725" marB="45725"/>
                </a:tc>
                <a:tc>
                  <a:txBody>
                    <a:bodyPr/>
                    <a:lstStyle/>
                    <a:p>
                      <a:pPr marL="0" marR="0" lvl="0" indent="0" algn="ctr" rtl="0">
                        <a:spcBef>
                          <a:spcPts val="0"/>
                        </a:spcBef>
                        <a:spcAft>
                          <a:spcPts val="0"/>
                        </a:spcAft>
                        <a:buNone/>
                      </a:pPr>
                      <a:r>
                        <a:rPr lang="en-CA" sz="2000" u="none" strike="noStrike" cap="none"/>
                        <a:t>1</a:t>
                      </a:r>
                      <a:endParaRPr/>
                    </a:p>
                  </a:txBody>
                  <a:tcPr marL="82975" marR="82975" marT="45725" marB="45725"/>
                </a:tc>
                <a:tc>
                  <a:txBody>
                    <a:bodyPr/>
                    <a:lstStyle/>
                    <a:p>
                      <a:pPr marL="0" marR="0" lvl="0" indent="0" algn="l" rtl="0">
                        <a:spcBef>
                          <a:spcPts val="0"/>
                        </a:spcBef>
                        <a:spcAft>
                          <a:spcPts val="0"/>
                        </a:spcAft>
                        <a:buNone/>
                      </a:pPr>
                      <a:r>
                        <a:rPr lang="en-CA" sz="2000" u="none" strike="noStrike" cap="none"/>
                        <a:t>Luna-The only one we have landed on!</a:t>
                      </a:r>
                      <a:endParaRPr sz="2000"/>
                    </a:p>
                  </a:txBody>
                  <a:tcPr marL="82975" marR="82975" marT="45725" marB="45725"/>
                </a:tc>
                <a:extLst>
                  <a:ext uri="{0D108BD9-81ED-4DB2-BD59-A6C34878D82A}">
                    <a16:rowId xmlns:a16="http://schemas.microsoft.com/office/drawing/2014/main" val="10001"/>
                  </a:ext>
                </a:extLst>
              </a:tr>
              <a:tr h="444625">
                <a:tc>
                  <a:txBody>
                    <a:bodyPr/>
                    <a:lstStyle/>
                    <a:p>
                      <a:pPr marL="0" marR="0" lvl="0" indent="0" algn="ctr" rtl="0">
                        <a:spcBef>
                          <a:spcPts val="0"/>
                        </a:spcBef>
                        <a:spcAft>
                          <a:spcPts val="0"/>
                        </a:spcAft>
                        <a:buNone/>
                      </a:pPr>
                      <a:r>
                        <a:rPr lang="en-CA" sz="2000"/>
                        <a:t>Mars</a:t>
                      </a:r>
                      <a:endParaRPr/>
                    </a:p>
                  </a:txBody>
                  <a:tcPr marL="82975" marR="82975" marT="45725" marB="45725"/>
                </a:tc>
                <a:tc>
                  <a:txBody>
                    <a:bodyPr/>
                    <a:lstStyle/>
                    <a:p>
                      <a:pPr marL="0" marR="0" lvl="0" indent="0" algn="ctr" rtl="0">
                        <a:spcBef>
                          <a:spcPts val="0"/>
                        </a:spcBef>
                        <a:spcAft>
                          <a:spcPts val="0"/>
                        </a:spcAft>
                        <a:buNone/>
                      </a:pPr>
                      <a:r>
                        <a:rPr lang="en-CA" sz="2000"/>
                        <a:t>2</a:t>
                      </a:r>
                      <a:endParaRPr/>
                    </a:p>
                  </a:txBody>
                  <a:tcPr marL="82975" marR="82975" marT="45725" marB="45725"/>
                </a:tc>
                <a:tc>
                  <a:txBody>
                    <a:bodyPr/>
                    <a:lstStyle/>
                    <a:p>
                      <a:pPr marL="0" marR="0" lvl="0" indent="0" algn="l" rtl="0">
                        <a:spcBef>
                          <a:spcPts val="0"/>
                        </a:spcBef>
                        <a:spcAft>
                          <a:spcPts val="0"/>
                        </a:spcAft>
                        <a:buNone/>
                      </a:pPr>
                      <a:r>
                        <a:rPr lang="en-CA" sz="2000"/>
                        <a:t>Phobos and Deimos </a:t>
                      </a:r>
                      <a:endParaRPr sz="2000"/>
                    </a:p>
                  </a:txBody>
                  <a:tcPr marL="82975" marR="82975" marT="45725" marB="45725"/>
                </a:tc>
                <a:extLst>
                  <a:ext uri="{0D108BD9-81ED-4DB2-BD59-A6C34878D82A}">
                    <a16:rowId xmlns:a16="http://schemas.microsoft.com/office/drawing/2014/main" val="10002"/>
                  </a:ext>
                </a:extLst>
              </a:tr>
              <a:tr h="1470675">
                <a:tc>
                  <a:txBody>
                    <a:bodyPr/>
                    <a:lstStyle/>
                    <a:p>
                      <a:pPr marL="0" marR="0" lvl="0" indent="0" algn="ctr" rtl="0">
                        <a:spcBef>
                          <a:spcPts val="0"/>
                        </a:spcBef>
                        <a:spcAft>
                          <a:spcPts val="0"/>
                        </a:spcAft>
                        <a:buNone/>
                      </a:pPr>
                      <a:r>
                        <a:rPr lang="en-CA" sz="2000"/>
                        <a:t>Jupiter</a:t>
                      </a:r>
                      <a:endParaRPr/>
                    </a:p>
                  </a:txBody>
                  <a:tcPr marL="82975" marR="82975" marT="45725" marB="45725"/>
                </a:tc>
                <a:tc>
                  <a:txBody>
                    <a:bodyPr/>
                    <a:lstStyle/>
                    <a:p>
                      <a:pPr marL="0" marR="0" lvl="0" indent="0" algn="ctr" rtl="0">
                        <a:spcBef>
                          <a:spcPts val="0"/>
                        </a:spcBef>
                        <a:spcAft>
                          <a:spcPts val="0"/>
                        </a:spcAft>
                        <a:buNone/>
                      </a:pPr>
                      <a:r>
                        <a:rPr lang="en-CA" sz="2000"/>
                        <a:t>67</a:t>
                      </a:r>
                      <a:endParaRPr/>
                    </a:p>
                  </a:txBody>
                  <a:tcPr marL="82975" marR="82975" marT="45725" marB="45725"/>
                </a:tc>
                <a:tc>
                  <a:txBody>
                    <a:bodyPr/>
                    <a:lstStyle/>
                    <a:p>
                      <a:pPr marL="0" marR="0" lvl="0" indent="0" algn="l" rtl="0">
                        <a:spcBef>
                          <a:spcPts val="0"/>
                        </a:spcBef>
                        <a:spcAft>
                          <a:spcPts val="0"/>
                        </a:spcAft>
                        <a:buNone/>
                      </a:pPr>
                      <a:r>
                        <a:rPr lang="en-CA" sz="2000"/>
                        <a:t>Ganymede (largest), Io, Calisto, Europa (Galilean Moons)+ many more!</a:t>
                      </a:r>
                      <a:endParaRPr sz="2000"/>
                    </a:p>
                  </a:txBody>
                  <a:tcPr marL="82975" marR="82975" marT="45725" marB="45725"/>
                </a:tc>
                <a:extLst>
                  <a:ext uri="{0D108BD9-81ED-4DB2-BD59-A6C34878D82A}">
                    <a16:rowId xmlns:a16="http://schemas.microsoft.com/office/drawing/2014/main" val="10003"/>
                  </a:ext>
                </a:extLst>
              </a:tr>
              <a:tr h="786650">
                <a:tc>
                  <a:txBody>
                    <a:bodyPr/>
                    <a:lstStyle/>
                    <a:p>
                      <a:pPr marL="0" marR="0" lvl="0" indent="0" algn="ctr" rtl="0">
                        <a:spcBef>
                          <a:spcPts val="0"/>
                        </a:spcBef>
                        <a:spcAft>
                          <a:spcPts val="0"/>
                        </a:spcAft>
                        <a:buNone/>
                      </a:pPr>
                      <a:r>
                        <a:rPr lang="en-CA" sz="2000"/>
                        <a:t>Saturn</a:t>
                      </a:r>
                      <a:endParaRPr/>
                    </a:p>
                  </a:txBody>
                  <a:tcPr marL="82975" marR="82975" marT="45725" marB="45725"/>
                </a:tc>
                <a:tc>
                  <a:txBody>
                    <a:bodyPr/>
                    <a:lstStyle/>
                    <a:p>
                      <a:pPr marL="0" marR="0" lvl="0" indent="0" algn="ctr" rtl="0">
                        <a:spcBef>
                          <a:spcPts val="0"/>
                        </a:spcBef>
                        <a:spcAft>
                          <a:spcPts val="0"/>
                        </a:spcAft>
                        <a:buNone/>
                      </a:pPr>
                      <a:r>
                        <a:rPr lang="en-CA" sz="2000"/>
                        <a:t>62</a:t>
                      </a:r>
                      <a:endParaRPr/>
                    </a:p>
                  </a:txBody>
                  <a:tcPr marL="82975" marR="82975" marT="45725" marB="45725"/>
                </a:tc>
                <a:tc>
                  <a:txBody>
                    <a:bodyPr/>
                    <a:lstStyle/>
                    <a:p>
                      <a:pPr marL="0" marR="0" lvl="0" indent="0" algn="l" rtl="0">
                        <a:spcBef>
                          <a:spcPts val="0"/>
                        </a:spcBef>
                        <a:spcAft>
                          <a:spcPts val="0"/>
                        </a:spcAft>
                        <a:buNone/>
                      </a:pPr>
                      <a:r>
                        <a:rPr lang="en-CA" sz="2000"/>
                        <a:t>Titan, Enceladus+ many more!</a:t>
                      </a:r>
                      <a:endParaRPr sz="2000"/>
                    </a:p>
                  </a:txBody>
                  <a:tcPr marL="82975" marR="82975" marT="45725" marB="45725"/>
                </a:tc>
                <a:extLst>
                  <a:ext uri="{0D108BD9-81ED-4DB2-BD59-A6C34878D82A}">
                    <a16:rowId xmlns:a16="http://schemas.microsoft.com/office/drawing/2014/main" val="10004"/>
                  </a:ext>
                </a:extLst>
              </a:tr>
              <a:tr h="786650">
                <a:tc>
                  <a:txBody>
                    <a:bodyPr/>
                    <a:lstStyle/>
                    <a:p>
                      <a:pPr marL="0" marR="0" lvl="0" indent="0" algn="ctr" rtl="0">
                        <a:spcBef>
                          <a:spcPts val="0"/>
                        </a:spcBef>
                        <a:spcAft>
                          <a:spcPts val="0"/>
                        </a:spcAft>
                        <a:buNone/>
                      </a:pPr>
                      <a:r>
                        <a:rPr lang="en-CA" sz="2000"/>
                        <a:t>Uranus</a:t>
                      </a:r>
                      <a:endParaRPr/>
                    </a:p>
                  </a:txBody>
                  <a:tcPr marL="82975" marR="82975" marT="45725" marB="45725"/>
                </a:tc>
                <a:tc>
                  <a:txBody>
                    <a:bodyPr/>
                    <a:lstStyle/>
                    <a:p>
                      <a:pPr marL="0" marR="0" lvl="0" indent="0" algn="ctr" rtl="0">
                        <a:spcBef>
                          <a:spcPts val="0"/>
                        </a:spcBef>
                        <a:spcAft>
                          <a:spcPts val="0"/>
                        </a:spcAft>
                        <a:buNone/>
                      </a:pPr>
                      <a:r>
                        <a:rPr lang="en-CA" sz="2000"/>
                        <a:t>27</a:t>
                      </a:r>
                      <a:endParaRPr/>
                    </a:p>
                  </a:txBody>
                  <a:tcPr marL="82975" marR="82975" marT="45725" marB="45725"/>
                </a:tc>
                <a:tc>
                  <a:txBody>
                    <a:bodyPr/>
                    <a:lstStyle/>
                    <a:p>
                      <a:pPr marL="0" marR="0" lvl="0" indent="0" algn="l" rtl="0">
                        <a:spcBef>
                          <a:spcPts val="0"/>
                        </a:spcBef>
                        <a:spcAft>
                          <a:spcPts val="0"/>
                        </a:spcAft>
                        <a:buNone/>
                      </a:pPr>
                      <a:r>
                        <a:rPr lang="en-CA" sz="2000"/>
                        <a:t>Titania, Miranda + many more!</a:t>
                      </a:r>
                      <a:endParaRPr/>
                    </a:p>
                  </a:txBody>
                  <a:tcPr marL="82975" marR="82975" marT="45725" marB="45725"/>
                </a:tc>
                <a:extLst>
                  <a:ext uri="{0D108BD9-81ED-4DB2-BD59-A6C34878D82A}">
                    <a16:rowId xmlns:a16="http://schemas.microsoft.com/office/drawing/2014/main" val="10005"/>
                  </a:ext>
                </a:extLst>
              </a:tr>
              <a:tr h="786650">
                <a:tc>
                  <a:txBody>
                    <a:bodyPr/>
                    <a:lstStyle/>
                    <a:p>
                      <a:pPr marL="0" marR="0" lvl="0" indent="0" algn="ctr" rtl="0">
                        <a:spcBef>
                          <a:spcPts val="0"/>
                        </a:spcBef>
                        <a:spcAft>
                          <a:spcPts val="0"/>
                        </a:spcAft>
                        <a:buNone/>
                      </a:pPr>
                      <a:r>
                        <a:rPr lang="en-CA" sz="2000"/>
                        <a:t>Neptune</a:t>
                      </a:r>
                      <a:endParaRPr/>
                    </a:p>
                  </a:txBody>
                  <a:tcPr marL="82975" marR="82975" marT="45725" marB="45725"/>
                </a:tc>
                <a:tc>
                  <a:txBody>
                    <a:bodyPr/>
                    <a:lstStyle/>
                    <a:p>
                      <a:pPr marL="0" marR="0" lvl="0" indent="0" algn="ctr" rtl="0">
                        <a:spcBef>
                          <a:spcPts val="0"/>
                        </a:spcBef>
                        <a:spcAft>
                          <a:spcPts val="0"/>
                        </a:spcAft>
                        <a:buNone/>
                      </a:pPr>
                      <a:r>
                        <a:rPr lang="en-CA" sz="2000"/>
                        <a:t>14</a:t>
                      </a:r>
                      <a:endParaRPr/>
                    </a:p>
                  </a:txBody>
                  <a:tcPr marL="82975" marR="82975" marT="45725" marB="45725"/>
                </a:tc>
                <a:tc>
                  <a:txBody>
                    <a:bodyPr/>
                    <a:lstStyle/>
                    <a:p>
                      <a:pPr marL="0" marR="0" lvl="0" indent="0" algn="l" rtl="0">
                        <a:spcBef>
                          <a:spcPts val="0"/>
                        </a:spcBef>
                        <a:spcAft>
                          <a:spcPts val="0"/>
                        </a:spcAft>
                        <a:buNone/>
                      </a:pPr>
                      <a:r>
                        <a:rPr lang="en-CA" sz="2000"/>
                        <a:t>Triton, Larrisa+ many more!</a:t>
                      </a:r>
                      <a:endParaRPr sz="2000"/>
                    </a:p>
                  </a:txBody>
                  <a:tcPr marL="82975" marR="82975"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a:t>Earth’s Moon: Luna</a:t>
            </a:r>
            <a:endParaRPr/>
          </a:p>
        </p:txBody>
      </p:sp>
      <p:sp>
        <p:nvSpPr>
          <p:cNvPr id="323" name="Google Shape;323;p2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07F83"/>
              </a:buClr>
              <a:buSzPts val="1800"/>
              <a:buNone/>
            </a:pPr>
            <a:r>
              <a:rPr lang="en-CA"/>
              <a:t>Nearside</a:t>
            </a:r>
            <a:endParaRPr/>
          </a:p>
        </p:txBody>
      </p:sp>
      <p:pic>
        <p:nvPicPr>
          <p:cNvPr id="324" name="Google Shape;324;p29"/>
          <p:cNvPicPr preferRelativeResize="0">
            <a:picLocks noGrp="1"/>
          </p:cNvPicPr>
          <p:nvPr>
            <p:ph type="body" idx="2"/>
          </p:nvPr>
        </p:nvPicPr>
        <p:blipFill rotWithShape="1">
          <a:blip r:embed="rId3">
            <a:alphaModFix/>
          </a:blip>
          <a:srcRect/>
          <a:stretch/>
        </p:blipFill>
        <p:spPr>
          <a:xfrm>
            <a:off x="877094" y="2379663"/>
            <a:ext cx="3411537" cy="3411537"/>
          </a:xfrm>
          <a:prstGeom prst="rect">
            <a:avLst/>
          </a:prstGeom>
          <a:noFill/>
          <a:ln>
            <a:noFill/>
          </a:ln>
        </p:spPr>
      </p:pic>
      <p:sp>
        <p:nvSpPr>
          <p:cNvPr id="325" name="Google Shape;325;p2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807F83"/>
              </a:buClr>
              <a:buSzPts val="1800"/>
              <a:buNone/>
            </a:pPr>
            <a:r>
              <a:rPr lang="en-CA"/>
              <a:t>Farside</a:t>
            </a:r>
            <a:endParaRPr/>
          </a:p>
        </p:txBody>
      </p:sp>
      <p:pic>
        <p:nvPicPr>
          <p:cNvPr id="326" name="Google Shape;326;p29"/>
          <p:cNvPicPr preferRelativeResize="0">
            <a:picLocks noGrp="1"/>
          </p:cNvPicPr>
          <p:nvPr>
            <p:ph type="body" idx="4"/>
          </p:nvPr>
        </p:nvPicPr>
        <p:blipFill rotWithShape="1">
          <a:blip r:embed="rId4">
            <a:alphaModFix/>
          </a:blip>
          <a:srcRect/>
          <a:stretch/>
        </p:blipFill>
        <p:spPr>
          <a:xfrm>
            <a:off x="4851400" y="2379663"/>
            <a:ext cx="3411537" cy="34115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685346" y="230221"/>
            <a:ext cx="7765322" cy="9704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a:t>Our Solar System</a:t>
            </a:r>
            <a:endParaRPr/>
          </a:p>
        </p:txBody>
      </p:sp>
      <p:pic>
        <p:nvPicPr>
          <p:cNvPr id="104" name="Google Shape;104;p3"/>
          <p:cNvPicPr preferRelativeResize="0">
            <a:picLocks noGrp="1"/>
          </p:cNvPicPr>
          <p:nvPr>
            <p:ph type="body" idx="1"/>
          </p:nvPr>
        </p:nvPicPr>
        <p:blipFill rotWithShape="1">
          <a:blip r:embed="rId3">
            <a:alphaModFix/>
          </a:blip>
          <a:srcRect/>
          <a:stretch/>
        </p:blipFill>
        <p:spPr>
          <a:xfrm>
            <a:off x="559323" y="1507792"/>
            <a:ext cx="8025355" cy="4708208"/>
          </a:xfrm>
          <a:prstGeom prst="rect">
            <a:avLst/>
          </a:prstGeom>
          <a:noFill/>
          <a:ln>
            <a:noFill/>
          </a:ln>
          <a:effectLst>
            <a:outerShdw blurRad="25400">
              <a:srgbClr val="000000">
                <a:alpha val="45882"/>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b="1"/>
              <a:t>Jupiter’s Galilean Moons</a:t>
            </a:r>
            <a:endParaRPr/>
          </a:p>
        </p:txBody>
      </p:sp>
      <p:pic>
        <p:nvPicPr>
          <p:cNvPr id="333" name="Google Shape;333;p30"/>
          <p:cNvPicPr preferRelativeResize="0">
            <a:picLocks noGrp="1"/>
          </p:cNvPicPr>
          <p:nvPr>
            <p:ph type="body" idx="1"/>
          </p:nvPr>
        </p:nvPicPr>
        <p:blipFill rotWithShape="1">
          <a:blip r:embed="rId3">
            <a:alphaModFix/>
          </a:blip>
          <a:srcRect/>
          <a:stretch/>
        </p:blipFill>
        <p:spPr>
          <a:xfrm>
            <a:off x="228600" y="2020815"/>
            <a:ext cx="8686800" cy="2802899"/>
          </a:xfrm>
          <a:prstGeom prst="rect">
            <a:avLst/>
          </a:prstGeom>
          <a:noFill/>
          <a:ln>
            <a:noFill/>
          </a:ln>
          <a:effectLst>
            <a:outerShdw blurRad="25400">
              <a:srgbClr val="000000">
                <a:alpha val="45882"/>
              </a:srgbClr>
            </a:outerShdw>
          </a:effectLst>
        </p:spPr>
      </p:pic>
      <p:sp>
        <p:nvSpPr>
          <p:cNvPr id="334" name="Google Shape;334;p30"/>
          <p:cNvSpPr txBox="1"/>
          <p:nvPr/>
        </p:nvSpPr>
        <p:spPr>
          <a:xfrm>
            <a:off x="990319" y="4876216"/>
            <a:ext cx="46358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a:solidFill>
                  <a:schemeClr val="dk1"/>
                </a:solidFill>
                <a:latin typeface="Calibri"/>
                <a:ea typeface="Calibri"/>
                <a:cs typeface="Calibri"/>
                <a:sym typeface="Calibri"/>
              </a:rPr>
              <a:t>Io</a:t>
            </a:r>
            <a:endParaRPr sz="2400">
              <a:solidFill>
                <a:schemeClr val="dk1"/>
              </a:solidFill>
              <a:latin typeface="Calibri"/>
              <a:ea typeface="Calibri"/>
              <a:cs typeface="Calibri"/>
              <a:sym typeface="Calibri"/>
            </a:endParaRPr>
          </a:p>
        </p:txBody>
      </p:sp>
      <p:sp>
        <p:nvSpPr>
          <p:cNvPr id="335" name="Google Shape;335;p30"/>
          <p:cNvSpPr txBox="1"/>
          <p:nvPr/>
        </p:nvSpPr>
        <p:spPr>
          <a:xfrm>
            <a:off x="2524259" y="4843443"/>
            <a:ext cx="11496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a:solidFill>
                  <a:schemeClr val="dk1"/>
                </a:solidFill>
                <a:latin typeface="Calibri"/>
                <a:ea typeface="Calibri"/>
                <a:cs typeface="Calibri"/>
                <a:sym typeface="Calibri"/>
              </a:rPr>
              <a:t>Europa</a:t>
            </a:r>
            <a:endParaRPr sz="2400">
              <a:solidFill>
                <a:schemeClr val="dk1"/>
              </a:solidFill>
              <a:latin typeface="Calibri"/>
              <a:ea typeface="Calibri"/>
              <a:cs typeface="Calibri"/>
              <a:sym typeface="Calibri"/>
            </a:endParaRPr>
          </a:p>
        </p:txBody>
      </p:sp>
      <p:sp>
        <p:nvSpPr>
          <p:cNvPr id="336" name="Google Shape;336;p30"/>
          <p:cNvSpPr txBox="1"/>
          <p:nvPr/>
        </p:nvSpPr>
        <p:spPr>
          <a:xfrm>
            <a:off x="4568007" y="4843443"/>
            <a:ext cx="16241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a:solidFill>
                  <a:schemeClr val="dk1"/>
                </a:solidFill>
                <a:latin typeface="Calibri"/>
                <a:ea typeface="Calibri"/>
                <a:cs typeface="Calibri"/>
                <a:sym typeface="Calibri"/>
              </a:rPr>
              <a:t>Ganymede</a:t>
            </a:r>
            <a:endParaRPr sz="2400">
              <a:solidFill>
                <a:schemeClr val="dk1"/>
              </a:solidFill>
              <a:latin typeface="Calibri"/>
              <a:ea typeface="Calibri"/>
              <a:cs typeface="Calibri"/>
              <a:sym typeface="Calibri"/>
            </a:endParaRPr>
          </a:p>
        </p:txBody>
      </p:sp>
      <p:sp>
        <p:nvSpPr>
          <p:cNvPr id="337" name="Google Shape;337;p30"/>
          <p:cNvSpPr txBox="1"/>
          <p:nvPr/>
        </p:nvSpPr>
        <p:spPr>
          <a:xfrm>
            <a:off x="7262522" y="4843443"/>
            <a:ext cx="11881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a:solidFill>
                  <a:schemeClr val="dk1"/>
                </a:solidFill>
                <a:latin typeface="Calibri"/>
                <a:ea typeface="Calibri"/>
                <a:cs typeface="Calibri"/>
                <a:sym typeface="Calibri"/>
              </a:rPr>
              <a:t>Callisto</a:t>
            </a:r>
            <a:endParaRPr sz="24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title"/>
          </p:nvPr>
        </p:nvSpPr>
        <p:spPr>
          <a:xfrm>
            <a:off x="628650" y="116632"/>
            <a:ext cx="78867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b="1"/>
              <a:t>Saturn’s Moons</a:t>
            </a:r>
            <a:endParaRPr/>
          </a:p>
        </p:txBody>
      </p:sp>
      <p:pic>
        <p:nvPicPr>
          <p:cNvPr id="344" name="Google Shape;344;p31"/>
          <p:cNvPicPr preferRelativeResize="0">
            <a:picLocks noGrp="1"/>
          </p:cNvPicPr>
          <p:nvPr>
            <p:ph type="body" idx="1"/>
          </p:nvPr>
        </p:nvPicPr>
        <p:blipFill rotWithShape="1">
          <a:blip r:embed="rId3">
            <a:alphaModFix/>
          </a:blip>
          <a:srcRect/>
          <a:stretch/>
        </p:blipFill>
        <p:spPr>
          <a:xfrm>
            <a:off x="628650" y="1569936"/>
            <a:ext cx="3886200" cy="3886200"/>
          </a:xfrm>
          <a:prstGeom prst="rect">
            <a:avLst/>
          </a:prstGeom>
          <a:noFill/>
          <a:ln>
            <a:noFill/>
          </a:ln>
        </p:spPr>
      </p:pic>
      <p:pic>
        <p:nvPicPr>
          <p:cNvPr id="345" name="Google Shape;345;p31"/>
          <p:cNvPicPr preferRelativeResize="0">
            <a:picLocks noGrp="1"/>
          </p:cNvPicPr>
          <p:nvPr>
            <p:ph type="body" idx="2"/>
          </p:nvPr>
        </p:nvPicPr>
        <p:blipFill rotWithShape="1">
          <a:blip r:embed="rId4">
            <a:alphaModFix/>
          </a:blip>
          <a:srcRect/>
          <a:stretch/>
        </p:blipFill>
        <p:spPr>
          <a:xfrm>
            <a:off x="5560961" y="486464"/>
            <a:ext cx="2270550" cy="4525963"/>
          </a:xfrm>
          <a:prstGeom prst="rect">
            <a:avLst/>
          </a:prstGeom>
          <a:noFill/>
          <a:ln>
            <a:noFill/>
          </a:ln>
        </p:spPr>
      </p:pic>
      <p:sp>
        <p:nvSpPr>
          <p:cNvPr id="346" name="Google Shape;346;p31"/>
          <p:cNvSpPr txBox="1"/>
          <p:nvPr/>
        </p:nvSpPr>
        <p:spPr>
          <a:xfrm>
            <a:off x="1691680" y="5553936"/>
            <a:ext cx="172819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800">
                <a:solidFill>
                  <a:schemeClr val="dk1"/>
                </a:solidFill>
                <a:latin typeface="Calibri"/>
                <a:ea typeface="Calibri"/>
                <a:cs typeface="Calibri"/>
                <a:sym typeface="Calibri"/>
              </a:rPr>
              <a:t>Titan</a:t>
            </a:r>
            <a:endParaRPr/>
          </a:p>
        </p:txBody>
      </p:sp>
      <p:sp>
        <p:nvSpPr>
          <p:cNvPr id="347" name="Google Shape;347;p31"/>
          <p:cNvSpPr txBox="1"/>
          <p:nvPr/>
        </p:nvSpPr>
        <p:spPr>
          <a:xfrm>
            <a:off x="5148064" y="5012427"/>
            <a:ext cx="309634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800">
                <a:solidFill>
                  <a:schemeClr val="dk1"/>
                </a:solidFill>
                <a:latin typeface="Calibri"/>
                <a:ea typeface="Calibri"/>
                <a:cs typeface="Calibri"/>
                <a:sym typeface="Calibri"/>
              </a:rPr>
              <a:t>Titan as seen by Huygens Probe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b="1"/>
              <a:t>Moons: Saturn</a:t>
            </a:r>
            <a:endParaRPr/>
          </a:p>
        </p:txBody>
      </p:sp>
      <p:pic>
        <p:nvPicPr>
          <p:cNvPr id="354" name="Google Shape;354;p32"/>
          <p:cNvPicPr preferRelativeResize="0">
            <a:picLocks noGrp="1"/>
          </p:cNvPicPr>
          <p:nvPr>
            <p:ph type="body" idx="1"/>
          </p:nvPr>
        </p:nvPicPr>
        <p:blipFill rotWithShape="1">
          <a:blip r:embed="rId3">
            <a:alphaModFix/>
          </a:blip>
          <a:srcRect/>
          <a:stretch/>
        </p:blipFill>
        <p:spPr>
          <a:xfrm>
            <a:off x="628650" y="1925016"/>
            <a:ext cx="3886200" cy="3580855"/>
          </a:xfrm>
          <a:prstGeom prst="rect">
            <a:avLst/>
          </a:prstGeom>
          <a:noFill/>
          <a:ln>
            <a:noFill/>
          </a:ln>
        </p:spPr>
      </p:pic>
      <p:pic>
        <p:nvPicPr>
          <p:cNvPr id="355" name="Google Shape;355;p32"/>
          <p:cNvPicPr preferRelativeResize="0">
            <a:picLocks noGrp="1"/>
          </p:cNvPicPr>
          <p:nvPr>
            <p:ph type="body" idx="2"/>
          </p:nvPr>
        </p:nvPicPr>
        <p:blipFill rotWithShape="1">
          <a:blip r:embed="rId4">
            <a:alphaModFix/>
          </a:blip>
          <a:srcRect/>
          <a:stretch/>
        </p:blipFill>
        <p:spPr>
          <a:xfrm>
            <a:off x="4629150" y="2728349"/>
            <a:ext cx="3886200" cy="1974189"/>
          </a:xfrm>
          <a:prstGeom prst="rect">
            <a:avLst/>
          </a:prstGeom>
          <a:noFill/>
          <a:ln>
            <a:noFill/>
          </a:ln>
        </p:spPr>
      </p:pic>
      <p:sp>
        <p:nvSpPr>
          <p:cNvPr id="356" name="Google Shape;356;p32"/>
          <p:cNvSpPr txBox="1"/>
          <p:nvPr/>
        </p:nvSpPr>
        <p:spPr>
          <a:xfrm>
            <a:off x="1635646" y="5716982"/>
            <a:ext cx="187220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800">
                <a:solidFill>
                  <a:schemeClr val="dk1"/>
                </a:solidFill>
                <a:latin typeface="Calibri"/>
                <a:ea typeface="Calibri"/>
                <a:cs typeface="Calibri"/>
                <a:sym typeface="Calibri"/>
              </a:rPr>
              <a:t>Enceladus</a:t>
            </a:r>
            <a:endParaRPr/>
          </a:p>
        </p:txBody>
      </p:sp>
      <p:sp>
        <p:nvSpPr>
          <p:cNvPr id="357" name="Google Shape;357;p32"/>
          <p:cNvSpPr txBox="1"/>
          <p:nvPr/>
        </p:nvSpPr>
        <p:spPr>
          <a:xfrm>
            <a:off x="4572000" y="4877344"/>
            <a:ext cx="417646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800">
                <a:solidFill>
                  <a:schemeClr val="dk1"/>
                </a:solidFill>
                <a:latin typeface="Calibri"/>
                <a:ea typeface="Calibri"/>
                <a:cs typeface="Calibri"/>
                <a:sym typeface="Calibri"/>
              </a:rPr>
              <a:t>Geysers on Enceladus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3C1B71"/>
              </a:buClr>
              <a:buSzPts val="4500"/>
              <a:buFont typeface="Arial"/>
              <a:buNone/>
            </a:pPr>
            <a:r>
              <a:rPr lang="en-CA" sz="4500" b="1"/>
              <a:t>Meteoroids, Meteors &amp; Meteorites </a:t>
            </a:r>
            <a:endParaRPr/>
          </a:p>
        </p:txBody>
      </p:sp>
      <p:sp>
        <p:nvSpPr>
          <p:cNvPr id="364" name="Google Shape;364;p33"/>
          <p:cNvSpPr txBox="1">
            <a:spLocks noGrp="1"/>
          </p:cNvSpPr>
          <p:nvPr>
            <p:ph type="body" idx="1"/>
          </p:nvPr>
        </p:nvSpPr>
        <p:spPr>
          <a:xfrm>
            <a:off x="412626" y="1708993"/>
            <a:ext cx="4519414" cy="4351338"/>
          </a:xfrm>
          <a:prstGeom prst="rect">
            <a:avLst/>
          </a:prstGeom>
          <a:noFill/>
          <a:ln>
            <a:noFill/>
          </a:ln>
        </p:spPr>
        <p:txBody>
          <a:bodyPr spcFirstLastPara="1" wrap="square" lIns="91425" tIns="45700" rIns="91425" bIns="45700" anchor="t" anchorCtr="0">
            <a:normAutofit lnSpcReduction="10000"/>
          </a:bodyPr>
          <a:lstStyle/>
          <a:p>
            <a:pPr marL="687600" lvl="0" indent="-687600" algn="l" rtl="0">
              <a:lnSpc>
                <a:spcPct val="80000"/>
              </a:lnSpc>
              <a:spcBef>
                <a:spcPts val="0"/>
              </a:spcBef>
              <a:spcAft>
                <a:spcPts val="0"/>
              </a:spcAft>
              <a:buClr>
                <a:schemeClr val="dk1"/>
              </a:buClr>
              <a:buSzPts val="1526"/>
              <a:buChar char="•"/>
            </a:pPr>
            <a:r>
              <a:rPr lang="en-CA" sz="2035">
                <a:solidFill>
                  <a:schemeClr val="dk1"/>
                </a:solidFill>
              </a:rPr>
              <a:t>Little chunks of rocks and debris in space are called </a:t>
            </a:r>
            <a:r>
              <a:rPr lang="en-CA" sz="2035" b="1">
                <a:solidFill>
                  <a:schemeClr val="dk1"/>
                </a:solidFill>
              </a:rPr>
              <a:t>Meteoroids</a:t>
            </a:r>
            <a:r>
              <a:rPr lang="en-CA" sz="2035">
                <a:solidFill>
                  <a:schemeClr val="dk1"/>
                </a:solidFill>
              </a:rPr>
              <a:t>.</a:t>
            </a:r>
            <a:endParaRPr/>
          </a:p>
          <a:p>
            <a:pPr marL="687600" lvl="0" indent="-687600" algn="l" rtl="0">
              <a:lnSpc>
                <a:spcPct val="80000"/>
              </a:lnSpc>
              <a:spcBef>
                <a:spcPts val="2400"/>
              </a:spcBef>
              <a:spcAft>
                <a:spcPts val="0"/>
              </a:spcAft>
              <a:buClr>
                <a:schemeClr val="dk1"/>
              </a:buClr>
              <a:buSzPts val="1526"/>
              <a:buChar char="•"/>
            </a:pPr>
            <a:r>
              <a:rPr lang="en-CA" sz="2035">
                <a:solidFill>
                  <a:schemeClr val="dk1"/>
                </a:solidFill>
              </a:rPr>
              <a:t>Meteoroids become </a:t>
            </a:r>
            <a:r>
              <a:rPr lang="en-CA" sz="2035" b="1">
                <a:solidFill>
                  <a:schemeClr val="dk1"/>
                </a:solidFill>
              </a:rPr>
              <a:t>Meteors</a:t>
            </a:r>
            <a:r>
              <a:rPr lang="en-CA" sz="2035">
                <a:solidFill>
                  <a:schemeClr val="dk1"/>
                </a:solidFill>
              </a:rPr>
              <a:t> (or shooting stars) when they fall through the planet’s atmosphere; leaving a bright trail as they are heated by the friction of atmosphere.</a:t>
            </a:r>
            <a:endParaRPr/>
          </a:p>
          <a:p>
            <a:pPr marL="687600" lvl="0" indent="-687600" algn="l" rtl="0">
              <a:lnSpc>
                <a:spcPct val="80000"/>
              </a:lnSpc>
              <a:spcBef>
                <a:spcPts val="2400"/>
              </a:spcBef>
              <a:spcAft>
                <a:spcPts val="0"/>
              </a:spcAft>
              <a:buClr>
                <a:schemeClr val="dk1"/>
              </a:buClr>
              <a:buSzPts val="1526"/>
              <a:buChar char="•"/>
            </a:pPr>
            <a:r>
              <a:rPr lang="en-CA" sz="2035">
                <a:solidFill>
                  <a:schemeClr val="dk1"/>
                </a:solidFill>
              </a:rPr>
              <a:t>The pieces that survive this journey and hit the ground are called </a:t>
            </a:r>
            <a:r>
              <a:rPr lang="en-CA" sz="2035" b="1">
                <a:solidFill>
                  <a:schemeClr val="dk1"/>
                </a:solidFill>
              </a:rPr>
              <a:t>meteorites</a:t>
            </a:r>
            <a:r>
              <a:rPr lang="en-CA" sz="2035">
                <a:solidFill>
                  <a:schemeClr val="dk1"/>
                </a:solidFill>
              </a:rPr>
              <a:t>.</a:t>
            </a:r>
            <a:endParaRPr/>
          </a:p>
          <a:p>
            <a:pPr marL="687600" lvl="0" indent="-687600" algn="l" rtl="0">
              <a:lnSpc>
                <a:spcPct val="80000"/>
              </a:lnSpc>
              <a:spcBef>
                <a:spcPts val="2400"/>
              </a:spcBef>
              <a:spcAft>
                <a:spcPts val="0"/>
              </a:spcAft>
              <a:buClr>
                <a:schemeClr val="dk1"/>
              </a:buClr>
              <a:buSzPts val="1526"/>
              <a:buChar char="•"/>
            </a:pPr>
            <a:r>
              <a:rPr lang="en-CA" sz="2035">
                <a:solidFill>
                  <a:schemeClr val="dk1"/>
                </a:solidFill>
              </a:rPr>
              <a:t>Sizes range from few mms to few meters.</a:t>
            </a:r>
            <a:endParaRPr/>
          </a:p>
        </p:txBody>
      </p:sp>
      <p:pic>
        <p:nvPicPr>
          <p:cNvPr id="365" name="Google Shape;365;p33"/>
          <p:cNvPicPr preferRelativeResize="0"/>
          <p:nvPr/>
        </p:nvPicPr>
        <p:blipFill rotWithShape="1">
          <a:blip r:embed="rId3">
            <a:alphaModFix/>
          </a:blip>
          <a:srcRect/>
          <a:stretch/>
        </p:blipFill>
        <p:spPr>
          <a:xfrm>
            <a:off x="4813782" y="1877092"/>
            <a:ext cx="4218992" cy="431218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b="1"/>
              <a:t>Asteroids</a:t>
            </a:r>
            <a:endParaRPr/>
          </a:p>
        </p:txBody>
      </p:sp>
      <p:sp>
        <p:nvSpPr>
          <p:cNvPr id="372" name="Google Shape;372;p34"/>
          <p:cNvSpPr txBox="1">
            <a:spLocks noGrp="1"/>
          </p:cNvSpPr>
          <p:nvPr>
            <p:ph type="body" idx="1"/>
          </p:nvPr>
        </p:nvSpPr>
        <p:spPr>
          <a:xfrm>
            <a:off x="395536" y="1484784"/>
            <a:ext cx="3886200" cy="3547591"/>
          </a:xfrm>
          <a:prstGeom prst="rect">
            <a:avLst/>
          </a:prstGeom>
          <a:noFill/>
          <a:ln>
            <a:noFill/>
          </a:ln>
        </p:spPr>
        <p:txBody>
          <a:bodyPr spcFirstLastPara="1" wrap="square" lIns="91425" tIns="45700" rIns="91425" bIns="45700" anchor="t" anchorCtr="0">
            <a:noAutofit/>
          </a:bodyPr>
          <a:lstStyle/>
          <a:p>
            <a:pPr marL="687600" lvl="0" indent="-687600" algn="l" rtl="0">
              <a:spcBef>
                <a:spcPts val="0"/>
              </a:spcBef>
              <a:spcAft>
                <a:spcPts val="0"/>
              </a:spcAft>
              <a:buClr>
                <a:schemeClr val="dk1"/>
              </a:buClr>
              <a:buSzPts val="1500"/>
              <a:buChar char="•"/>
            </a:pPr>
            <a:r>
              <a:rPr lang="en-CA" sz="2000">
                <a:solidFill>
                  <a:schemeClr val="dk1"/>
                </a:solidFill>
              </a:rPr>
              <a:t>Asteroids are rocky, airless worlds that orbit our sun, but are too small to be called planets. </a:t>
            </a:r>
            <a:endParaRPr/>
          </a:p>
          <a:p>
            <a:pPr marL="687600" lvl="0" indent="-687600" algn="l" rtl="0">
              <a:spcBef>
                <a:spcPts val="2400"/>
              </a:spcBef>
              <a:spcAft>
                <a:spcPts val="0"/>
              </a:spcAft>
              <a:buClr>
                <a:schemeClr val="dk1"/>
              </a:buClr>
              <a:buSzPts val="1500"/>
              <a:buChar char="•"/>
            </a:pPr>
            <a:r>
              <a:rPr lang="en-CA" sz="2000">
                <a:solidFill>
                  <a:schemeClr val="dk1"/>
                </a:solidFill>
              </a:rPr>
              <a:t>Most of them are found in the Asteroid Belt (a doughnut shaped ring) between Mars and Jupiter.</a:t>
            </a:r>
            <a:endParaRPr/>
          </a:p>
          <a:p>
            <a:pPr marL="687600" lvl="0" indent="-687600" algn="l" rtl="0">
              <a:spcBef>
                <a:spcPts val="2400"/>
              </a:spcBef>
              <a:spcAft>
                <a:spcPts val="0"/>
              </a:spcAft>
              <a:buClr>
                <a:schemeClr val="dk1"/>
              </a:buClr>
              <a:buSzPts val="1500"/>
              <a:buChar char="•"/>
            </a:pPr>
            <a:r>
              <a:rPr lang="en-CA" sz="2000">
                <a:solidFill>
                  <a:schemeClr val="dk1"/>
                </a:solidFill>
              </a:rPr>
              <a:t>Range from 500 kms to 1 km in size.</a:t>
            </a:r>
            <a:endParaRPr/>
          </a:p>
        </p:txBody>
      </p:sp>
      <p:pic>
        <p:nvPicPr>
          <p:cNvPr id="373" name="Google Shape;373;p34"/>
          <p:cNvPicPr preferRelativeResize="0">
            <a:picLocks noGrp="1"/>
          </p:cNvPicPr>
          <p:nvPr>
            <p:ph type="body" idx="2"/>
          </p:nvPr>
        </p:nvPicPr>
        <p:blipFill rotWithShape="1">
          <a:blip r:embed="rId3">
            <a:alphaModFix/>
          </a:blip>
          <a:srcRect/>
          <a:stretch/>
        </p:blipFill>
        <p:spPr>
          <a:xfrm>
            <a:off x="4281736" y="1407117"/>
            <a:ext cx="4514733" cy="3386050"/>
          </a:xfrm>
          <a:prstGeom prst="rect">
            <a:avLst/>
          </a:prstGeom>
          <a:noFill/>
          <a:ln>
            <a:noFill/>
          </a:ln>
        </p:spPr>
      </p:pic>
      <p:sp>
        <p:nvSpPr>
          <p:cNvPr id="374" name="Google Shape;374;p34"/>
          <p:cNvSpPr txBox="1"/>
          <p:nvPr/>
        </p:nvSpPr>
        <p:spPr>
          <a:xfrm>
            <a:off x="4568007" y="5032375"/>
            <a:ext cx="403067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000">
                <a:solidFill>
                  <a:schemeClr val="dk1"/>
                </a:solidFill>
                <a:latin typeface="Calibri"/>
                <a:ea typeface="Calibri"/>
                <a:cs typeface="Calibri"/>
                <a:sym typeface="Calibri"/>
              </a:rPr>
              <a:t>Composite image of largest to smallest asteroids imaged to the scale in high resolution.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b="1"/>
              <a:t>Asteroids </a:t>
            </a:r>
            <a:endParaRPr/>
          </a:p>
        </p:txBody>
      </p:sp>
      <p:sp>
        <p:nvSpPr>
          <p:cNvPr id="381" name="Google Shape;381;p35"/>
          <p:cNvSpPr txBox="1">
            <a:spLocks noGrp="1"/>
          </p:cNvSpPr>
          <p:nvPr>
            <p:ph type="body" idx="1"/>
          </p:nvPr>
        </p:nvSpPr>
        <p:spPr>
          <a:xfrm>
            <a:off x="306679" y="1580050"/>
            <a:ext cx="3886200" cy="4613880"/>
          </a:xfrm>
          <a:prstGeom prst="rect">
            <a:avLst/>
          </a:prstGeom>
          <a:noFill/>
          <a:ln>
            <a:noFill/>
          </a:ln>
        </p:spPr>
        <p:txBody>
          <a:bodyPr spcFirstLastPara="1" wrap="square" lIns="91425" tIns="45700" rIns="91425" bIns="45700" anchor="t" anchorCtr="0">
            <a:normAutofit/>
          </a:bodyPr>
          <a:lstStyle/>
          <a:p>
            <a:pPr marL="687600" lvl="0" indent="-687600" algn="l" rtl="0">
              <a:spcBef>
                <a:spcPts val="0"/>
              </a:spcBef>
              <a:spcAft>
                <a:spcPts val="0"/>
              </a:spcAft>
              <a:buClr>
                <a:schemeClr val="dk1"/>
              </a:buClr>
              <a:buSzPts val="1800"/>
              <a:buChar char="•"/>
            </a:pPr>
            <a:r>
              <a:rPr lang="en-CA" sz="2400">
                <a:solidFill>
                  <a:schemeClr val="dk1"/>
                </a:solidFill>
              </a:rPr>
              <a:t>Divided in 3 groups based on their location:</a:t>
            </a:r>
            <a:endParaRPr/>
          </a:p>
          <a:p>
            <a:pPr marL="742950" lvl="1" indent="-285750" algn="l" rtl="0">
              <a:spcBef>
                <a:spcPts val="2880"/>
              </a:spcBef>
              <a:spcAft>
                <a:spcPts val="0"/>
              </a:spcAft>
              <a:buClr>
                <a:schemeClr val="dk1"/>
              </a:buClr>
              <a:buSzPts val="2400"/>
              <a:buChar char="–"/>
            </a:pPr>
            <a:r>
              <a:rPr lang="en-CA" sz="2400">
                <a:solidFill>
                  <a:schemeClr val="dk1"/>
                </a:solidFill>
              </a:rPr>
              <a:t>Asteroid belt </a:t>
            </a:r>
            <a:endParaRPr/>
          </a:p>
          <a:p>
            <a:pPr marL="742950" lvl="1" indent="-285750" algn="l" rtl="0">
              <a:spcBef>
                <a:spcPts val="480"/>
              </a:spcBef>
              <a:spcAft>
                <a:spcPts val="0"/>
              </a:spcAft>
              <a:buClr>
                <a:schemeClr val="dk1"/>
              </a:buClr>
              <a:buSzPts val="2400"/>
              <a:buChar char="–"/>
            </a:pPr>
            <a:r>
              <a:rPr lang="en-CA" sz="2400">
                <a:solidFill>
                  <a:schemeClr val="dk1"/>
                </a:solidFill>
              </a:rPr>
              <a:t>Trojans</a:t>
            </a:r>
            <a:endParaRPr/>
          </a:p>
          <a:p>
            <a:pPr marL="742950" lvl="1" indent="-285750" algn="l" rtl="0">
              <a:spcBef>
                <a:spcPts val="480"/>
              </a:spcBef>
              <a:spcAft>
                <a:spcPts val="0"/>
              </a:spcAft>
              <a:buClr>
                <a:schemeClr val="dk1"/>
              </a:buClr>
              <a:buSzPts val="2400"/>
              <a:buChar char="–"/>
            </a:pPr>
            <a:r>
              <a:rPr lang="en-CA" sz="2400">
                <a:solidFill>
                  <a:schemeClr val="dk1"/>
                </a:solidFill>
              </a:rPr>
              <a:t>Near Earth Asteroids</a:t>
            </a:r>
            <a:endParaRPr/>
          </a:p>
        </p:txBody>
      </p:sp>
      <p:pic>
        <p:nvPicPr>
          <p:cNvPr id="382" name="Google Shape;382;p35"/>
          <p:cNvPicPr preferRelativeResize="0">
            <a:picLocks noGrp="1"/>
          </p:cNvPicPr>
          <p:nvPr>
            <p:ph type="body" idx="2"/>
          </p:nvPr>
        </p:nvPicPr>
        <p:blipFill rotWithShape="1">
          <a:blip r:embed="rId3">
            <a:alphaModFix/>
          </a:blip>
          <a:srcRect/>
          <a:stretch/>
        </p:blipFill>
        <p:spPr>
          <a:xfrm>
            <a:off x="4493327" y="1580050"/>
            <a:ext cx="4336008" cy="433600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b="1"/>
              <a:t>Asteroids </a:t>
            </a:r>
            <a:endParaRPr/>
          </a:p>
        </p:txBody>
      </p:sp>
      <p:sp>
        <p:nvSpPr>
          <p:cNvPr id="389" name="Google Shape;389;p36"/>
          <p:cNvSpPr txBox="1">
            <a:spLocks noGrp="1"/>
          </p:cNvSpPr>
          <p:nvPr>
            <p:ph type="body" idx="1"/>
          </p:nvPr>
        </p:nvSpPr>
        <p:spPr>
          <a:xfrm>
            <a:off x="306679" y="1580050"/>
            <a:ext cx="3886200" cy="4613880"/>
          </a:xfrm>
          <a:prstGeom prst="rect">
            <a:avLst/>
          </a:prstGeom>
          <a:noFill/>
          <a:ln>
            <a:noFill/>
          </a:ln>
        </p:spPr>
        <p:txBody>
          <a:bodyPr spcFirstLastPara="1" wrap="square" lIns="91425" tIns="45700" rIns="91425" bIns="45700" anchor="t" anchorCtr="0">
            <a:normAutofit/>
          </a:bodyPr>
          <a:lstStyle/>
          <a:p>
            <a:pPr marL="687600" lvl="0" indent="-687600" algn="l" rtl="0">
              <a:spcBef>
                <a:spcPts val="0"/>
              </a:spcBef>
              <a:spcAft>
                <a:spcPts val="0"/>
              </a:spcAft>
              <a:buClr>
                <a:schemeClr val="dk1"/>
              </a:buClr>
              <a:buSzPts val="1800"/>
              <a:buChar char="•"/>
            </a:pPr>
            <a:r>
              <a:rPr lang="en-CA" sz="2400">
                <a:solidFill>
                  <a:schemeClr val="dk1"/>
                </a:solidFill>
              </a:rPr>
              <a:t>Divided in 3 groups based on their location:</a:t>
            </a:r>
            <a:endParaRPr/>
          </a:p>
          <a:p>
            <a:pPr marL="742950" lvl="1" indent="-285750" algn="l" rtl="0">
              <a:spcBef>
                <a:spcPts val="2880"/>
              </a:spcBef>
              <a:spcAft>
                <a:spcPts val="0"/>
              </a:spcAft>
              <a:buClr>
                <a:schemeClr val="dk1"/>
              </a:buClr>
              <a:buSzPts val="2400"/>
              <a:buChar char="–"/>
            </a:pPr>
            <a:r>
              <a:rPr lang="en-CA" sz="2400">
                <a:solidFill>
                  <a:schemeClr val="dk1"/>
                </a:solidFill>
              </a:rPr>
              <a:t>Asteroid belt </a:t>
            </a:r>
            <a:endParaRPr/>
          </a:p>
          <a:p>
            <a:pPr marL="742950" lvl="1" indent="-285750" algn="l" rtl="0">
              <a:spcBef>
                <a:spcPts val="480"/>
              </a:spcBef>
              <a:spcAft>
                <a:spcPts val="0"/>
              </a:spcAft>
              <a:buClr>
                <a:schemeClr val="dk1"/>
              </a:buClr>
              <a:buSzPts val="2400"/>
              <a:buChar char="–"/>
            </a:pPr>
            <a:r>
              <a:rPr lang="en-CA" sz="2400">
                <a:solidFill>
                  <a:schemeClr val="dk1"/>
                </a:solidFill>
              </a:rPr>
              <a:t>Trojans</a:t>
            </a:r>
            <a:endParaRPr/>
          </a:p>
          <a:p>
            <a:pPr marL="742950" lvl="1" indent="-285750" algn="l" rtl="0">
              <a:spcBef>
                <a:spcPts val="480"/>
              </a:spcBef>
              <a:spcAft>
                <a:spcPts val="0"/>
              </a:spcAft>
              <a:buClr>
                <a:schemeClr val="dk1"/>
              </a:buClr>
              <a:buSzPts val="2400"/>
              <a:buChar char="–"/>
            </a:pPr>
            <a:r>
              <a:rPr lang="en-CA" sz="2400">
                <a:solidFill>
                  <a:schemeClr val="dk1"/>
                </a:solidFill>
              </a:rPr>
              <a:t>Near Earth Asteroids</a:t>
            </a:r>
            <a:endParaRPr/>
          </a:p>
        </p:txBody>
      </p:sp>
      <p:pic>
        <p:nvPicPr>
          <p:cNvPr id="390" name="Google Shape;390;p36"/>
          <p:cNvPicPr preferRelativeResize="0">
            <a:picLocks noGrp="1"/>
          </p:cNvPicPr>
          <p:nvPr>
            <p:ph type="body" idx="2"/>
          </p:nvPr>
        </p:nvPicPr>
        <p:blipFill rotWithShape="1">
          <a:blip r:embed="rId3">
            <a:alphaModFix/>
          </a:blip>
          <a:srcRect/>
          <a:stretch/>
        </p:blipFill>
        <p:spPr>
          <a:xfrm>
            <a:off x="4493327" y="1580050"/>
            <a:ext cx="4336008" cy="433600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7"/>
          <p:cNvSpPr txBox="1">
            <a:spLocks noGrp="1"/>
          </p:cNvSpPr>
          <p:nvPr>
            <p:ph type="title"/>
          </p:nvPr>
        </p:nvSpPr>
        <p:spPr>
          <a:xfrm>
            <a:off x="685346" y="145960"/>
            <a:ext cx="7765322" cy="9704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b="1"/>
              <a:t>Trans-Neptunian Objects (TNO)</a:t>
            </a:r>
            <a:endParaRPr/>
          </a:p>
        </p:txBody>
      </p:sp>
      <p:sp>
        <p:nvSpPr>
          <p:cNvPr id="397" name="Google Shape;397;p37"/>
          <p:cNvSpPr txBox="1">
            <a:spLocks noGrp="1"/>
          </p:cNvSpPr>
          <p:nvPr>
            <p:ph type="body" idx="1"/>
          </p:nvPr>
        </p:nvSpPr>
        <p:spPr>
          <a:xfrm>
            <a:off x="180304" y="1397287"/>
            <a:ext cx="3721995" cy="4844190"/>
          </a:xfrm>
          <a:prstGeom prst="rect">
            <a:avLst/>
          </a:prstGeom>
          <a:noFill/>
          <a:ln>
            <a:noFill/>
          </a:ln>
        </p:spPr>
        <p:txBody>
          <a:bodyPr spcFirstLastPara="1" wrap="square" lIns="91425" tIns="45700" rIns="91425" bIns="45700" anchor="t" anchorCtr="0">
            <a:noAutofit/>
          </a:bodyPr>
          <a:lstStyle/>
          <a:p>
            <a:pPr marL="687600" lvl="0" indent="-687600" algn="l" rtl="0">
              <a:spcBef>
                <a:spcPts val="0"/>
              </a:spcBef>
              <a:spcAft>
                <a:spcPts val="0"/>
              </a:spcAft>
              <a:buClr>
                <a:schemeClr val="dk1"/>
              </a:buClr>
              <a:buSzPts val="1800"/>
              <a:buChar char="•"/>
            </a:pPr>
            <a:r>
              <a:rPr lang="en-CA" sz="2400">
                <a:solidFill>
                  <a:schemeClr val="dk1"/>
                </a:solidFill>
              </a:rPr>
              <a:t>TNO is any object with an orbit outside Neptune’s orbit. </a:t>
            </a:r>
            <a:endParaRPr/>
          </a:p>
          <a:p>
            <a:pPr marL="687600" lvl="0" indent="-687600" algn="l" rtl="0">
              <a:spcBef>
                <a:spcPts val="2400"/>
              </a:spcBef>
              <a:spcAft>
                <a:spcPts val="0"/>
              </a:spcAft>
              <a:buClr>
                <a:schemeClr val="dk1"/>
              </a:buClr>
              <a:buSzPts val="1800"/>
              <a:buChar char="•"/>
            </a:pPr>
            <a:r>
              <a:rPr lang="en-CA" sz="2400">
                <a:solidFill>
                  <a:schemeClr val="dk1"/>
                </a:solidFill>
              </a:rPr>
              <a:t>Where they can be found?</a:t>
            </a:r>
            <a:endParaRPr/>
          </a:p>
          <a:p>
            <a:pPr marL="742950" lvl="1" indent="-285750" algn="l" rtl="0">
              <a:spcBef>
                <a:spcPts val="2880"/>
              </a:spcBef>
              <a:spcAft>
                <a:spcPts val="0"/>
              </a:spcAft>
              <a:buClr>
                <a:schemeClr val="dk1"/>
              </a:buClr>
              <a:buSzPts val="2400"/>
              <a:buChar char="–"/>
            </a:pPr>
            <a:r>
              <a:rPr lang="en-CA" sz="2400">
                <a:solidFill>
                  <a:schemeClr val="dk1"/>
                </a:solidFill>
              </a:rPr>
              <a:t>Kuiper Belt: </a:t>
            </a:r>
            <a:r>
              <a:rPr lang="en-CA" sz="2200">
                <a:solidFill>
                  <a:schemeClr val="dk1"/>
                </a:solidFill>
              </a:rPr>
              <a:t>Is a disc-shaped region of icy objects.</a:t>
            </a:r>
            <a:endParaRPr/>
          </a:p>
          <a:p>
            <a:pPr marL="742950" lvl="1" indent="-285750" algn="l" rtl="0">
              <a:spcBef>
                <a:spcPts val="480"/>
              </a:spcBef>
              <a:spcAft>
                <a:spcPts val="0"/>
              </a:spcAft>
              <a:buClr>
                <a:schemeClr val="dk1"/>
              </a:buClr>
              <a:buSzPts val="2400"/>
              <a:buChar char="–"/>
            </a:pPr>
            <a:r>
              <a:rPr lang="en-CA" sz="2400">
                <a:solidFill>
                  <a:schemeClr val="dk1"/>
                </a:solidFill>
              </a:rPr>
              <a:t>Oort Cloud: </a:t>
            </a:r>
            <a:r>
              <a:rPr lang="en-CA" sz="2200">
                <a:solidFill>
                  <a:schemeClr val="dk1"/>
                </a:solidFill>
              </a:rPr>
              <a:t>Spherical cloud of comets.</a:t>
            </a:r>
            <a:endParaRPr/>
          </a:p>
        </p:txBody>
      </p:sp>
      <p:pic>
        <p:nvPicPr>
          <p:cNvPr id="398" name="Google Shape;398;p37" descr="kuiper3"/>
          <p:cNvPicPr preferRelativeResize="0"/>
          <p:nvPr/>
        </p:nvPicPr>
        <p:blipFill rotWithShape="1">
          <a:blip r:embed="rId3">
            <a:alphaModFix/>
          </a:blip>
          <a:srcRect/>
          <a:stretch/>
        </p:blipFill>
        <p:spPr>
          <a:xfrm>
            <a:off x="3794285" y="1397287"/>
            <a:ext cx="5349715" cy="459471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8"/>
          <p:cNvSpPr txBox="1">
            <a:spLocks noGrp="1"/>
          </p:cNvSpPr>
          <p:nvPr>
            <p:ph type="title"/>
          </p:nvPr>
        </p:nvSpPr>
        <p:spPr>
          <a:xfrm>
            <a:off x="628650" y="188640"/>
            <a:ext cx="78867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b="1"/>
              <a:t>Comets</a:t>
            </a:r>
            <a:endParaRPr/>
          </a:p>
        </p:txBody>
      </p:sp>
      <p:sp>
        <p:nvSpPr>
          <p:cNvPr id="405" name="Google Shape;405;p38"/>
          <p:cNvSpPr txBox="1">
            <a:spLocks noGrp="1"/>
          </p:cNvSpPr>
          <p:nvPr>
            <p:ph type="body" idx="1"/>
          </p:nvPr>
        </p:nvSpPr>
        <p:spPr>
          <a:xfrm>
            <a:off x="628650" y="1196752"/>
            <a:ext cx="4085018" cy="4698820"/>
          </a:xfrm>
          <a:prstGeom prst="rect">
            <a:avLst/>
          </a:prstGeom>
          <a:noFill/>
          <a:ln>
            <a:noFill/>
          </a:ln>
        </p:spPr>
        <p:txBody>
          <a:bodyPr spcFirstLastPara="1" wrap="square" lIns="91425" tIns="45700" rIns="91425" bIns="45700" anchor="t" anchorCtr="0">
            <a:normAutofit/>
          </a:bodyPr>
          <a:lstStyle/>
          <a:p>
            <a:pPr marL="687600" lvl="0" indent="-687600" algn="l" rtl="0">
              <a:lnSpc>
                <a:spcPct val="90000"/>
              </a:lnSpc>
              <a:spcBef>
                <a:spcPts val="0"/>
              </a:spcBef>
              <a:spcAft>
                <a:spcPts val="0"/>
              </a:spcAft>
              <a:buClr>
                <a:schemeClr val="dk1"/>
              </a:buClr>
              <a:buSzPts val="1530"/>
              <a:buChar char="•"/>
            </a:pPr>
            <a:r>
              <a:rPr lang="en-CA" sz="2040">
                <a:solidFill>
                  <a:schemeClr val="dk1"/>
                </a:solidFill>
              </a:rPr>
              <a:t>A comet is an asteroid like object, basically loose collection of ice, dust and small rocky particles.</a:t>
            </a:r>
            <a:endParaRPr/>
          </a:p>
          <a:p>
            <a:pPr marL="687600" lvl="0" indent="-687600" algn="l" rtl="0">
              <a:lnSpc>
                <a:spcPct val="90000"/>
              </a:lnSpc>
              <a:spcBef>
                <a:spcPts val="2400"/>
              </a:spcBef>
              <a:spcAft>
                <a:spcPts val="0"/>
              </a:spcAft>
              <a:buClr>
                <a:schemeClr val="dk1"/>
              </a:buClr>
              <a:buSzPts val="1530"/>
              <a:buChar char="•"/>
            </a:pPr>
            <a:r>
              <a:rPr lang="en-CA" sz="2040">
                <a:solidFill>
                  <a:schemeClr val="dk1"/>
                </a:solidFill>
              </a:rPr>
              <a:t>It orbits the Sun and exhibits a coma and/or tail from Solar radiation heating when near the Sun.</a:t>
            </a:r>
            <a:endParaRPr/>
          </a:p>
          <a:p>
            <a:pPr marL="687600" lvl="0" indent="-687600" algn="l" rtl="0">
              <a:lnSpc>
                <a:spcPct val="90000"/>
              </a:lnSpc>
              <a:spcBef>
                <a:spcPts val="2400"/>
              </a:spcBef>
              <a:spcAft>
                <a:spcPts val="0"/>
              </a:spcAft>
              <a:buClr>
                <a:schemeClr val="dk1"/>
              </a:buClr>
              <a:buSzPts val="1530"/>
              <a:buChar char="•"/>
            </a:pPr>
            <a:r>
              <a:rPr lang="en-CA" sz="2040">
                <a:solidFill>
                  <a:schemeClr val="dk1"/>
                </a:solidFill>
              </a:rPr>
              <a:t>Gas Tail- points directly away from the sun.</a:t>
            </a:r>
            <a:endParaRPr/>
          </a:p>
          <a:p>
            <a:pPr marL="687600" lvl="0" indent="-687600" algn="l" rtl="0">
              <a:lnSpc>
                <a:spcPct val="90000"/>
              </a:lnSpc>
              <a:spcBef>
                <a:spcPts val="2400"/>
              </a:spcBef>
              <a:spcAft>
                <a:spcPts val="0"/>
              </a:spcAft>
              <a:buClr>
                <a:schemeClr val="dk1"/>
              </a:buClr>
              <a:buSzPts val="1530"/>
              <a:buChar char="•"/>
            </a:pPr>
            <a:r>
              <a:rPr lang="en-CA" sz="2040">
                <a:solidFill>
                  <a:schemeClr val="dk1"/>
                </a:solidFill>
              </a:rPr>
              <a:t>Dust Tail- often called anti-tail because its curved.</a:t>
            </a:r>
            <a:endParaRPr/>
          </a:p>
        </p:txBody>
      </p:sp>
      <p:pic>
        <p:nvPicPr>
          <p:cNvPr id="406" name="Google Shape;406;p38"/>
          <p:cNvPicPr preferRelativeResize="0">
            <a:picLocks noGrp="1"/>
          </p:cNvPicPr>
          <p:nvPr>
            <p:ph type="body" idx="2"/>
          </p:nvPr>
        </p:nvPicPr>
        <p:blipFill rotWithShape="1">
          <a:blip r:embed="rId3">
            <a:alphaModFix/>
          </a:blip>
          <a:srcRect/>
          <a:stretch/>
        </p:blipFill>
        <p:spPr>
          <a:xfrm>
            <a:off x="5205032" y="96558"/>
            <a:ext cx="3657600" cy="2743200"/>
          </a:xfrm>
          <a:prstGeom prst="rect">
            <a:avLst/>
          </a:prstGeom>
          <a:noFill/>
          <a:ln>
            <a:noFill/>
          </a:ln>
        </p:spPr>
      </p:pic>
      <p:pic>
        <p:nvPicPr>
          <p:cNvPr id="407" name="Google Shape;407;p38"/>
          <p:cNvPicPr preferRelativeResize="0"/>
          <p:nvPr/>
        </p:nvPicPr>
        <p:blipFill rotWithShape="1">
          <a:blip r:embed="rId4">
            <a:alphaModFix/>
          </a:blip>
          <a:srcRect/>
          <a:stretch/>
        </p:blipFill>
        <p:spPr>
          <a:xfrm>
            <a:off x="5975140" y="3633861"/>
            <a:ext cx="1970600" cy="2286552"/>
          </a:xfrm>
          <a:prstGeom prst="rect">
            <a:avLst/>
          </a:prstGeom>
          <a:noFill/>
          <a:ln>
            <a:noFill/>
          </a:ln>
        </p:spPr>
      </p:pic>
      <p:sp>
        <p:nvSpPr>
          <p:cNvPr id="408" name="Google Shape;408;p38"/>
          <p:cNvSpPr txBox="1"/>
          <p:nvPr/>
        </p:nvSpPr>
        <p:spPr>
          <a:xfrm>
            <a:off x="5482630" y="3006627"/>
            <a:ext cx="303272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Top: Comet  103/Hartley</a:t>
            </a:r>
            <a:endParaRPr/>
          </a:p>
          <a:p>
            <a:pPr marL="0" marR="0" lvl="0" indent="0" algn="l" rtl="0">
              <a:spcBef>
                <a:spcPts val="0"/>
              </a:spcBef>
              <a:spcAft>
                <a:spcPts val="0"/>
              </a:spcAft>
              <a:buNone/>
            </a:pPr>
            <a:r>
              <a:rPr lang="en-CA" sz="1800">
                <a:solidFill>
                  <a:schemeClr val="dk1"/>
                </a:solidFill>
                <a:latin typeface="Calibri"/>
                <a:ea typeface="Calibri"/>
                <a:cs typeface="Calibri"/>
                <a:sym typeface="Calibri"/>
              </a:rPr>
              <a:t>Bottom: Comet Hale-Bopp</a:t>
            </a:r>
            <a:endParaRPr/>
          </a:p>
        </p:txBody>
      </p:sp>
      <p:sp>
        <p:nvSpPr>
          <p:cNvPr id="409" name="Google Shape;409;p38"/>
          <p:cNvSpPr txBox="1"/>
          <p:nvPr/>
        </p:nvSpPr>
        <p:spPr>
          <a:xfrm>
            <a:off x="4993013" y="5274082"/>
            <a:ext cx="61515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Gas tail</a:t>
            </a:r>
            <a:endParaRPr sz="1800">
              <a:solidFill>
                <a:schemeClr val="dk1"/>
              </a:solidFill>
              <a:latin typeface="Calibri"/>
              <a:ea typeface="Calibri"/>
              <a:cs typeface="Calibri"/>
              <a:sym typeface="Calibri"/>
            </a:endParaRPr>
          </a:p>
        </p:txBody>
      </p:sp>
      <p:sp>
        <p:nvSpPr>
          <p:cNvPr id="410" name="Google Shape;410;p38"/>
          <p:cNvSpPr txBox="1"/>
          <p:nvPr/>
        </p:nvSpPr>
        <p:spPr>
          <a:xfrm>
            <a:off x="8312715" y="4952607"/>
            <a:ext cx="7129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latin typeface="Calibri"/>
                <a:ea typeface="Calibri"/>
                <a:cs typeface="Calibri"/>
                <a:sym typeface="Calibri"/>
              </a:rPr>
              <a:t>Dust Tail</a:t>
            </a:r>
            <a:endParaRPr sz="1800">
              <a:solidFill>
                <a:schemeClr val="dk1"/>
              </a:solidFill>
              <a:latin typeface="Calibri"/>
              <a:ea typeface="Calibri"/>
              <a:cs typeface="Calibri"/>
              <a:sym typeface="Calibri"/>
            </a:endParaRPr>
          </a:p>
        </p:txBody>
      </p:sp>
      <p:cxnSp>
        <p:nvCxnSpPr>
          <p:cNvPr id="411" name="Google Shape;411;p38"/>
          <p:cNvCxnSpPr/>
          <p:nvPr/>
        </p:nvCxnSpPr>
        <p:spPr>
          <a:xfrm rot="10800000">
            <a:off x="7324243" y="4227113"/>
            <a:ext cx="988472" cy="630588"/>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cxnSp>
        <p:nvCxnSpPr>
          <p:cNvPr id="412" name="Google Shape;412;p38"/>
          <p:cNvCxnSpPr/>
          <p:nvPr/>
        </p:nvCxnSpPr>
        <p:spPr>
          <a:xfrm rot="10800000" flipH="1">
            <a:off x="5482630" y="4466161"/>
            <a:ext cx="492694" cy="783080"/>
          </a:xfrm>
          <a:prstGeom prst="straightConnector1">
            <a:avLst/>
          </a:prstGeom>
          <a:noFill/>
          <a:ln w="38100" cap="flat" cmpd="sng">
            <a:solidFill>
              <a:schemeClr val="accent6"/>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a:t>Summary of our Solar System</a:t>
            </a:r>
            <a:endParaRPr/>
          </a:p>
        </p:txBody>
      </p:sp>
      <p:sp>
        <p:nvSpPr>
          <p:cNvPr id="419" name="Google Shape;419;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687600" lvl="0" indent="-687600" algn="l" rtl="0">
              <a:lnSpc>
                <a:spcPct val="90000"/>
              </a:lnSpc>
              <a:spcBef>
                <a:spcPts val="0"/>
              </a:spcBef>
              <a:spcAft>
                <a:spcPts val="0"/>
              </a:spcAft>
              <a:buClr>
                <a:schemeClr val="dk1"/>
              </a:buClr>
              <a:buSzPts val="2100"/>
              <a:buChar char="•"/>
            </a:pPr>
            <a:r>
              <a:rPr lang="en-CA">
                <a:solidFill>
                  <a:schemeClr val="dk1"/>
                </a:solidFill>
              </a:rPr>
              <a:t>Star (Sun)</a:t>
            </a:r>
            <a:endParaRPr/>
          </a:p>
          <a:p>
            <a:pPr marL="687600" lvl="0" indent="-687600" algn="l" rtl="0">
              <a:lnSpc>
                <a:spcPct val="90000"/>
              </a:lnSpc>
              <a:spcBef>
                <a:spcPts val="2400"/>
              </a:spcBef>
              <a:spcAft>
                <a:spcPts val="0"/>
              </a:spcAft>
              <a:buClr>
                <a:schemeClr val="dk1"/>
              </a:buClr>
              <a:buSzPts val="2100"/>
              <a:buChar char="•"/>
            </a:pPr>
            <a:r>
              <a:rPr lang="en-CA">
                <a:solidFill>
                  <a:schemeClr val="dk1"/>
                </a:solidFill>
              </a:rPr>
              <a:t>Planets (8)</a:t>
            </a:r>
            <a:endParaRPr/>
          </a:p>
          <a:p>
            <a:pPr marL="687600" lvl="0" indent="-687600" algn="l" rtl="0">
              <a:lnSpc>
                <a:spcPct val="90000"/>
              </a:lnSpc>
              <a:spcBef>
                <a:spcPts val="2400"/>
              </a:spcBef>
              <a:spcAft>
                <a:spcPts val="0"/>
              </a:spcAft>
              <a:buClr>
                <a:schemeClr val="dk1"/>
              </a:buClr>
              <a:buSzPts val="2100"/>
              <a:buChar char="•"/>
            </a:pPr>
            <a:r>
              <a:rPr lang="en-CA">
                <a:solidFill>
                  <a:schemeClr val="dk1"/>
                </a:solidFill>
              </a:rPr>
              <a:t>everything that orbits the Sun</a:t>
            </a:r>
            <a:endParaRPr/>
          </a:p>
          <a:p>
            <a:pPr marL="742950" lvl="1" indent="-285750" algn="l" rtl="0">
              <a:lnSpc>
                <a:spcPct val="90000"/>
              </a:lnSpc>
              <a:spcBef>
                <a:spcPts val="2960"/>
              </a:spcBef>
              <a:spcAft>
                <a:spcPts val="0"/>
              </a:spcAft>
              <a:buClr>
                <a:schemeClr val="dk1"/>
              </a:buClr>
              <a:buSzPts val="2800"/>
              <a:buChar char="–"/>
            </a:pPr>
            <a:r>
              <a:rPr lang="en-CA">
                <a:solidFill>
                  <a:schemeClr val="dk1"/>
                </a:solidFill>
              </a:rPr>
              <a:t>Dwarf planets</a:t>
            </a:r>
            <a:endParaRPr/>
          </a:p>
          <a:p>
            <a:pPr marL="742950" lvl="1" indent="-285750" algn="l" rtl="0">
              <a:lnSpc>
                <a:spcPct val="90000"/>
              </a:lnSpc>
              <a:spcBef>
                <a:spcPts val="560"/>
              </a:spcBef>
              <a:spcAft>
                <a:spcPts val="0"/>
              </a:spcAft>
              <a:buClr>
                <a:schemeClr val="dk1"/>
              </a:buClr>
              <a:buSzPts val="2800"/>
              <a:buChar char="–"/>
            </a:pPr>
            <a:r>
              <a:rPr lang="en-CA">
                <a:solidFill>
                  <a:schemeClr val="dk1"/>
                </a:solidFill>
              </a:rPr>
              <a:t>Comets</a:t>
            </a:r>
            <a:endParaRPr/>
          </a:p>
          <a:p>
            <a:pPr marL="742950" lvl="1" indent="-285750" algn="l" rtl="0">
              <a:lnSpc>
                <a:spcPct val="90000"/>
              </a:lnSpc>
              <a:spcBef>
                <a:spcPts val="560"/>
              </a:spcBef>
              <a:spcAft>
                <a:spcPts val="0"/>
              </a:spcAft>
              <a:buClr>
                <a:schemeClr val="dk1"/>
              </a:buClr>
              <a:buSzPts val="2800"/>
              <a:buChar char="–"/>
            </a:pPr>
            <a:r>
              <a:rPr lang="en-CA">
                <a:solidFill>
                  <a:schemeClr val="dk1"/>
                </a:solidFill>
              </a:rPr>
              <a:t>Asteroids</a:t>
            </a:r>
            <a:endParaRPr/>
          </a:p>
          <a:p>
            <a:pPr marL="742950" lvl="1" indent="-285750" algn="l" rtl="0">
              <a:lnSpc>
                <a:spcPct val="90000"/>
              </a:lnSpc>
              <a:spcBef>
                <a:spcPts val="560"/>
              </a:spcBef>
              <a:spcAft>
                <a:spcPts val="0"/>
              </a:spcAft>
              <a:buClr>
                <a:schemeClr val="dk1"/>
              </a:buClr>
              <a:buSzPts val="2800"/>
              <a:buChar char="–"/>
            </a:pPr>
            <a:r>
              <a:rPr lang="en-CA">
                <a:solidFill>
                  <a:schemeClr val="dk1"/>
                </a:solidFill>
              </a:rPr>
              <a:t>Meteoroids</a:t>
            </a:r>
            <a:endParaRPr/>
          </a:p>
          <a:p>
            <a:pPr marL="742950" lvl="1" indent="-285750" algn="l" rtl="0">
              <a:lnSpc>
                <a:spcPct val="90000"/>
              </a:lnSpc>
              <a:spcBef>
                <a:spcPts val="560"/>
              </a:spcBef>
              <a:spcAft>
                <a:spcPts val="0"/>
              </a:spcAft>
              <a:buClr>
                <a:schemeClr val="dk1"/>
              </a:buClr>
              <a:buSzPts val="2800"/>
              <a:buChar char="–"/>
            </a:pPr>
            <a:r>
              <a:rPr lang="en-CA">
                <a:solidFill>
                  <a:schemeClr val="dk1"/>
                </a:solidFill>
              </a:rPr>
              <a:t>Kuiper Belt objects</a:t>
            </a:r>
            <a:endParaRPr/>
          </a:p>
          <a:p>
            <a:pPr marL="742950" lvl="1" indent="-107950" algn="l" rtl="0">
              <a:lnSpc>
                <a:spcPct val="90000"/>
              </a:lnSpc>
              <a:spcBef>
                <a:spcPts val="560"/>
              </a:spcBef>
              <a:spcAft>
                <a:spcPts val="0"/>
              </a:spcAft>
              <a:buClr>
                <a:srgbClr val="807F83"/>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685346" y="230221"/>
            <a:ext cx="7765322" cy="9704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a:t>Our Solar System</a:t>
            </a:r>
            <a:endParaRPr/>
          </a:p>
        </p:txBody>
      </p:sp>
      <p:pic>
        <p:nvPicPr>
          <p:cNvPr id="111" name="Google Shape;111;p4"/>
          <p:cNvPicPr preferRelativeResize="0">
            <a:picLocks noGrp="1"/>
          </p:cNvPicPr>
          <p:nvPr>
            <p:ph type="body" idx="1"/>
          </p:nvPr>
        </p:nvPicPr>
        <p:blipFill rotWithShape="1">
          <a:blip r:embed="rId3">
            <a:alphaModFix/>
          </a:blip>
          <a:srcRect/>
          <a:stretch/>
        </p:blipFill>
        <p:spPr>
          <a:xfrm>
            <a:off x="398350" y="1330036"/>
            <a:ext cx="8339314" cy="4687730"/>
          </a:xfrm>
          <a:prstGeom prst="rect">
            <a:avLst/>
          </a:prstGeom>
          <a:noFill/>
          <a:ln>
            <a:noFill/>
          </a:ln>
          <a:effectLst>
            <a:outerShdw blurRad="25400">
              <a:srgbClr val="000000">
                <a:alpha val="45882"/>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0"/>
          <p:cNvSpPr txBox="1"/>
          <p:nvPr/>
        </p:nvSpPr>
        <p:spPr>
          <a:xfrm>
            <a:off x="2747400" y="1933850"/>
            <a:ext cx="3649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5400">
                <a:solidFill>
                  <a:schemeClr val="dk1"/>
                </a:solidFill>
              </a:rPr>
              <a:t>Thank you!</a:t>
            </a:r>
            <a:endParaRPr sz="5400">
              <a:solidFill>
                <a:schemeClr val="dk1"/>
              </a:solidFill>
            </a:endParaRPr>
          </a:p>
        </p:txBody>
      </p:sp>
      <p:sp>
        <p:nvSpPr>
          <p:cNvPr id="426" name="Google Shape;426;p40"/>
          <p:cNvSpPr txBox="1"/>
          <p:nvPr/>
        </p:nvSpPr>
        <p:spPr>
          <a:xfrm>
            <a:off x="3120150" y="3340875"/>
            <a:ext cx="29037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200">
                <a:solidFill>
                  <a:schemeClr val="dk1"/>
                </a:solidFill>
              </a:rPr>
              <a:t>Questions?</a:t>
            </a:r>
            <a:endParaRPr sz="4200">
              <a:solidFill>
                <a:schemeClr val="dk1"/>
              </a:solidFill>
            </a:endParaRPr>
          </a:p>
        </p:txBody>
      </p:sp>
      <p:pic>
        <p:nvPicPr>
          <p:cNvPr id="427" name="Google Shape;427;p40"/>
          <p:cNvPicPr preferRelativeResize="0"/>
          <p:nvPr/>
        </p:nvPicPr>
        <p:blipFill>
          <a:blip r:embed="rId3">
            <a:alphaModFix/>
          </a:blip>
          <a:stretch>
            <a:fillRect/>
          </a:stretch>
        </p:blipFill>
        <p:spPr>
          <a:xfrm>
            <a:off x="2103625" y="6284126"/>
            <a:ext cx="6873600" cy="469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10672"/>
            <a:ext cx="9144000" cy="6858000"/>
          </a:xfrm>
          <a:prstGeom prst="rect">
            <a:avLst/>
          </a:prstGeom>
          <a:noFill/>
          <a:ln>
            <a:noFill/>
          </a:ln>
        </p:spPr>
      </p:pic>
    </p:spTree>
    <p:extLst>
      <p:ext uri="{BB962C8B-B14F-4D97-AF65-F5344CB8AC3E}">
        <p14:creationId xmlns:p14="http://schemas.microsoft.com/office/powerpoint/2010/main" val="1334254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685346" y="230221"/>
            <a:ext cx="7765322" cy="9704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a:t>Our Solar System</a:t>
            </a:r>
            <a:endParaRPr/>
          </a:p>
        </p:txBody>
      </p:sp>
      <p:pic>
        <p:nvPicPr>
          <p:cNvPr id="118" name="Google Shape;118;p5"/>
          <p:cNvPicPr preferRelativeResize="0">
            <a:picLocks noGrp="1"/>
          </p:cNvPicPr>
          <p:nvPr>
            <p:ph type="body" idx="1"/>
          </p:nvPr>
        </p:nvPicPr>
        <p:blipFill rotWithShape="1">
          <a:blip r:embed="rId3">
            <a:alphaModFix/>
          </a:blip>
          <a:srcRect/>
          <a:stretch/>
        </p:blipFill>
        <p:spPr>
          <a:xfrm>
            <a:off x="-49877" y="1479665"/>
            <a:ext cx="9204931" cy="3984600"/>
          </a:xfrm>
          <a:prstGeom prst="rect">
            <a:avLst/>
          </a:prstGeom>
          <a:noFill/>
          <a:ln>
            <a:noFill/>
          </a:ln>
          <a:effectLst>
            <a:outerShdw blurRad="25400">
              <a:srgbClr val="000000">
                <a:alpha val="45882"/>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a:t>What makes up our Solar System?</a:t>
            </a:r>
            <a:endParaRPr/>
          </a:p>
        </p:txBody>
      </p:sp>
      <p:sp>
        <p:nvSpPr>
          <p:cNvPr id="125" name="Google Shape;125;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687600" lvl="0" indent="-687600" algn="l" rtl="0">
              <a:lnSpc>
                <a:spcPct val="90000"/>
              </a:lnSpc>
              <a:spcBef>
                <a:spcPts val="0"/>
              </a:spcBef>
              <a:spcAft>
                <a:spcPts val="0"/>
              </a:spcAft>
              <a:buClr>
                <a:schemeClr val="dk1"/>
              </a:buClr>
              <a:buSzPts val="2100"/>
              <a:buChar char="•"/>
            </a:pPr>
            <a:r>
              <a:rPr lang="en-CA">
                <a:solidFill>
                  <a:schemeClr val="dk1"/>
                </a:solidFill>
              </a:rPr>
              <a:t>Star (Sun)</a:t>
            </a:r>
            <a:endParaRPr/>
          </a:p>
          <a:p>
            <a:pPr marL="687600" lvl="0" indent="-687600" algn="l" rtl="0">
              <a:lnSpc>
                <a:spcPct val="90000"/>
              </a:lnSpc>
              <a:spcBef>
                <a:spcPts val="2400"/>
              </a:spcBef>
              <a:spcAft>
                <a:spcPts val="0"/>
              </a:spcAft>
              <a:buClr>
                <a:schemeClr val="dk1"/>
              </a:buClr>
              <a:buSzPts val="2100"/>
              <a:buChar char="•"/>
            </a:pPr>
            <a:r>
              <a:rPr lang="en-CA">
                <a:solidFill>
                  <a:schemeClr val="dk1"/>
                </a:solidFill>
              </a:rPr>
              <a:t>Planets (8)</a:t>
            </a:r>
            <a:endParaRPr/>
          </a:p>
          <a:p>
            <a:pPr marL="687600" lvl="0" indent="-687600" algn="l" rtl="0">
              <a:lnSpc>
                <a:spcPct val="90000"/>
              </a:lnSpc>
              <a:spcBef>
                <a:spcPts val="2400"/>
              </a:spcBef>
              <a:spcAft>
                <a:spcPts val="0"/>
              </a:spcAft>
              <a:buClr>
                <a:schemeClr val="dk1"/>
              </a:buClr>
              <a:buSzPts val="2100"/>
              <a:buChar char="•"/>
            </a:pPr>
            <a:r>
              <a:rPr lang="en-CA">
                <a:solidFill>
                  <a:schemeClr val="dk1"/>
                </a:solidFill>
              </a:rPr>
              <a:t>everything that orbits the Sun</a:t>
            </a:r>
            <a:endParaRPr/>
          </a:p>
          <a:p>
            <a:pPr marL="742950" lvl="1" indent="-285750" algn="l" rtl="0">
              <a:lnSpc>
                <a:spcPct val="90000"/>
              </a:lnSpc>
              <a:spcBef>
                <a:spcPts val="2960"/>
              </a:spcBef>
              <a:spcAft>
                <a:spcPts val="0"/>
              </a:spcAft>
              <a:buClr>
                <a:schemeClr val="dk1"/>
              </a:buClr>
              <a:buSzPts val="2800"/>
              <a:buChar char="–"/>
            </a:pPr>
            <a:r>
              <a:rPr lang="en-CA">
                <a:solidFill>
                  <a:schemeClr val="dk1"/>
                </a:solidFill>
              </a:rPr>
              <a:t>Dwarf planets</a:t>
            </a:r>
            <a:endParaRPr/>
          </a:p>
          <a:p>
            <a:pPr marL="742950" lvl="1" indent="-285750" algn="l" rtl="0">
              <a:lnSpc>
                <a:spcPct val="90000"/>
              </a:lnSpc>
              <a:spcBef>
                <a:spcPts val="560"/>
              </a:spcBef>
              <a:spcAft>
                <a:spcPts val="0"/>
              </a:spcAft>
              <a:buClr>
                <a:schemeClr val="dk1"/>
              </a:buClr>
              <a:buSzPts val="2800"/>
              <a:buChar char="–"/>
            </a:pPr>
            <a:r>
              <a:rPr lang="en-CA">
                <a:solidFill>
                  <a:schemeClr val="dk1"/>
                </a:solidFill>
              </a:rPr>
              <a:t>Comets</a:t>
            </a:r>
            <a:endParaRPr/>
          </a:p>
          <a:p>
            <a:pPr marL="742950" lvl="1" indent="-285750" algn="l" rtl="0">
              <a:lnSpc>
                <a:spcPct val="90000"/>
              </a:lnSpc>
              <a:spcBef>
                <a:spcPts val="560"/>
              </a:spcBef>
              <a:spcAft>
                <a:spcPts val="0"/>
              </a:spcAft>
              <a:buClr>
                <a:schemeClr val="dk1"/>
              </a:buClr>
              <a:buSzPts val="2800"/>
              <a:buChar char="–"/>
            </a:pPr>
            <a:r>
              <a:rPr lang="en-CA">
                <a:solidFill>
                  <a:schemeClr val="dk1"/>
                </a:solidFill>
              </a:rPr>
              <a:t>Asteroids</a:t>
            </a:r>
            <a:endParaRPr/>
          </a:p>
          <a:p>
            <a:pPr marL="742950" lvl="1" indent="-285750" algn="l" rtl="0">
              <a:lnSpc>
                <a:spcPct val="90000"/>
              </a:lnSpc>
              <a:spcBef>
                <a:spcPts val="560"/>
              </a:spcBef>
              <a:spcAft>
                <a:spcPts val="0"/>
              </a:spcAft>
              <a:buClr>
                <a:schemeClr val="dk1"/>
              </a:buClr>
              <a:buSzPts val="2800"/>
              <a:buChar char="–"/>
            </a:pPr>
            <a:r>
              <a:rPr lang="en-CA">
                <a:solidFill>
                  <a:schemeClr val="dk1"/>
                </a:solidFill>
              </a:rPr>
              <a:t>Meteoroids</a:t>
            </a:r>
            <a:endParaRPr/>
          </a:p>
          <a:p>
            <a:pPr marL="742950" lvl="1" indent="-285750" algn="l" rtl="0">
              <a:lnSpc>
                <a:spcPct val="90000"/>
              </a:lnSpc>
              <a:spcBef>
                <a:spcPts val="560"/>
              </a:spcBef>
              <a:spcAft>
                <a:spcPts val="0"/>
              </a:spcAft>
              <a:buClr>
                <a:schemeClr val="dk1"/>
              </a:buClr>
              <a:buSzPts val="2800"/>
              <a:buChar char="–"/>
            </a:pPr>
            <a:r>
              <a:rPr lang="en-CA">
                <a:solidFill>
                  <a:schemeClr val="dk1"/>
                </a:solidFill>
              </a:rPr>
              <a:t>Kuiper Belt objects</a:t>
            </a:r>
            <a:endParaRPr/>
          </a:p>
          <a:p>
            <a:pPr marL="742950" lvl="1" indent="-107950" algn="l" rtl="0">
              <a:lnSpc>
                <a:spcPct val="90000"/>
              </a:lnSpc>
              <a:spcBef>
                <a:spcPts val="560"/>
              </a:spcBef>
              <a:spcAft>
                <a:spcPts val="0"/>
              </a:spcAft>
              <a:buClr>
                <a:srgbClr val="807F83"/>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685346" y="341972"/>
            <a:ext cx="7765322" cy="9704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a:t>Sun</a:t>
            </a:r>
            <a:endParaRPr/>
          </a:p>
        </p:txBody>
      </p:sp>
      <p:pic>
        <p:nvPicPr>
          <p:cNvPr id="132" name="Google Shape;132;p7"/>
          <p:cNvPicPr preferRelativeResize="0">
            <a:picLocks noGrp="1"/>
          </p:cNvPicPr>
          <p:nvPr>
            <p:ph type="body" idx="1"/>
          </p:nvPr>
        </p:nvPicPr>
        <p:blipFill rotWithShape="1">
          <a:blip r:embed="rId3">
            <a:alphaModFix/>
          </a:blip>
          <a:srcRect b="35785"/>
          <a:stretch/>
        </p:blipFill>
        <p:spPr>
          <a:xfrm>
            <a:off x="1130900" y="1637542"/>
            <a:ext cx="6874214" cy="3909817"/>
          </a:xfrm>
          <a:prstGeom prst="rect">
            <a:avLst/>
          </a:prstGeom>
          <a:noFill/>
          <a:ln>
            <a:noFill/>
          </a:ln>
          <a:effectLst>
            <a:outerShdw blurRad="25400">
              <a:srgbClr val="000000">
                <a:alpha val="45882"/>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C1B71"/>
              </a:buClr>
              <a:buSzPts val="5000"/>
              <a:buFont typeface="Arial"/>
              <a:buNone/>
            </a:pPr>
            <a:r>
              <a:rPr lang="en-CA"/>
              <a:t>Planets</a:t>
            </a:r>
            <a:endParaRPr/>
          </a:p>
        </p:txBody>
      </p:sp>
      <p:sp>
        <p:nvSpPr>
          <p:cNvPr id="139" name="Google Shape;139;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687600" lvl="0" indent="-687600" algn="l" rtl="0">
              <a:spcBef>
                <a:spcPts val="0"/>
              </a:spcBef>
              <a:spcAft>
                <a:spcPts val="0"/>
              </a:spcAft>
              <a:buClr>
                <a:schemeClr val="dk1"/>
              </a:buClr>
              <a:buSzPts val="1800"/>
              <a:buChar char="•"/>
            </a:pPr>
            <a:r>
              <a:rPr lang="en-CA" sz="2400">
                <a:solidFill>
                  <a:schemeClr val="dk1"/>
                </a:solidFill>
              </a:rPr>
              <a:t>spherical</a:t>
            </a:r>
            <a:endParaRPr/>
          </a:p>
          <a:p>
            <a:pPr marL="687600" lvl="0" indent="-687600" algn="l" rtl="0">
              <a:spcBef>
                <a:spcPts val="2400"/>
              </a:spcBef>
              <a:spcAft>
                <a:spcPts val="0"/>
              </a:spcAft>
              <a:buClr>
                <a:schemeClr val="dk1"/>
              </a:buClr>
              <a:buSzPts val="1800"/>
              <a:buChar char="•"/>
            </a:pPr>
            <a:r>
              <a:rPr lang="en-CA" sz="2400">
                <a:solidFill>
                  <a:schemeClr val="dk1"/>
                </a:solidFill>
              </a:rPr>
              <a:t>orbit the Sun</a:t>
            </a:r>
            <a:endParaRPr/>
          </a:p>
          <a:p>
            <a:pPr marL="687600" lvl="0" indent="-687600" algn="l" rtl="0">
              <a:spcBef>
                <a:spcPts val="2400"/>
              </a:spcBef>
              <a:spcAft>
                <a:spcPts val="0"/>
              </a:spcAft>
              <a:buClr>
                <a:schemeClr val="dk1"/>
              </a:buClr>
              <a:buSzPts val="1800"/>
              <a:buChar char="•"/>
            </a:pPr>
            <a:r>
              <a:rPr lang="en-CA" sz="2400">
                <a:solidFill>
                  <a:schemeClr val="dk1"/>
                </a:solidFill>
              </a:rPr>
              <a:t>clear the neighborhood around its orbit</a:t>
            </a:r>
            <a:endParaRPr/>
          </a:p>
          <a:p>
            <a:pPr marL="687600" lvl="0" indent="-687600" algn="l" rtl="0">
              <a:spcBef>
                <a:spcPts val="2400"/>
              </a:spcBef>
              <a:spcAft>
                <a:spcPts val="0"/>
              </a:spcAft>
              <a:buClr>
                <a:schemeClr val="dk1"/>
              </a:buClr>
              <a:buSzPts val="1800"/>
              <a:buChar char="•"/>
            </a:pPr>
            <a:r>
              <a:rPr lang="en-CA" sz="2400">
                <a:solidFill>
                  <a:schemeClr val="dk1"/>
                </a:solidFill>
              </a:rPr>
              <a:t>8 planets total:</a:t>
            </a:r>
            <a:endParaRPr/>
          </a:p>
          <a:p>
            <a:pPr marL="742950" lvl="1" indent="-285750" algn="l" rtl="0">
              <a:spcBef>
                <a:spcPts val="2880"/>
              </a:spcBef>
              <a:spcAft>
                <a:spcPts val="0"/>
              </a:spcAft>
              <a:buClr>
                <a:schemeClr val="dk1"/>
              </a:buClr>
              <a:buSzPts val="2400"/>
              <a:buChar char="–"/>
            </a:pPr>
            <a:r>
              <a:rPr lang="en-CA" sz="2400">
                <a:solidFill>
                  <a:schemeClr val="dk1"/>
                </a:solidFill>
              </a:rPr>
              <a:t>terrestrial (4)</a:t>
            </a:r>
            <a:endParaRPr/>
          </a:p>
          <a:p>
            <a:pPr marL="742950" lvl="1" indent="-285750" algn="l" rtl="0">
              <a:spcBef>
                <a:spcPts val="480"/>
              </a:spcBef>
              <a:spcAft>
                <a:spcPts val="0"/>
              </a:spcAft>
              <a:buClr>
                <a:schemeClr val="dk1"/>
              </a:buClr>
              <a:buSzPts val="2400"/>
              <a:buChar char="–"/>
            </a:pPr>
            <a:r>
              <a:rPr lang="en-CA" sz="2400">
                <a:solidFill>
                  <a:schemeClr val="dk1"/>
                </a:solidFill>
              </a:rPr>
              <a:t>gas giants (4)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9" descr="Mercury.jpg"/>
          <p:cNvPicPr preferRelativeResize="0">
            <a:picLocks noGrp="1"/>
          </p:cNvPicPr>
          <p:nvPr>
            <p:ph type="body" idx="1"/>
          </p:nvPr>
        </p:nvPicPr>
        <p:blipFill rotWithShape="1">
          <a:blip r:embed="rId3">
            <a:alphaModFix/>
          </a:blip>
          <a:srcRect t="-258"/>
          <a:stretch/>
        </p:blipFill>
        <p:spPr>
          <a:xfrm>
            <a:off x="4123919" y="727706"/>
            <a:ext cx="5020081" cy="5033014"/>
          </a:xfrm>
          <a:prstGeom prst="rect">
            <a:avLst/>
          </a:prstGeom>
          <a:noFill/>
          <a:ln>
            <a:noFill/>
          </a:ln>
          <a:effectLst>
            <a:outerShdw blurRad="25400">
              <a:srgbClr val="000000">
                <a:alpha val="45882"/>
              </a:srgbClr>
            </a:outerShdw>
          </a:effectLst>
        </p:spPr>
      </p:pic>
      <p:sp>
        <p:nvSpPr>
          <p:cNvPr id="146" name="Google Shape;146;p9"/>
          <p:cNvSpPr txBox="1">
            <a:spLocks noGrp="1"/>
          </p:cNvSpPr>
          <p:nvPr>
            <p:ph type="title"/>
          </p:nvPr>
        </p:nvSpPr>
        <p:spPr>
          <a:xfrm>
            <a:off x="618373" y="496308"/>
            <a:ext cx="7765322" cy="9704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000"/>
              <a:buFont typeface="Arial"/>
              <a:buNone/>
            </a:pPr>
            <a:r>
              <a:rPr lang="en-CA">
                <a:solidFill>
                  <a:schemeClr val="dk1"/>
                </a:solidFill>
              </a:rPr>
              <a:t>Mercury</a:t>
            </a:r>
            <a:endParaRPr/>
          </a:p>
        </p:txBody>
      </p:sp>
      <p:sp>
        <p:nvSpPr>
          <p:cNvPr id="147" name="Google Shape;147;p9"/>
          <p:cNvSpPr txBox="1"/>
          <p:nvPr/>
        </p:nvSpPr>
        <p:spPr>
          <a:xfrm>
            <a:off x="502466" y="1823460"/>
            <a:ext cx="3724094" cy="30469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1 day on Mercury = 59 Earth days</a:t>
            </a:r>
            <a:endParaRPr/>
          </a:p>
          <a:p>
            <a:pPr marL="285750" marR="0" lvl="0" indent="-285750" algn="l" rtl="0">
              <a:spcBef>
                <a:spcPts val="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1 year on Mercury = 88 Earth days</a:t>
            </a:r>
            <a:endParaRPr/>
          </a:p>
          <a:p>
            <a:pPr marL="285750" marR="0" lvl="0" indent="-285750" algn="l" rtl="0">
              <a:spcBef>
                <a:spcPts val="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Temperatures: -180 C to 430 C</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3182</Words>
  <Application>Microsoft Office PowerPoint</Application>
  <PresentationFormat>On-screen Show (4:3)</PresentationFormat>
  <Paragraphs>348</Paragraphs>
  <Slides>41</Slides>
  <Notes>41</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PowerPoint Presentation</vt:lpstr>
      <vt:lpstr>Tour of Our Solar System </vt:lpstr>
      <vt:lpstr>Our Solar System</vt:lpstr>
      <vt:lpstr>Our Solar System</vt:lpstr>
      <vt:lpstr>Our Solar System</vt:lpstr>
      <vt:lpstr>What makes up our Solar System?</vt:lpstr>
      <vt:lpstr>Sun</vt:lpstr>
      <vt:lpstr>Planets</vt:lpstr>
      <vt:lpstr>Mercury</vt:lpstr>
      <vt:lpstr>PowerPoint Presentation</vt:lpstr>
      <vt:lpstr>Venus</vt:lpstr>
      <vt:lpstr>PowerPoint Presentation</vt:lpstr>
      <vt:lpstr>Mars</vt:lpstr>
      <vt:lpstr>PowerPoint Presentation</vt:lpstr>
      <vt:lpstr>Jupiter</vt:lpstr>
      <vt:lpstr>PowerPoint Presentation</vt:lpstr>
      <vt:lpstr>Saturn</vt:lpstr>
      <vt:lpstr>Saturn</vt:lpstr>
      <vt:lpstr>Uranus</vt:lpstr>
      <vt:lpstr>Neptune</vt:lpstr>
      <vt:lpstr>Pluto- A Planet?</vt:lpstr>
      <vt:lpstr>Dwarf Planets</vt:lpstr>
      <vt:lpstr>PowerPoint Presentation</vt:lpstr>
      <vt:lpstr>PowerPoint Presentation</vt:lpstr>
      <vt:lpstr>PowerPoint Presentation</vt:lpstr>
      <vt:lpstr>PowerPoint Presentation</vt:lpstr>
      <vt:lpstr>Natural Satellite (Moons)</vt:lpstr>
      <vt:lpstr>PowerPoint Presentation</vt:lpstr>
      <vt:lpstr>Earth’s Moon: Luna</vt:lpstr>
      <vt:lpstr>Jupiter’s Galilean Moons</vt:lpstr>
      <vt:lpstr>Saturn’s Moons</vt:lpstr>
      <vt:lpstr>Moons: Saturn</vt:lpstr>
      <vt:lpstr>Meteoroids, Meteors &amp; Meteorites </vt:lpstr>
      <vt:lpstr>Asteroids</vt:lpstr>
      <vt:lpstr>Asteroids </vt:lpstr>
      <vt:lpstr>Asteroids </vt:lpstr>
      <vt:lpstr>Trans-Neptunian Objects (TNO)</vt:lpstr>
      <vt:lpstr>Comets</vt:lpstr>
      <vt:lpstr>Summary of our Solar System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Wilson</dc:creator>
  <cp:lastModifiedBy>Megan Alexandra Da Silva Antunes</cp:lastModifiedBy>
  <cp:revision>2</cp:revision>
  <dcterms:created xsi:type="dcterms:W3CDTF">2011-12-23T15:22:14Z</dcterms:created>
  <dcterms:modified xsi:type="dcterms:W3CDTF">2019-09-03T14:33:28Z</dcterms:modified>
</cp:coreProperties>
</file>