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Helvetica Neue"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7" roundtripDataSignature="AMtx7miM048fdZuBTZInzoPIKyMjez0x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ti.nasa.gov/spinoff/spinitem?title=Comprehensive+Software+Eases+Aircraft+Traffic+Managemen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sti.nasa.gov/spinoff/spinitem?title=Winglets+Save+Billions+of+Dollars+in+Fuel+Cost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ti.nasa.gov/spinoff/spinitem?title=Polymer+Fabric+Protects+Firefighters,+Military,+and+Civilian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sti.nasa.gov/spinoff/spinitem?title=Inflatable+Antennas+Support+Emergency+Communicat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ti.nasa.gov/spinoff/spinitem?title=Cooking+Dinner+at+Home--From+the+Offic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sti.nasa.gov/spinoff/spinitem?title=Image+Sensors+Enhance+Camera+Technologi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ti.nasa.gov/spinoff/spinitem?title=Modeling+Innovations+Advance+Wind+Energy+Industr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sti.nasa.gov/spinoff/spinitem?title=Solutions+Remediate+Contaminated+Groundwate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ti.nasa.gov/spinoff/spinitem?title=Mars+Mapping+Technology+Brings+Main+Street+to+Lif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sti.nasa.gov/spinoff/spinitem?title=Verification+Tools+Secure+Online+Shopping,+Banking"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ti.nasa.gov/spinoff/spinitem?title=Toolkits+Control+Motion+of+Complex+Robotic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sti.nasa.gov/spinoff/spinitem?title=Tensile+Fabrics+Enhance+Architecture+Around+the+Worl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ti.nasa.gov/spinoff/spinitem?title=Onboard+Systems+Record+Unique+Videos+of+Space+Missions" TargetMode="External"/><Relationship Id="rId7" Type="http://schemas.openxmlformats.org/officeDocument/2006/relationships/hyperlink" Target="http://www.sti.nasa.gov/spinoff/spinitem?title=Technologies+Advance+UAVs+for+Science,+Military"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sti.nasa.gov/spinoff/spinitem?title=Bacteria+Provide+Cleanup+of+Oil+Spills,+Wastewater" TargetMode="External"/><Relationship Id="rId5" Type="http://schemas.openxmlformats.org/officeDocument/2006/relationships/hyperlink" Target="http://www.sti.nasa.gov/spinoff/spinitem?title=Apollo-Era+Life+Rafts+Save+Hundreds+of+Sailors" TargetMode="External"/><Relationship Id="rId4" Type="http://schemas.openxmlformats.org/officeDocument/2006/relationships/hyperlink" Target="http://www.sti.nasa.gov/spinoff/spinitem?title=Tough+Textiles+Protect+Payloads+and+Public+Safety+Officer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ti.nasa.gov/spinoff/spinitem?title='Anti-Gravity'+Treadmills+Speed+Rehabilitatio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sti.nasa.gov/spinoff/spinitem?title=Keeping+Hearts+Pumpin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8" name="Google Shape;3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90015"/>
              </a:buClr>
              <a:buSzPts val="1200"/>
              <a:buFont typeface="Noto Sans Symbols"/>
              <a:buNone/>
            </a:pPr>
            <a:r>
              <a:rPr lang="en-US">
                <a:latin typeface="Times New Roman"/>
                <a:ea typeface="Times New Roman"/>
                <a:cs typeface="Times New Roman"/>
                <a:sym typeface="Times New Roman"/>
              </a:rPr>
              <a:t>Top: </a:t>
            </a:r>
            <a:r>
              <a:rPr lang="en-US"/>
              <a:t>Comprehensive Software Eases Aircraft Traffic Management</a:t>
            </a:r>
            <a:endParaRPr>
              <a:latin typeface="Times New Roman"/>
              <a:ea typeface="Times New Roman"/>
              <a:cs typeface="Times New Roman"/>
              <a:sym typeface="Times New Roman"/>
            </a:endParaRPr>
          </a:p>
          <a:p>
            <a:pPr marL="0" lvl="0" indent="0" algn="l" rtl="0">
              <a:spcBef>
                <a:spcPts val="420"/>
              </a:spcBef>
              <a:spcAft>
                <a:spcPts val="0"/>
              </a:spcAft>
              <a:buClr>
                <a:srgbClr val="790015"/>
              </a:buClr>
              <a:buSzPts val="1200"/>
              <a:buFont typeface="Noto Sans Symbols"/>
              <a:buNone/>
            </a:pPr>
            <a:r>
              <a:rPr lang="en-US" sz="1200">
                <a:latin typeface="Arial"/>
                <a:ea typeface="Arial"/>
                <a:cs typeface="Arial"/>
                <a:sym typeface="Arial"/>
              </a:rPr>
              <a:t>To help air traffic control centers improve safety and efficiency, Ames developed the Future Air Traffic Management Concepts Evaluation Tool (FACET) software. FACET models aircraft trajectories and other factors to help controllers manage crowded skies. The software is in use around the globe, providing essential air traffic information and 	even weather conditions - </a:t>
            </a:r>
            <a:r>
              <a:rPr lang="en-US" u="sng">
                <a:solidFill>
                  <a:schemeClr val="hlink"/>
                </a:solidFill>
                <a:latin typeface="Times New Roman"/>
                <a:ea typeface="Times New Roman"/>
                <a:cs typeface="Times New Roman"/>
                <a:sym typeface="Times New Roman"/>
                <a:hlinkClick r:id="rId3"/>
              </a:rPr>
              <a:t>http://www.sti.nasa.gov/spinoff/spinitem?title=Comprehensive+Software+Eases+Aircraft+Traffic+Management</a:t>
            </a:r>
            <a:endParaRPr sz="1200">
              <a:latin typeface="Arial"/>
              <a:ea typeface="Arial"/>
              <a:cs typeface="Arial"/>
              <a:sym typeface="Arial"/>
            </a:endParaRPr>
          </a:p>
          <a:p>
            <a:pPr marL="0" lvl="0" indent="0" algn="l" rtl="0">
              <a:spcBef>
                <a:spcPts val="420"/>
              </a:spcBef>
              <a:spcAft>
                <a:spcPts val="0"/>
              </a:spcAft>
              <a:buClr>
                <a:srgbClr val="790015"/>
              </a:buClr>
              <a:buSzPts val="1200"/>
              <a:buFont typeface="Noto Sans Symbols"/>
              <a:buNone/>
            </a:pPr>
            <a:endParaRPr sz="1200">
              <a:latin typeface="Arial"/>
              <a:ea typeface="Arial"/>
              <a:cs typeface="Arial"/>
              <a:sym typeface="Arial"/>
            </a:endParaRPr>
          </a:p>
          <a:p>
            <a:pPr marL="0" marR="0" lvl="0" indent="0" algn="l" rtl="0">
              <a:lnSpc>
                <a:spcPct val="100000"/>
              </a:lnSpc>
              <a:spcBef>
                <a:spcPts val="420"/>
              </a:spcBef>
              <a:spcAft>
                <a:spcPts val="0"/>
              </a:spcAft>
              <a:buClr>
                <a:srgbClr val="790015"/>
              </a:buClr>
              <a:buSzPts val="1200"/>
              <a:buFont typeface="Noto Sans Symbols"/>
              <a:buNone/>
            </a:pPr>
            <a:r>
              <a:rPr lang="en-US" sz="1200">
                <a:latin typeface="Arial"/>
                <a:ea typeface="Arial"/>
                <a:cs typeface="Arial"/>
                <a:sym typeface="Arial"/>
              </a:rPr>
              <a:t>Bottom: </a:t>
            </a:r>
            <a:r>
              <a:rPr lang="en-US"/>
              <a:t>Winglets Save Billions of Dollars in Fuel Costs</a:t>
            </a:r>
            <a:endParaRPr sz="1200">
              <a:latin typeface="Arial"/>
              <a:ea typeface="Arial"/>
              <a:cs typeface="Arial"/>
              <a:sym typeface="Arial"/>
            </a:endParaRPr>
          </a:p>
          <a:p>
            <a:pPr marL="0" marR="0" lvl="0" indent="0" algn="l" rtl="0">
              <a:lnSpc>
                <a:spcPct val="100000"/>
              </a:lnSpc>
              <a:spcBef>
                <a:spcPts val="420"/>
              </a:spcBef>
              <a:spcAft>
                <a:spcPts val="0"/>
              </a:spcAft>
              <a:buClr>
                <a:srgbClr val="790015"/>
              </a:buClr>
              <a:buSzPts val="1200"/>
              <a:buFont typeface="Noto Sans Symbols"/>
              <a:buNone/>
            </a:pPr>
            <a:r>
              <a:rPr lang="en-US" sz="1200">
                <a:latin typeface="Arial"/>
                <a:ea typeface="Arial"/>
                <a:cs typeface="Arial"/>
                <a:sym typeface="Arial"/>
              </a:rPr>
              <a:t>Research and testing by Langley engineer Richard Whitcomb demonstrated the effectiveness of winglets in reducing performance-inhibiting drag. Further flight tests conducted at Dryden validated Whitcomb’s findings. APB estimates the technology saved more than 2 billion gallons of jet fuel as of 2010, reducing costs by $4 billion and carbon dioxide emissions by 21.5 million tons - </a:t>
            </a:r>
            <a:r>
              <a:rPr lang="en-US" u="sng">
                <a:solidFill>
                  <a:schemeClr val="hlink"/>
                </a:solidFill>
                <a:latin typeface="Times New Roman"/>
                <a:ea typeface="Times New Roman"/>
                <a:cs typeface="Times New Roman"/>
                <a:sym typeface="Times New Roman"/>
                <a:hlinkClick r:id="rId4"/>
              </a:rPr>
              <a:t>http://www.sti.nasa.gov/spinoff/spinitem?title=Winglets+Save+Billions+of+Dollars+in+Fuel+Costs</a:t>
            </a:r>
            <a:endParaRPr sz="1200">
              <a:latin typeface="Arial"/>
              <a:ea typeface="Arial"/>
              <a:cs typeface="Arial"/>
              <a:sym typeface="Arial"/>
            </a:endParaRPr>
          </a:p>
          <a:p>
            <a:pPr marL="0" lvl="0" indent="0" algn="l" rtl="0">
              <a:spcBef>
                <a:spcPts val="420"/>
              </a:spcBef>
              <a:spcAft>
                <a:spcPts val="0"/>
              </a:spcAft>
              <a:buClr>
                <a:srgbClr val="790015"/>
              </a:buClr>
              <a:buSzPts val="1200"/>
              <a:buFont typeface="Noto Sans Symbols"/>
              <a:buNone/>
            </a:pPr>
            <a:endParaRPr sz="1200">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309" name="Google Shape;3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10</a:t>
            </a:fld>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8" name="Google Shape;31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Innovative Design Propels Small Jet Faster, Farther with Less Fuel (From NASA 2018 Spinoff brochure)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Honda is best known for budget-friendly, fuel-efficient family cars, not high-powered jets. But that’s just what its new Honda Aircraft subsidiary sells: high-speed business jets—that are also fuel-efficient and budget-friendly.The plane body and its breakthrough over-the-wing engine mount were designed on computers, explains Honda Aircraft Company CEO and President Michimasa Fujino. “We found … a sweet spot to reduce wave draft.” But before Honda was ready to invest in building the planes, it needed real-world testing. That’s where NASA came in.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were searching for a wind tunnel all over the world,” Fujino recalls. NASA’s National Transonic Facility, or NTF, housed at Langley Research Center, was the clear choice.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Greensboro, North Carolina-based Honda Aircraft did a week of testing there. The team also worked with NASA wind tunnel experts in advance to ensure they got the most possible from the tests. “Because I could confirm my concept from test results, I had more confidence to go into the commercial phase,” Fujino says.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HondaJet has the fastest maximum cruising speed in its class and can fly at the highest altitude in its class. It is also less expensive to operate than other light jets because of its higher fuel efficiency. </a:t>
            </a:r>
            <a:endParaRPr>
              <a:latin typeface="Times New Roman"/>
              <a:ea typeface="Times New Roman"/>
              <a:cs typeface="Times New Roman"/>
              <a:sym typeface="Times New Roman"/>
            </a:endParaRPr>
          </a:p>
        </p:txBody>
      </p:sp>
      <p:sp>
        <p:nvSpPr>
          <p:cNvPr id="319" name="Google Shape;31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11</a:t>
            </a:fld>
            <a:endParaRPr>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0" name="Google Shape;33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90015"/>
              </a:buClr>
              <a:buSzPts val="1200"/>
              <a:buFont typeface="Noto Sans Symbols"/>
              <a:buNone/>
            </a:pPr>
            <a:r>
              <a:rPr lang="en-US">
                <a:latin typeface="Times New Roman"/>
                <a:ea typeface="Times New Roman"/>
                <a:cs typeface="Times New Roman"/>
                <a:sym typeface="Times New Roman"/>
              </a:rPr>
              <a:t>Top: </a:t>
            </a:r>
            <a:r>
              <a:rPr lang="en-US"/>
              <a:t>Polymer Fabric Protects Firefighters, Military, Civilians</a:t>
            </a:r>
            <a:endParaRPr>
              <a:latin typeface="Times New Roman"/>
              <a:ea typeface="Times New Roman"/>
              <a:cs typeface="Times New Roman"/>
              <a:sym typeface="Times New Roman"/>
            </a:endParaRPr>
          </a:p>
          <a:p>
            <a:pPr marL="0" lvl="0" indent="0" algn="l" rtl="0">
              <a:spcBef>
                <a:spcPts val="420"/>
              </a:spcBef>
              <a:spcAft>
                <a:spcPts val="0"/>
              </a:spcAft>
              <a:buClr>
                <a:srgbClr val="790015"/>
              </a:buClr>
              <a:buSzPts val="1200"/>
              <a:buFont typeface="Noto Sans Symbols"/>
              <a:buNone/>
            </a:pPr>
            <a:r>
              <a:rPr lang="en-US" sz="1200">
                <a:latin typeface="Arial"/>
                <a:ea typeface="Arial"/>
                <a:cs typeface="Arial"/>
                <a:sym typeface="Arial"/>
              </a:rPr>
              <a:t>NASA has explored many ways of protecting astronauts from extreme temperatures in space. NASA researcher Carl Marvel synthesized Polybenzimidazole (PBI) for aerospace and defense applications as a non-flammable, thermally stable textile fiber. PBI fabrics have become prominent in firefighting, emergency response, motor sports, military, industry, and aerospace - </a:t>
            </a:r>
            <a:r>
              <a:rPr lang="en-US" u="sng">
                <a:solidFill>
                  <a:schemeClr val="hlink"/>
                </a:solidFill>
                <a:latin typeface="Times New Roman"/>
                <a:ea typeface="Times New Roman"/>
                <a:cs typeface="Times New Roman"/>
                <a:sym typeface="Times New Roman"/>
                <a:hlinkClick r:id="rId3"/>
              </a:rPr>
              <a:t>http://www.sti.nasa.gov/spinoff/spinitem?title=Polymer+Fabric+Protects+Firefighters%2C+Military%2C+and+Civilians+</a:t>
            </a:r>
            <a:endParaRPr u="none">
              <a:latin typeface="Times New Roman"/>
              <a:ea typeface="Times New Roman"/>
              <a:cs typeface="Times New Roman"/>
              <a:sym typeface="Times New Roman"/>
            </a:endParaRPr>
          </a:p>
          <a:p>
            <a:pPr marL="0" lvl="0" indent="0" algn="l" rtl="0">
              <a:spcBef>
                <a:spcPts val="420"/>
              </a:spcBef>
              <a:spcAft>
                <a:spcPts val="0"/>
              </a:spcAft>
              <a:buClr>
                <a:srgbClr val="790015"/>
              </a:buClr>
              <a:buSzPts val="1200"/>
              <a:buFont typeface="Noto Sans Symbols"/>
              <a:buNone/>
            </a:pPr>
            <a:endParaRPr sz="1200" u="none">
              <a:latin typeface="Times New Roman"/>
              <a:ea typeface="Times New Roman"/>
              <a:cs typeface="Times New Roman"/>
              <a:sym typeface="Times New Roman"/>
            </a:endParaRPr>
          </a:p>
          <a:p>
            <a:pPr marL="0" marR="0" lvl="0" indent="0" algn="l" rtl="0">
              <a:lnSpc>
                <a:spcPct val="100000"/>
              </a:lnSpc>
              <a:spcBef>
                <a:spcPts val="420"/>
              </a:spcBef>
              <a:spcAft>
                <a:spcPts val="0"/>
              </a:spcAft>
              <a:buClr>
                <a:srgbClr val="790015"/>
              </a:buClr>
              <a:buSzPts val="1200"/>
              <a:buFont typeface="Noto Sans Symbols"/>
              <a:buNone/>
            </a:pPr>
            <a:r>
              <a:rPr lang="en-US" sz="1200" u="none">
                <a:latin typeface="Times New Roman"/>
                <a:ea typeface="Times New Roman"/>
                <a:cs typeface="Times New Roman"/>
                <a:sym typeface="Times New Roman"/>
              </a:rPr>
              <a:t>Bottom: </a:t>
            </a:r>
            <a:r>
              <a:rPr lang="en-US"/>
              <a:t>Inflatable Antennas Support Emergency Communication</a:t>
            </a:r>
            <a:endParaRPr/>
          </a:p>
          <a:p>
            <a:pPr marL="0" lvl="0" indent="0" algn="l" rtl="0">
              <a:spcBef>
                <a:spcPts val="420"/>
              </a:spcBef>
              <a:spcAft>
                <a:spcPts val="0"/>
              </a:spcAft>
              <a:buClr>
                <a:srgbClr val="790015"/>
              </a:buClr>
              <a:buSzPts val="1200"/>
              <a:buFont typeface="Noto Sans Symbols"/>
              <a:buNone/>
            </a:pPr>
            <a:r>
              <a:rPr lang="en-US" sz="1200">
                <a:latin typeface="Arial"/>
                <a:ea typeface="Arial"/>
                <a:cs typeface="Arial"/>
                <a:sym typeface="Arial"/>
              </a:rPr>
              <a:t>NASA launched the first of its inflatable space structures in the form of large, metalized balloons—the Echo satellites, in 1960. New interest was spurred with the successful deployment of the Inflatable Antenna Experiment during STS-77 in 1996. GATR provided communications after Hurricane Katrina, wildfires in California, and the 2010 Haiti earthquake - </a:t>
            </a:r>
            <a:r>
              <a:rPr lang="en-US" u="sng">
                <a:solidFill>
                  <a:schemeClr val="hlink"/>
                </a:solidFill>
                <a:latin typeface="Times New Roman"/>
                <a:ea typeface="Times New Roman"/>
                <a:cs typeface="Times New Roman"/>
                <a:sym typeface="Times New Roman"/>
                <a:hlinkClick r:id="rId4"/>
              </a:rPr>
              <a:t>http://www.sti.nasa.gov/spinoff/spinitem?title=Inflatable+Antennas+Support+Emergency+Communication+</a:t>
            </a:r>
            <a:endParaRPr sz="1200">
              <a:latin typeface="Arial"/>
              <a:ea typeface="Arial"/>
              <a:cs typeface="Arial"/>
              <a:sym typeface="Arial"/>
            </a:endParaRPr>
          </a:p>
          <a:p>
            <a:pPr marL="0" lvl="0" indent="0" algn="l" rtl="0">
              <a:spcBef>
                <a:spcPts val="420"/>
              </a:spcBef>
              <a:spcAft>
                <a:spcPts val="0"/>
              </a:spcAft>
              <a:buClr>
                <a:srgbClr val="790015"/>
              </a:buClr>
              <a:buSzPts val="1200"/>
              <a:buFont typeface="Noto Sans Symbols"/>
              <a:buNone/>
            </a:pPr>
            <a:endParaRPr sz="1200" u="none">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331" name="Google Shape;331;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12</a:t>
            </a:fld>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From NASA Spinoff PDF (2018): NASA often analyzes weak signals to identify slight physical movements, such as alterations in a satellite’s path that might indicate gravity fluctuations. In the early 2000s, federal agencies approached the Jet Propulsion Laboratory (JPL), wondering about using this capability to remotely detect human vital signs.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JPL called the prototype it developed FINDER.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picking out the faint but correlating movements of human breathing and heartbeats, FINDER can detect unseen survivors buried under rubble.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founders of R4 Inc., based in Edgewood, Maryland, licensed FINDER, and the company spent the next couple of years developing it into a device first responders could use in real-world situations.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major success came when a 7.8-magnitude earthquake rocked Nepal in April 2015. One of R4’s founders arrived with two FINDER prototypes and detected four victims trapped under debris. All four men, who had been buried as deep as 10 feet, survived.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FINDER has since proven capable of detecting humans through 30 feet of dense rubble with 80 percent accuracy. R4 has also designed prototype versions to mount on a remote-controlled octocopter, a truck, and a motorcycle. </a:t>
            </a:r>
            <a:endParaRPr>
              <a:latin typeface="Times New Roman"/>
              <a:ea typeface="Times New Roman"/>
              <a:cs typeface="Times New Roman"/>
              <a:sym typeface="Times New Roman"/>
            </a:endParaRPr>
          </a:p>
        </p:txBody>
      </p:sp>
      <p:sp>
        <p:nvSpPr>
          <p:cNvPr id="341" name="Google Shape;34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13</a:t>
            </a:fld>
            <a:endParaRPr>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8" name="Google Shape;3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u="none">
                <a:latin typeface="Arial"/>
                <a:ea typeface="Arial"/>
                <a:cs typeface="Arial"/>
                <a:sym typeface="Arial"/>
              </a:rPr>
              <a:t>Top: </a:t>
            </a:r>
            <a:r>
              <a:rPr lang="en-US">
                <a:latin typeface="Times New Roman"/>
                <a:ea typeface="Times New Roman"/>
                <a:cs typeface="Times New Roman"/>
                <a:sym typeface="Times New Roman"/>
              </a:rPr>
              <a:t>TMIO Programmable Oven</a:t>
            </a:r>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They inventor (David Mansbery) partnered with NASA and was given access to their Embedded Web Technology software, which was invented in 1996 and is used to control remote devices over the internet (i.e. astronauts can preform experiments on the ISS from anywhere in the station). </a:t>
            </a:r>
            <a:r>
              <a:rPr lang="en-US"/>
              <a:t>With combined cooling and heating capabilities, TMIO's ConnectIo stainless-steel professional series oven provides convenience for today's active lifestyles</a:t>
            </a:r>
            <a:r>
              <a:rPr lang="en-US">
                <a:latin typeface="Times New Roman"/>
                <a:ea typeface="Times New Roman"/>
                <a:cs typeface="Times New Roman"/>
                <a:sym typeface="Times New Roman"/>
              </a:rPr>
              <a:t>  </a:t>
            </a:r>
            <a:r>
              <a:rPr lang="en-US" u="sng">
                <a:solidFill>
                  <a:schemeClr val="hlink"/>
                </a:solidFill>
                <a:latin typeface="Times New Roman"/>
                <a:ea typeface="Times New Roman"/>
                <a:cs typeface="Times New Roman"/>
                <a:sym typeface="Times New Roman"/>
                <a:hlinkClick r:id="rId3"/>
              </a:rPr>
              <a:t>http://www.sti.nasa.gov/spinoff/spinitem?title=Cooking+Dinner+at+Home--From+the+Office</a:t>
            </a: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Bottom: </a:t>
            </a:r>
            <a:r>
              <a:rPr lang="en-US"/>
              <a:t>Image Sensors Enhance Camera Technologies</a:t>
            </a:r>
            <a:endParaRPr/>
          </a:p>
          <a:p>
            <a:pPr marL="0" lvl="0" indent="0" algn="l" rtl="0">
              <a:spcBef>
                <a:spcPts val="420"/>
              </a:spcBef>
              <a:spcAft>
                <a:spcPts val="0"/>
              </a:spcAft>
              <a:buClr>
                <a:srgbClr val="790015"/>
              </a:buClr>
              <a:buSzPts val="1200"/>
              <a:buFont typeface="Noto Sans Symbols"/>
              <a:buNone/>
            </a:pPr>
            <a:r>
              <a:rPr lang="en-US" sz="1200">
                <a:latin typeface="Arial"/>
                <a:ea typeface="Arial"/>
                <a:cs typeface="Arial"/>
                <a:sym typeface="Arial"/>
              </a:rPr>
              <a:t>JPL researchers explored ways to significantly miniaturize cameras on interplanetary spacecraft while maintaining scientific image quality. A team led by Eric Fossum developed an energy-efficient light sensor with all of its components integrated on a single chip. The NASA-derived sensors are now incorporated into digital cameras, automotive and surveillance cameras, and medical imaging devices. One of every three cell phone cameras worldwide features Aptina’s sensors - </a:t>
            </a:r>
            <a:r>
              <a:rPr lang="en-US" u="sng">
                <a:solidFill>
                  <a:schemeClr val="hlink"/>
                </a:solidFill>
                <a:latin typeface="Times New Roman"/>
                <a:ea typeface="Times New Roman"/>
                <a:cs typeface="Times New Roman"/>
                <a:sym typeface="Times New Roman"/>
                <a:hlinkClick r:id="rId4"/>
              </a:rPr>
              <a:t>http://www.sti.nasa.gov/spinoff/spinitem?title=Image+Sensors+Enhance+Camera+Technologies</a:t>
            </a:r>
            <a:endParaRPr sz="1200">
              <a:latin typeface="Arial"/>
              <a:ea typeface="Arial"/>
              <a:cs typeface="Arial"/>
              <a:sym typeface="Arial"/>
            </a:endParaRPr>
          </a:p>
          <a:p>
            <a:pPr marL="0" lvl="0" indent="0" algn="l" rtl="0">
              <a:spcBef>
                <a:spcPts val="420"/>
              </a:spcBef>
              <a:spcAft>
                <a:spcPts val="0"/>
              </a:spcAft>
              <a:buClr>
                <a:srgbClr val="790015"/>
              </a:buClr>
              <a:buSzPts val="1200"/>
              <a:buFont typeface="Noto Sans Symbols"/>
              <a:buNone/>
            </a:pPr>
            <a:endParaRPr sz="1200">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349" name="Google Shape;34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14</a:t>
            </a:fld>
            <a:endParaRPr>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8" name="Google Shape;35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Light-Induced Oxidation Cleans Air, Surfaces, Clothes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Under a Marshall Space Flight Center research partnership in the 1990s, scientists at the Wisconsin Center for Space Automation and Robotics discovered photocatalytic oxidation, a process that creates charged hydroxyl radicals that oxidize airborne organic contaminants, turning them into carbon dioxide and water. Dallas-based Aerus Holdings acquired and improved an active form of the technology that emits hydroxyls to purify air and surfaces and has incorporated it into several product lines, even including detergent-free clothes washing.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Aerogel Insulation Makes Thinner, Warmer Outerwear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After a bundled-up trip up a Swiss mountain, Oros co-founder Michael Markesbery wanted to make thinner, more lightweight outerwear. He came across aerogel insulation—first made practical when Aspen Technologies, under SBIR contracts from Kennedy Space Center, infused the brittle material into flexible, durable composite blankets—when he won a scholarship from the Astronaut Scholarship Foundation. Markesbery took the $10,000 award and additional seed money and started making jackets with Aspen Aerogel insulation. The Cincinnati-based company continues to improve aerogel technology in its ever-expanding product line. </a:t>
            </a:r>
            <a:endParaRPr>
              <a:latin typeface="Times New Roman"/>
              <a:ea typeface="Times New Roman"/>
              <a:cs typeface="Times New Roman"/>
              <a:sym typeface="Times New Roman"/>
            </a:endParaRPr>
          </a:p>
        </p:txBody>
      </p:sp>
      <p:sp>
        <p:nvSpPr>
          <p:cNvPr id="359" name="Google Shape;35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15</a:t>
            </a:fld>
            <a:endParaRPr>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8" name="Google Shape;36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Top: Wind Turbine Model</a:t>
            </a:r>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Dr. Larry Viterna’s wind turbine model was created out of NASA’s goal to harness wind energy and transfer it to private industry, and now it is the </a:t>
            </a:r>
            <a:r>
              <a:rPr lang="en-US"/>
              <a:t>most widely used method of its kind.</a:t>
            </a:r>
            <a:endParaRPr u="sng">
              <a:solidFill>
                <a:schemeClr val="hlink"/>
              </a:solidFill>
              <a:latin typeface="Times New Roman"/>
              <a:ea typeface="Times New Roman"/>
              <a:cs typeface="Times New Roman"/>
              <a:sym typeface="Times New Roman"/>
              <a:hlinkClick r:id="rId3"/>
            </a:endParaRPr>
          </a:p>
          <a:p>
            <a:pPr marL="0" marR="0" lvl="0" indent="0" algn="l" rtl="0">
              <a:lnSpc>
                <a:spcPct val="100000"/>
              </a:lnSpc>
              <a:spcBef>
                <a:spcPts val="360"/>
              </a:spcBef>
              <a:spcAft>
                <a:spcPts val="0"/>
              </a:spcAft>
              <a:buClr>
                <a:schemeClr val="dk1"/>
              </a:buClr>
              <a:buSzPts val="1200"/>
              <a:buFont typeface="Times New Roman"/>
              <a:buNone/>
            </a:pPr>
            <a:r>
              <a:rPr lang="en-US" u="sng">
                <a:solidFill>
                  <a:schemeClr val="hlink"/>
                </a:solidFill>
                <a:latin typeface="Times New Roman"/>
                <a:ea typeface="Times New Roman"/>
                <a:cs typeface="Times New Roman"/>
                <a:sym typeface="Times New Roman"/>
                <a:hlinkClick r:id="rId3"/>
              </a:rPr>
              <a:t>http://www.sti.nasa.gov/spinoff/spinitem?title=Modeling+Innovations+Advance+Wind+Energy+Industry</a:t>
            </a: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Bottom: </a:t>
            </a:r>
            <a:r>
              <a:rPr lang="en-US"/>
              <a:t>Solutions Remediate Contaminated Groundwater</a:t>
            </a:r>
            <a:endParaRPr/>
          </a:p>
          <a:p>
            <a:pPr marL="0" lvl="0" indent="0" algn="l" rtl="0">
              <a:spcBef>
                <a:spcPts val="600"/>
              </a:spcBef>
              <a:spcAft>
                <a:spcPts val="0"/>
              </a:spcAft>
              <a:buClr>
                <a:srgbClr val="790015"/>
              </a:buClr>
              <a:buSzPts val="1200"/>
              <a:buFont typeface="Calibri"/>
              <a:buNone/>
            </a:pPr>
            <a:r>
              <a:rPr lang="en-US"/>
              <a:t>During the Apollo Program, NASA workers used chlorinated solvents to clean rocket engine components at launch sites. These solvents, known as dense non-aqueous phase liquids, had contaminated launch facilities to the point of near-irreparability. A technology was developed capable of remediating the area without great cost or further environmental damage. They called the new invention Emulsified Zero-Valent Iron (EZVI). The groundwater remediation compound is cleaning up polluted areas all around the world and is, to date, NASA's most licensed technology. </a:t>
            </a:r>
            <a:r>
              <a:rPr lang="en-US" sz="1200">
                <a:latin typeface="Arial"/>
                <a:ea typeface="Arial"/>
                <a:cs typeface="Arial"/>
                <a:sym typeface="Arial"/>
              </a:rPr>
              <a:t>The technology has won multiple honors and a place in the Space Technology Hall of Fame</a:t>
            </a:r>
            <a:r>
              <a:rPr lang="en-US"/>
              <a:t> </a:t>
            </a:r>
            <a:r>
              <a:rPr lang="en-US" u="sng">
                <a:solidFill>
                  <a:schemeClr val="hlink"/>
                </a:solidFill>
                <a:latin typeface="Times New Roman"/>
                <a:ea typeface="Times New Roman"/>
                <a:cs typeface="Times New Roman"/>
                <a:sym typeface="Times New Roman"/>
                <a:hlinkClick r:id="rId4"/>
              </a:rPr>
              <a:t>http://www.sti.nasa.gov/spinoff/spinitem?title=Solutions+Remediate+Contaminated+Groundwater</a:t>
            </a:r>
            <a:endParaRPr sz="1200">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369" name="Google Shape;36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16</a:t>
            </a:fld>
            <a:endParaRPr>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7" name="Google Shape;37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LED Lighting Improves Efficiency, Imaging, Cuts Maintenance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an effort to improve energy efficiency, Stennis Space Center issued two STTR contracts in 2009 to Solon, Ohio-based Energy Focus to develop LED-based replacements for lighting in two rocket engine test stands. While crafting floodlights and general area lights, all for use in hazardous areas, the company developed heat-management and beam-focusing techniques that have improved efficiency and lifespan in its other LED lighting, and the work also led to commercial lighting for hazardous areas. </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Plant Food for Space Grows Crops on Earth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Florikan’s controlled-release fertilizers had already benefited from a NASA partnership that generated a more robust polymer coating when NASA again approached the Sarasota, Florida-based company looking for a fertilizer to grow tomatoes in space. Flowering plants required a different ratio of nutrients than Florikan’s existing products, so the company developed and packaged a new formula in its signature coating. Here on Earth, it’s the first controlled-release fertilizer to work in vertical hydroponic farming, replacing liquid feed and the need for multiple fertilizer applications. </a:t>
            </a:r>
            <a:endParaRPr>
              <a:latin typeface="Times New Roman"/>
              <a:ea typeface="Times New Roman"/>
              <a:cs typeface="Times New Roman"/>
              <a:sym typeface="Times New Roman"/>
            </a:endParaRPr>
          </a:p>
        </p:txBody>
      </p:sp>
      <p:sp>
        <p:nvSpPr>
          <p:cNvPr id="378" name="Google Shape;37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17</a:t>
            </a:fld>
            <a:endParaRPr>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7" name="Google Shape;38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0015"/>
              </a:buClr>
              <a:buSzPts val="1020"/>
              <a:buFont typeface="Noto Sans Symbols"/>
              <a:buNone/>
            </a:pPr>
            <a:r>
              <a:rPr lang="en-US" sz="1020">
                <a:latin typeface="Times New Roman"/>
                <a:ea typeface="Times New Roman"/>
                <a:cs typeface="Times New Roman"/>
                <a:sym typeface="Times New Roman"/>
              </a:rPr>
              <a:t>Top: </a:t>
            </a:r>
            <a:r>
              <a:rPr lang="en-US" sz="1020"/>
              <a:t>Mars Mapping Technology Brings Main Street to Life</a:t>
            </a:r>
            <a:endParaRPr/>
          </a:p>
          <a:p>
            <a:pPr marL="0" lvl="0" indent="0" algn="l" rtl="0">
              <a:lnSpc>
                <a:spcPct val="90000"/>
              </a:lnSpc>
              <a:spcBef>
                <a:spcPts val="357"/>
              </a:spcBef>
              <a:spcAft>
                <a:spcPts val="0"/>
              </a:spcAft>
              <a:buClr>
                <a:srgbClr val="790015"/>
              </a:buClr>
              <a:buSzPts val="1020"/>
              <a:buFont typeface="Calibri"/>
              <a:buNone/>
            </a:pPr>
            <a:r>
              <a:rPr lang="en-US" sz="1020"/>
              <a:t>Berkeley, California-based earthmine inc., licensed 3-D data-generation software and algorithms from NASA's Jet Propulsion Laboratory originally used to create a 3-D representation of the local terrain to allow autonomous routing of the Mars Exploration Rovers. earthmine combined the software and algorithms with its unique capture hardware and Web delivery technology in a system that integrates the information to deliver accurate street-level geospatial data through a Web-based interface. Complete municipalities are collected through high-quality, 3-D panoramic images-including every road, alley, and freeway-to create a complete, consistent, and publicly accessible geospatial view of cities for official and commercial applications.</a:t>
            </a:r>
            <a:r>
              <a:rPr lang="en-US" sz="1020" u="sng">
                <a:solidFill>
                  <a:schemeClr val="hlink"/>
                </a:solidFill>
                <a:latin typeface="Times New Roman"/>
                <a:ea typeface="Times New Roman"/>
                <a:cs typeface="Times New Roman"/>
                <a:sym typeface="Times New Roman"/>
                <a:hlinkClick r:id="rId3"/>
              </a:rPr>
              <a:t>http://www.sti.nasa.gov/spinoff/spinitem?title=Mars+Mapping+Technology+Brings+Main+Street+to+Life</a:t>
            </a:r>
            <a:endParaRPr sz="1020">
              <a:latin typeface="Times New Roman"/>
              <a:ea typeface="Times New Roman"/>
              <a:cs typeface="Times New Roman"/>
              <a:sym typeface="Times New Roman"/>
            </a:endParaRPr>
          </a:p>
          <a:p>
            <a:pPr marL="0" marR="0" lvl="0" indent="0" algn="l" rtl="0">
              <a:lnSpc>
                <a:spcPct val="90000"/>
              </a:lnSpc>
              <a:spcBef>
                <a:spcPts val="306"/>
              </a:spcBef>
              <a:spcAft>
                <a:spcPts val="0"/>
              </a:spcAft>
              <a:buClr>
                <a:schemeClr val="dk1"/>
              </a:buClr>
              <a:buSzPts val="1020"/>
              <a:buFont typeface="Calibri"/>
              <a:buNone/>
            </a:pPr>
            <a:endParaRPr sz="1020">
              <a:latin typeface="Times New Roman"/>
              <a:ea typeface="Times New Roman"/>
              <a:cs typeface="Times New Roman"/>
              <a:sym typeface="Times New Roman"/>
            </a:endParaRPr>
          </a:p>
          <a:p>
            <a:pPr marL="0" marR="0" lvl="0" indent="0" algn="l" rtl="0">
              <a:lnSpc>
                <a:spcPct val="90000"/>
              </a:lnSpc>
              <a:spcBef>
                <a:spcPts val="306"/>
              </a:spcBef>
              <a:spcAft>
                <a:spcPts val="0"/>
              </a:spcAft>
              <a:buClr>
                <a:schemeClr val="dk1"/>
              </a:buClr>
              <a:buSzPts val="1020"/>
              <a:buFont typeface="Times New Roman"/>
              <a:buNone/>
            </a:pPr>
            <a:r>
              <a:rPr lang="en-US" sz="1020">
                <a:latin typeface="Times New Roman"/>
                <a:ea typeface="Times New Roman"/>
                <a:cs typeface="Times New Roman"/>
                <a:sym typeface="Times New Roman"/>
              </a:rPr>
              <a:t>Bottom: </a:t>
            </a:r>
            <a:r>
              <a:rPr lang="en-US" sz="1020"/>
              <a:t>Verification Tools Secure Online Shopping, Banking</a:t>
            </a:r>
            <a:endParaRPr/>
          </a:p>
          <a:p>
            <a:pPr marL="0" lvl="0" indent="-64770" algn="l" rtl="0">
              <a:lnSpc>
                <a:spcPct val="90000"/>
              </a:lnSpc>
              <a:spcBef>
                <a:spcPts val="357"/>
              </a:spcBef>
              <a:spcAft>
                <a:spcPts val="0"/>
              </a:spcAft>
              <a:buClr>
                <a:srgbClr val="790015"/>
              </a:buClr>
              <a:buSzPts val="1020"/>
              <a:buFont typeface="Arial"/>
              <a:buChar char="-"/>
            </a:pPr>
            <a:r>
              <a:rPr lang="en-US" sz="1020">
                <a:latin typeface="Arial"/>
                <a:ea typeface="Arial"/>
                <a:cs typeface="Arial"/>
                <a:sym typeface="Arial"/>
              </a:rPr>
              <a:t>Space operations require robust, fail-resistant programming to ensure the safe, effective execution of mission-critical control systems</a:t>
            </a:r>
            <a:endParaRPr/>
          </a:p>
          <a:p>
            <a:pPr marL="0" lvl="0" indent="-64770" algn="l" rtl="0">
              <a:lnSpc>
                <a:spcPct val="90000"/>
              </a:lnSpc>
              <a:spcBef>
                <a:spcPts val="357"/>
              </a:spcBef>
              <a:spcAft>
                <a:spcPts val="0"/>
              </a:spcAft>
              <a:buClr>
                <a:srgbClr val="790015"/>
              </a:buClr>
              <a:buSzPts val="1020"/>
              <a:buFont typeface="Arial"/>
              <a:buChar char="-"/>
            </a:pPr>
            <a:r>
              <a:rPr lang="en-US" sz="1020">
                <a:latin typeface="Arial"/>
                <a:ea typeface="Arial"/>
                <a:cs typeface="Arial"/>
                <a:sym typeface="Arial"/>
              </a:rPr>
              <a:t> NASA developed a powerful verification toolkit called Java Pathfinder (JPF) for software written in the popular Java programming language </a:t>
            </a:r>
            <a:endParaRPr/>
          </a:p>
          <a:p>
            <a:pPr marL="0" lvl="0" indent="-64770" algn="l" rtl="0">
              <a:lnSpc>
                <a:spcPct val="90000"/>
              </a:lnSpc>
              <a:spcBef>
                <a:spcPts val="510"/>
              </a:spcBef>
              <a:spcAft>
                <a:spcPts val="0"/>
              </a:spcAft>
              <a:buClr>
                <a:srgbClr val="790015"/>
              </a:buClr>
              <a:buSzPts val="1020"/>
              <a:buFont typeface="Arial"/>
              <a:buChar char="-"/>
            </a:pPr>
            <a:r>
              <a:rPr lang="en-US" sz="1020">
                <a:latin typeface="Arial"/>
                <a:ea typeface="Arial"/>
                <a:cs typeface="Arial"/>
                <a:sym typeface="Arial"/>
              </a:rPr>
              <a:t>The enhanced technology unearths software bugs not found with existing technologies</a:t>
            </a:r>
            <a:endParaRPr/>
          </a:p>
          <a:p>
            <a:pPr marL="0" lvl="0" indent="-64770" algn="l" rtl="0">
              <a:lnSpc>
                <a:spcPct val="90000"/>
              </a:lnSpc>
              <a:spcBef>
                <a:spcPts val="510"/>
              </a:spcBef>
              <a:spcAft>
                <a:spcPts val="0"/>
              </a:spcAft>
              <a:buClr>
                <a:srgbClr val="790015"/>
              </a:buClr>
              <a:buSzPts val="1020"/>
              <a:buFont typeface="Arial"/>
              <a:buChar char="-"/>
            </a:pPr>
            <a:r>
              <a:rPr lang="en-US" sz="1020">
                <a:latin typeface="Arial"/>
                <a:ea typeface="Arial"/>
                <a:cs typeface="Arial"/>
                <a:sym typeface="Arial"/>
              </a:rPr>
              <a:t>The software helps ensure operation and 	security of Web-based Java programs like 	banking applications and shopping carts</a:t>
            </a:r>
            <a:endParaRPr/>
          </a:p>
          <a:p>
            <a:pPr marL="0" lvl="0" indent="0" algn="l" rtl="0">
              <a:lnSpc>
                <a:spcPct val="90000"/>
              </a:lnSpc>
              <a:spcBef>
                <a:spcPts val="510"/>
              </a:spcBef>
              <a:spcAft>
                <a:spcPts val="0"/>
              </a:spcAft>
              <a:buClr>
                <a:srgbClr val="790015"/>
              </a:buClr>
              <a:buSzPts val="1020"/>
              <a:buFont typeface="Noto Sans Symbols"/>
              <a:buNone/>
            </a:pPr>
            <a:r>
              <a:rPr lang="en-US" sz="1020">
                <a:latin typeface="Arial"/>
                <a:ea typeface="Arial"/>
                <a:cs typeface="Arial"/>
                <a:sym typeface="Arial"/>
              </a:rPr>
              <a:t>- Fujitsu open-sourced its string input extension for NASA and others to continue development</a:t>
            </a:r>
            <a:endParaRPr/>
          </a:p>
          <a:p>
            <a:pPr marL="0" lvl="0" indent="0" algn="l" rtl="0">
              <a:lnSpc>
                <a:spcPct val="90000"/>
              </a:lnSpc>
              <a:spcBef>
                <a:spcPts val="357"/>
              </a:spcBef>
              <a:spcAft>
                <a:spcPts val="0"/>
              </a:spcAft>
              <a:buClr>
                <a:srgbClr val="790015"/>
              </a:buClr>
              <a:buSzPts val="1020"/>
              <a:buFont typeface="Noto Sans Symbols"/>
              <a:buNone/>
            </a:pPr>
            <a:r>
              <a:rPr lang="en-US" sz="1020" u="sng">
                <a:solidFill>
                  <a:schemeClr val="hlink"/>
                </a:solidFill>
                <a:latin typeface="Times New Roman"/>
                <a:ea typeface="Times New Roman"/>
                <a:cs typeface="Times New Roman"/>
                <a:sym typeface="Times New Roman"/>
                <a:hlinkClick r:id="rId4"/>
              </a:rPr>
              <a:t>http://www.sti.nasa.gov/spinoff/spinitem?title=Verification+Tools+Secure+Online+Shopping%2C+Banking</a:t>
            </a:r>
            <a:endParaRPr sz="1020">
              <a:latin typeface="Arial"/>
              <a:ea typeface="Arial"/>
              <a:cs typeface="Arial"/>
              <a:sym typeface="Arial"/>
            </a:endParaRPr>
          </a:p>
          <a:p>
            <a:pPr marL="0" marR="0" lvl="0" indent="0" algn="l" rtl="0">
              <a:lnSpc>
                <a:spcPct val="90000"/>
              </a:lnSpc>
              <a:spcBef>
                <a:spcPts val="306"/>
              </a:spcBef>
              <a:spcAft>
                <a:spcPts val="0"/>
              </a:spcAft>
              <a:buClr>
                <a:schemeClr val="dk1"/>
              </a:buClr>
              <a:buSzPts val="1020"/>
              <a:buFont typeface="Calibri"/>
              <a:buNone/>
            </a:pPr>
            <a:endParaRPr sz="1020"/>
          </a:p>
          <a:p>
            <a:pPr marL="0" marR="0" lvl="0" indent="0" algn="l" rtl="0">
              <a:lnSpc>
                <a:spcPct val="90000"/>
              </a:lnSpc>
              <a:spcBef>
                <a:spcPts val="306"/>
              </a:spcBef>
              <a:spcAft>
                <a:spcPts val="0"/>
              </a:spcAft>
              <a:buClr>
                <a:schemeClr val="dk1"/>
              </a:buClr>
              <a:buSzPts val="1020"/>
              <a:buFont typeface="Calibri"/>
              <a:buNone/>
            </a:pPr>
            <a:endParaRPr sz="1020"/>
          </a:p>
          <a:p>
            <a:pPr marL="0" marR="0" lvl="0" indent="0" algn="l" rtl="0">
              <a:lnSpc>
                <a:spcPct val="90000"/>
              </a:lnSpc>
              <a:spcBef>
                <a:spcPts val="306"/>
              </a:spcBef>
              <a:spcAft>
                <a:spcPts val="0"/>
              </a:spcAft>
              <a:buClr>
                <a:schemeClr val="dk1"/>
              </a:buClr>
              <a:buSzPts val="1020"/>
              <a:buFont typeface="Calibri"/>
              <a:buNone/>
            </a:pPr>
            <a:endParaRPr sz="1020">
              <a:latin typeface="Times New Roman"/>
              <a:ea typeface="Times New Roman"/>
              <a:cs typeface="Times New Roman"/>
              <a:sym typeface="Times New Roman"/>
            </a:endParaRPr>
          </a:p>
        </p:txBody>
      </p:sp>
      <p:sp>
        <p:nvSpPr>
          <p:cNvPr id="388" name="Google Shape;38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18</a:t>
            </a:fld>
            <a:endParaRPr>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7" name="Google Shape;3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en-US" sz="1200" u="none">
                <a:latin typeface="Arial"/>
                <a:ea typeface="Arial"/>
                <a:cs typeface="Arial"/>
                <a:sym typeface="Arial"/>
              </a:rPr>
              <a:t>Top: </a:t>
            </a:r>
            <a:r>
              <a:rPr lang="en-US">
                <a:latin typeface="Times New Roman"/>
                <a:ea typeface="Times New Roman"/>
                <a:cs typeface="Times New Roman"/>
                <a:sym typeface="Times New Roman"/>
              </a:rPr>
              <a:t>Robot Control Software</a:t>
            </a:r>
            <a:r>
              <a:rPr lang="en-US" sz="1200">
                <a:solidFill>
                  <a:schemeClr val="dk1"/>
                </a:solidFill>
                <a:latin typeface="Calibri"/>
                <a:ea typeface="Calibri"/>
                <a:cs typeface="Calibri"/>
                <a:sym typeface="Calibri"/>
              </a:rPr>
              <a:t>At Johnson Space Center, engineers explore the potential applications of dexterous robots capable of performing tasks like those of an astronaut during extravehicular activities—and even additional ones too delicate or dangerous for human participation. They sought generic control methods that could work effectively across every system. Through a partnership with Energid, unique robot control and simulation software was created, </a:t>
            </a:r>
            <a:r>
              <a:rPr lang="en-US"/>
              <a:t>providing user-friendly, optimized design and control of innovative robots used for military, agriculture, health care, and industrial applications. </a:t>
            </a:r>
            <a:r>
              <a:rPr lang="en-US" u="sng">
                <a:solidFill>
                  <a:schemeClr val="hlink"/>
                </a:solidFill>
                <a:latin typeface="Times New Roman"/>
                <a:ea typeface="Times New Roman"/>
                <a:cs typeface="Times New Roman"/>
                <a:sym typeface="Times New Roman"/>
                <a:hlinkClick r:id="rId3"/>
              </a:rPr>
              <a:t>http://www.sti.nasa.gov/spinoff/spinitem?title=Toolkits+Control+Motion+of+Complex+Robotics</a:t>
            </a:r>
            <a:endParaRPr>
              <a:latin typeface="Times New Roman"/>
              <a:ea typeface="Times New Roman"/>
              <a:cs typeface="Times New Roman"/>
              <a:sym typeface="Times New Roman"/>
            </a:endParaRPr>
          </a:p>
          <a:p>
            <a:pPr marL="0" marR="0" lvl="0" indent="0" algn="l" rtl="0">
              <a:lnSpc>
                <a:spcPct val="9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9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9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Bottom: </a:t>
            </a:r>
            <a:r>
              <a:rPr lang="en-US"/>
              <a:t>Tensile Fabrics Enhance Architecture Around the World</a:t>
            </a:r>
            <a:endParaRPr/>
          </a:p>
          <a:p>
            <a:pPr marL="0" lvl="0" indent="0" algn="l" rtl="0">
              <a:lnSpc>
                <a:spcPct val="90000"/>
              </a:lnSpc>
              <a:spcBef>
                <a:spcPts val="420"/>
              </a:spcBef>
              <a:spcAft>
                <a:spcPts val="0"/>
              </a:spcAft>
              <a:buClr>
                <a:srgbClr val="790015"/>
              </a:buClr>
              <a:buSzPts val="1200"/>
              <a:buFont typeface="Calibri"/>
              <a:buNone/>
            </a:pPr>
            <a:r>
              <a:rPr lang="en-US"/>
              <a:t>Using a remarkable fabric originally developed to protect Apollo astronauts, Birdair Inc., of Amherst, New York, has crafted highly durable, safe, environmentally friendly, and architecturally stunning tensile membrane roofs for over 900 landmark structures around the world. </a:t>
            </a:r>
            <a:r>
              <a:rPr lang="en-US" sz="1200">
                <a:latin typeface="Arial"/>
                <a:ea typeface="Arial"/>
                <a:cs typeface="Arial"/>
                <a:sym typeface="Arial"/>
              </a:rPr>
              <a:t>Birdair’s roofing covers major transportation hubs, sports facilities, and convention centers, including the Georgia Dome, Denver airport, and the Dallas Cowboys Stadium</a:t>
            </a:r>
            <a:endParaRPr/>
          </a:p>
          <a:p>
            <a:pPr marL="0" marR="0" lvl="0" indent="0" algn="l" rtl="0">
              <a:lnSpc>
                <a:spcPct val="90000"/>
              </a:lnSpc>
              <a:spcBef>
                <a:spcPts val="360"/>
              </a:spcBef>
              <a:spcAft>
                <a:spcPts val="0"/>
              </a:spcAft>
              <a:buClr>
                <a:schemeClr val="dk1"/>
              </a:buClr>
              <a:buSzPts val="1200"/>
              <a:buFont typeface="Times New Roman"/>
              <a:buNone/>
            </a:pPr>
            <a:r>
              <a:rPr lang="en-US" u="sng">
                <a:solidFill>
                  <a:schemeClr val="hlink"/>
                </a:solidFill>
                <a:latin typeface="Times New Roman"/>
                <a:ea typeface="Times New Roman"/>
                <a:cs typeface="Times New Roman"/>
                <a:sym typeface="Times New Roman"/>
                <a:hlinkClick r:id="rId4"/>
              </a:rPr>
              <a:t>http://www.sti.nasa.gov/spinoff/spinitem?title=Tensile+Fabrics+Enhance+Architecture+Around+the+World</a:t>
            </a:r>
            <a:endParaRPr>
              <a:latin typeface="Times New Roman"/>
              <a:ea typeface="Times New Roman"/>
              <a:cs typeface="Times New Roman"/>
              <a:sym typeface="Times New Roman"/>
            </a:endParaRPr>
          </a:p>
        </p:txBody>
      </p:sp>
      <p:sp>
        <p:nvSpPr>
          <p:cNvPr id="398" name="Google Shape;39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19</a:t>
            </a:fld>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Google Shape;16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Hello everyone our names are… and we are studying …</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a:t>Today we’re going to tell you about some of the most important, and direct, benefits that come from the space program: spin-off technologies!</a:t>
            </a:r>
            <a:endParaRPr/>
          </a:p>
        </p:txBody>
      </p:sp>
      <p:sp>
        <p:nvSpPr>
          <p:cNvPr id="168" name="Google Shape;16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2</a:t>
            </a:fld>
            <a:endParaRPr>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7" name="Google Shape;4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3D Printer Aims to Accelerate Materials Development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PrintSpace 3D founder Mark Jaster built the expertise he needed to design the Altair 3D printer in part during his years at Glenn Research Center, where he learned about cutting-edge materials, thermal management, and more. His printers now sell to universities, businesses, and research labs across the United States and overseas, and his Rexburg, Idaho-based PrintSpace 3D is working on adding metals and advanced materials to the more than 25 materials its printers can already use. </a:t>
            </a:r>
            <a:endParaRPr>
              <a:latin typeface="Times New Roman"/>
              <a:ea typeface="Times New Roman"/>
              <a:cs typeface="Times New Roman"/>
              <a:sym typeface="Times New Roman"/>
            </a:endParaRPr>
          </a:p>
        </p:txBody>
      </p:sp>
      <p:sp>
        <p:nvSpPr>
          <p:cNvPr id="408" name="Google Shape;40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20</a:t>
            </a:fld>
            <a:endParaRPr>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6" name="Google Shape;41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latin typeface="Times New Roman"/>
                <a:ea typeface="Times New Roman"/>
                <a:cs typeface="Times New Roman"/>
                <a:sym typeface="Times New Roman"/>
              </a:rPr>
              <a:t>Spinoff images from L to R:</a:t>
            </a:r>
            <a:endParaRPr/>
          </a:p>
          <a:p>
            <a:pPr marL="0" lvl="0" indent="0" algn="l" rtl="0">
              <a:lnSpc>
                <a:spcPct val="90000"/>
              </a:lnSpc>
              <a:spcBef>
                <a:spcPts val="0"/>
              </a:spcBef>
              <a:spcAft>
                <a:spcPts val="0"/>
              </a:spcAft>
              <a:buNone/>
            </a:pP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Ecliptic RocketCam Video System (cool video footage), </a:t>
            </a:r>
            <a:r>
              <a:rPr lang="en-US" u="sng">
                <a:solidFill>
                  <a:schemeClr val="hlink"/>
                </a:solidFill>
                <a:latin typeface="Times New Roman"/>
                <a:ea typeface="Times New Roman"/>
                <a:cs typeface="Times New Roman"/>
                <a:sym typeface="Times New Roman"/>
                <a:hlinkClick r:id="rId3"/>
              </a:rPr>
              <a:t>http://www.sti.nasa.gov/spinoff/spinitem?title=Onboard+Systems+Record+Unique+Videos+of+Space+Missions</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Turtleskin Body Armor (vest made with fabric designed for Pathfinder airbags), </a:t>
            </a:r>
            <a:r>
              <a:rPr lang="en-US" u="sng">
                <a:solidFill>
                  <a:schemeClr val="hlink"/>
                </a:solidFill>
                <a:latin typeface="Times New Roman"/>
                <a:ea typeface="Times New Roman"/>
                <a:cs typeface="Times New Roman"/>
                <a:sym typeface="Times New Roman"/>
                <a:hlinkClick r:id="rId4"/>
              </a:rPr>
              <a:t>http://www.sti.nasa.gov/spinoff/spinitem?title=Tough+Textiles+Protect+Payloads+and+Public+Safety+Officers</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 Givens Buoy Life Raft (designed based on rafts used in Apollo splashdown landings), </a:t>
            </a:r>
            <a:r>
              <a:rPr lang="en-US" u="sng">
                <a:solidFill>
                  <a:schemeClr val="hlink"/>
                </a:solidFill>
                <a:latin typeface="Times New Roman"/>
                <a:ea typeface="Times New Roman"/>
                <a:cs typeface="Times New Roman"/>
                <a:sym typeface="Times New Roman"/>
                <a:hlinkClick r:id="rId5"/>
              </a:rPr>
              <a:t>http://www.sti.nasa.gov/spinoff/spinitem?title=Apollo-Era+Life+Rafts+Save+Hundreds+of+Sailors</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Micro-Bac Remediation Bacteria Solution (</a:t>
            </a:r>
            <a:r>
              <a:rPr lang="en-US"/>
              <a:t>phototrophic cell for water purification in space and now on farms)</a:t>
            </a:r>
            <a:r>
              <a:rPr lang="en-US">
                <a:latin typeface="Times New Roman"/>
                <a:ea typeface="Times New Roman"/>
                <a:cs typeface="Times New Roman"/>
                <a:sym typeface="Times New Roman"/>
              </a:rPr>
              <a:t>, </a:t>
            </a:r>
            <a:r>
              <a:rPr lang="en-US" u="sng">
                <a:solidFill>
                  <a:schemeClr val="hlink"/>
                </a:solidFill>
                <a:latin typeface="Times New Roman"/>
                <a:ea typeface="Times New Roman"/>
                <a:cs typeface="Times New Roman"/>
                <a:sym typeface="Times New Roman"/>
                <a:hlinkClick r:id="rId6"/>
              </a:rPr>
              <a:t>http://www.sti.nasa.gov/spinoff/spinitem?title=Bacteria+Provide+Cleanup+of+Oil+Spills%2C+Wastewater</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Global Hawk UAV, with Composite Airframe Manufactured by Aurora Flight Systems Inc. (lightweight aircraft technologies used for unmanned aerial vehicles (UAVs)), </a:t>
            </a:r>
            <a:r>
              <a:rPr lang="en-US" u="sng">
                <a:solidFill>
                  <a:schemeClr val="hlink"/>
                </a:solidFill>
                <a:latin typeface="Times New Roman"/>
                <a:ea typeface="Times New Roman"/>
                <a:cs typeface="Times New Roman"/>
                <a:sym typeface="Times New Roman"/>
                <a:hlinkClick r:id="rId7"/>
              </a:rPr>
              <a:t>http://www.sti.nasa.gov/spinoff/spinitem?title=Technologies+Advance+UAVs+for+Science%2C+Military</a:t>
            </a:r>
            <a:endParaRPr>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90000"/>
              </a:lnSpc>
              <a:spcBef>
                <a:spcPts val="360"/>
              </a:spcBef>
              <a:spcAft>
                <a:spcPts val="0"/>
              </a:spcAft>
              <a:buClr>
                <a:schemeClr val="dk1"/>
              </a:buClr>
              <a:buSzPts val="1200"/>
              <a:buFont typeface="Calibri"/>
              <a:buNone/>
            </a:pPr>
            <a:r>
              <a:rPr lang="en-US"/>
              <a:t>Image credit: http://spinoff.nasa.gov/resources.html</a:t>
            </a:r>
            <a:endParaRPr/>
          </a:p>
          <a:p>
            <a:pPr marL="0" lvl="0" indent="0" algn="l" rtl="0">
              <a:lnSpc>
                <a:spcPct val="9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417" name="Google Shape;41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21</a:t>
            </a:fld>
            <a:endParaRPr>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NASA has a wonderful, interactive, program on their website, where you can learn more about spin-off technologies.</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have a web connection, click on the link and give a short preview).</a:t>
            </a:r>
            <a:endParaRPr/>
          </a:p>
          <a:p>
            <a:pPr marL="0" lvl="0" indent="0" algn="l" rtl="0">
              <a:spcBef>
                <a:spcPts val="0"/>
              </a:spcBef>
              <a:spcAft>
                <a:spcPts val="0"/>
              </a:spcAft>
              <a:buNone/>
            </a:pPr>
            <a:endParaRPr/>
          </a:p>
        </p:txBody>
      </p:sp>
      <p:sp>
        <p:nvSpPr>
          <p:cNvPr id="460" name="Google Shape;46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11cceb65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611cceb65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Worksheet: </a:t>
            </a:r>
            <a:r>
              <a:rPr lang="en-US"/>
              <a:t>get students to answer question #3 (what was the most interesting spinoff they learned about today)?</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A final place for your audience to ask questions on any topic you have discussed</a:t>
            </a:r>
            <a:endParaRPr/>
          </a:p>
          <a:p>
            <a:pPr marL="0" lvl="0" indent="0" algn="l" rtl="0">
              <a:spcBef>
                <a:spcPts val="0"/>
              </a:spcBef>
              <a:spcAft>
                <a:spcPts val="0"/>
              </a:spcAft>
              <a:buNone/>
            </a:pPr>
            <a:endParaRPr/>
          </a:p>
        </p:txBody>
      </p:sp>
      <p:sp>
        <p:nvSpPr>
          <p:cNvPr id="478" name="Google Shape;478;g611cceb659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18681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 name="Google Shape;17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Ask students</a:t>
            </a:r>
            <a:r>
              <a:rPr lang="en-US"/>
              <a:t>: So, what is a spin-off, anyway?</a:t>
            </a:r>
            <a:endParaRPr/>
          </a:p>
          <a:p>
            <a:pPr marL="0" lvl="0" indent="0" algn="l" rtl="0">
              <a:spcBef>
                <a:spcPts val="0"/>
              </a:spcBef>
              <a:spcAft>
                <a:spcPts val="0"/>
              </a:spcAft>
              <a:buNone/>
            </a:pPr>
            <a:endParaRPr/>
          </a:p>
          <a:p>
            <a:pPr marL="0" lvl="0" indent="0" algn="l" rtl="0">
              <a:spcBef>
                <a:spcPts val="0"/>
              </a:spcBef>
              <a:spcAft>
                <a:spcPts val="0"/>
              </a:spcAft>
              <a:buNone/>
            </a:pPr>
            <a:r>
              <a:rPr lang="en-US"/>
              <a:t>The definition of a spin-off is any technology that is originally developed for the space program that is now used commercially or by the public. NASA has just about 1,800 spin-offs and they range from Health &amp; Medicine, to Public Safety….(read the balloons). </a:t>
            </a:r>
            <a:r>
              <a:rPr lang="en-US" b="1"/>
              <a:t>**students can write this definition on their worksheet**</a:t>
            </a:r>
            <a:endParaRPr/>
          </a:p>
          <a:p>
            <a:pPr marL="0" lvl="0" indent="0" algn="l" rtl="0">
              <a:spcBef>
                <a:spcPts val="0"/>
              </a:spcBef>
              <a:spcAft>
                <a:spcPts val="0"/>
              </a:spcAft>
              <a:buNone/>
            </a:pPr>
            <a:endParaRPr/>
          </a:p>
          <a:p>
            <a:pPr marL="0" lvl="0" indent="0" algn="l" rtl="0">
              <a:spcBef>
                <a:spcPts val="0"/>
              </a:spcBef>
              <a:spcAft>
                <a:spcPts val="0"/>
              </a:spcAft>
              <a:buNone/>
            </a:pPr>
            <a:r>
              <a:rPr lang="en-US" b="1"/>
              <a:t>Ask students: </a:t>
            </a:r>
            <a:r>
              <a:rPr lang="en-US"/>
              <a:t>Do you know of any technology, goods, or services, that are spin-offs from the space program?</a:t>
            </a:r>
            <a:endParaRPr/>
          </a:p>
          <a:p>
            <a:pPr marL="0" lvl="0" indent="0" algn="l" rtl="0">
              <a:spcBef>
                <a:spcPts val="0"/>
              </a:spcBef>
              <a:spcAft>
                <a:spcPts val="0"/>
              </a:spcAft>
              <a:buNone/>
            </a:pPr>
            <a:r>
              <a:rPr lang="en-US"/>
              <a:t>(Will probably hear answers such as velcro, tang, GPS, etc. --- don’t say if they’re right or wrong yet)</a:t>
            </a:r>
            <a:endParaRPr/>
          </a:p>
          <a:p>
            <a:pPr marL="0" lvl="0" indent="0" algn="l" rtl="0">
              <a:spcBef>
                <a:spcPts val="0"/>
              </a:spcBef>
              <a:spcAft>
                <a:spcPts val="0"/>
              </a:spcAft>
              <a:buNone/>
            </a:pPr>
            <a:endParaRPr/>
          </a:p>
          <a:p>
            <a:pPr marL="0" lvl="0" indent="0" algn="l" rtl="0">
              <a:spcBef>
                <a:spcPts val="0"/>
              </a:spcBef>
              <a:spcAft>
                <a:spcPts val="0"/>
              </a:spcAft>
              <a:buNone/>
            </a:pPr>
            <a:r>
              <a:rPr lang="en-US" b="1"/>
              <a:t>Activity: </a:t>
            </a:r>
            <a:r>
              <a:rPr lang="en-US"/>
              <a:t>Get students to guess which items listed in question #2 on the worksheet are spinoffs. Then, asking them to vote as you go along, you can give them the correct answers.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http://spinoff.nasa.gov/resources.html</a:t>
            </a:r>
            <a:endParaRPr/>
          </a:p>
        </p:txBody>
      </p:sp>
      <p:sp>
        <p:nvSpPr>
          <p:cNvPr id="176" name="Google Shape;17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a:t>
            </a:fld>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8" name="Google Shape;22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let’s start off with what isn’t a spin-off. There are some misconceptions about what actually is a spin-off technology. Some technologies were made famous by the space program, but they weren’t actually developed for or by the space program.</a:t>
            </a:r>
            <a:endParaRPr/>
          </a:p>
          <a:p>
            <a:pPr marL="0" lvl="0" indent="0" algn="l" rtl="0">
              <a:spcBef>
                <a:spcPts val="0"/>
              </a:spcBef>
              <a:spcAft>
                <a:spcPts val="0"/>
              </a:spcAft>
              <a:buNone/>
            </a:pPr>
            <a:endParaRPr/>
          </a:p>
          <a:p>
            <a:pPr marL="0" lvl="0" indent="0" algn="l" rtl="0">
              <a:spcBef>
                <a:spcPts val="0"/>
              </a:spcBef>
              <a:spcAft>
                <a:spcPts val="0"/>
              </a:spcAft>
              <a:buNone/>
            </a:pPr>
            <a:r>
              <a:rPr lang="en-US"/>
              <a:t>MRI technology was not developed by NASA, but some NASA technology has been incorporated into MRI techniques.  As part of the pre-Apollo program, JPL developed digital image processing to allow computers to enhance Moon photos. This technology is widely used by the medical community, specifically with CATScans (CT) and MRI. </a:t>
            </a:r>
            <a:endParaRPr/>
          </a:p>
          <a:p>
            <a:pPr marL="0" lvl="0" indent="0" algn="l" rtl="0">
              <a:spcBef>
                <a:spcPts val="0"/>
              </a:spcBef>
              <a:spcAft>
                <a:spcPts val="0"/>
              </a:spcAft>
              <a:buNone/>
            </a:pPr>
            <a:endParaRPr/>
          </a:p>
          <a:p>
            <a:pPr marL="0" lvl="0" indent="0" algn="l" rtl="0">
              <a:spcBef>
                <a:spcPts val="0"/>
              </a:spcBef>
              <a:spcAft>
                <a:spcPts val="0"/>
              </a:spcAft>
              <a:buNone/>
            </a:pPr>
            <a:r>
              <a:rPr lang="en-US"/>
              <a:t>Cordless power tools were not invented by NASA. They were actually developed by Black &amp; Decker in 1961. However, NASA partnered with Black &amp; Decker to develop zero-impact tools that could be used in space so the astronauts wouldn’t spin around while using them. As a result, Black &amp; Decker actually developed several spin-offs, such as cordless lightweight battery powered medical instruments and the Dustbuster.</a:t>
            </a:r>
            <a:endParaRPr/>
          </a:p>
        </p:txBody>
      </p:sp>
      <p:sp>
        <p:nvSpPr>
          <p:cNvPr id="229" name="Google Shape;22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4</a:t>
            </a:fld>
            <a:endParaRPr>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2" name="Google Shape;2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Tang: In 1962, Astronaut John Glenn made Tang famous by drinking it as part of some eating experiments they were conducting in space. It was actually developed a few years earlier, in 1957, by General Foods.</a:t>
            </a:r>
            <a:endParaRPr/>
          </a:p>
          <a:p>
            <a:pPr marL="0" lvl="0" indent="0" algn="l" rtl="0">
              <a:spcBef>
                <a:spcPts val="0"/>
              </a:spcBef>
              <a:spcAft>
                <a:spcPts val="0"/>
              </a:spcAft>
              <a:buNone/>
            </a:pPr>
            <a:endParaRPr/>
          </a:p>
        </p:txBody>
      </p:sp>
      <p:sp>
        <p:nvSpPr>
          <p:cNvPr id="243" name="Google Shape;2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5</a:t>
            </a:fld>
            <a:endParaRPr>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2" name="Google Shape;25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Velcro: This is actually a Swiss invention from the 1940s, but it was made famous because it was used during the Apollo missions to anchor equipment. </a:t>
            </a:r>
            <a:endParaRPr/>
          </a:p>
          <a:p>
            <a:pPr marL="0" lvl="0" indent="0" algn="l" rtl="0">
              <a:spcBef>
                <a:spcPts val="0"/>
              </a:spcBef>
              <a:spcAft>
                <a:spcPts val="0"/>
              </a:spcAft>
              <a:buNone/>
            </a:pPr>
            <a:endParaRPr/>
          </a:p>
          <a:p>
            <a:pPr marL="0" lvl="0" indent="0" algn="l" rtl="0">
              <a:spcBef>
                <a:spcPts val="0"/>
              </a:spcBef>
              <a:spcAft>
                <a:spcPts val="0"/>
              </a:spcAft>
              <a:buNone/>
            </a:pPr>
            <a:r>
              <a:rPr lang="en-US"/>
              <a:t>This photo shows a pattern of velcro and snaps on Buzz Aldrin’s suit.</a:t>
            </a:r>
            <a:endParaRPr/>
          </a:p>
        </p:txBody>
      </p:sp>
      <p:sp>
        <p:nvSpPr>
          <p:cNvPr id="253" name="Google Shape;25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6</a:t>
            </a:fld>
            <a:endParaRPr>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 know what isn’t a spin-off, let’s take a look at a few examples of some actual spin-offs.</a:t>
            </a:r>
            <a:endParaRPr/>
          </a:p>
        </p:txBody>
      </p:sp>
      <p:sp>
        <p:nvSpPr>
          <p:cNvPr id="262" name="Google Shape;26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7</a:t>
            </a:fld>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Top: </a:t>
            </a:r>
            <a:r>
              <a:rPr lang="en-US"/>
              <a:t>‘Anti-Gravity’ Treadmills help speed up rehabilitation</a:t>
            </a:r>
            <a:endParaRPr/>
          </a:p>
          <a:p>
            <a:pPr marL="0" lvl="0" indent="0" algn="l" rtl="0">
              <a:spcBef>
                <a:spcPts val="420"/>
              </a:spcBef>
              <a:spcAft>
                <a:spcPts val="0"/>
              </a:spcAft>
              <a:buClr>
                <a:srgbClr val="790015"/>
              </a:buClr>
              <a:buSzPts val="1200"/>
              <a:buFont typeface="Noto Sans Symbols"/>
              <a:buNone/>
            </a:pPr>
            <a:r>
              <a:rPr lang="en-US" sz="1200">
                <a:latin typeface="Arial"/>
                <a:ea typeface="Arial"/>
                <a:cs typeface="Arial"/>
                <a:sym typeface="Arial"/>
              </a:rPr>
              <a:t>Lack of gravity can cause bone and muscle loss for astronauts in space. NASA research scientist Robert Whalen applied air pressure to add force to an astronaut’s body for treadmill exercise in space. On earth, this lead to an </a:t>
            </a:r>
            <a:r>
              <a:rPr lang="en-US"/>
              <a:t>enclosed treadmill that uses air pressure to help patients feel up to 80-percent lighter, easing discomfort during rehabilitation. A patient desiring more weightlessness during a workout can simply press a button and the air pressure increases, lifting the body and reducing strain and impact. </a:t>
            </a:r>
            <a:r>
              <a:rPr lang="en-US" sz="1200">
                <a:latin typeface="Arial"/>
                <a:ea typeface="Arial"/>
                <a:cs typeface="Arial"/>
                <a:sym typeface="Arial"/>
              </a:rPr>
              <a:t>Applications include physical therapy for brain injury, neurological disorders, athletic injuries, or other stresses on the joints- </a:t>
            </a:r>
            <a:r>
              <a:rPr lang="en-US" u="sng">
                <a:solidFill>
                  <a:schemeClr val="hlink"/>
                </a:solidFill>
                <a:latin typeface="Times New Roman"/>
                <a:ea typeface="Times New Roman"/>
                <a:cs typeface="Times New Roman"/>
                <a:sym typeface="Times New Roman"/>
                <a:hlinkClick r:id="rId3"/>
              </a:rPr>
              <a:t>http://www.sti.nasa.gov/spinoff/spinitem?title=%27Anti-Gravity%27+Treadmills+Speed+Rehabilitation</a:t>
            </a:r>
            <a:endParaRPr sz="1200">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Bottom: MicroMed DeBakey VAD Heart Pump</a:t>
            </a:r>
            <a:endParaRPr/>
          </a:p>
          <a:p>
            <a:pPr marL="0" lvl="0" indent="0" algn="l" rtl="0">
              <a:spcBef>
                <a:spcPts val="0"/>
              </a:spcBef>
              <a:spcAft>
                <a:spcPts val="0"/>
              </a:spcAft>
              <a:buClr>
                <a:schemeClr val="dk1"/>
              </a:buClr>
              <a:buSzPts val="1200"/>
              <a:buFont typeface="Calibri"/>
              <a:buNone/>
            </a:pPr>
            <a:r>
              <a:rPr lang="en-US"/>
              <a:t>Created using NASA knowledge of fluid flow through rocket engines. Lifesaving heart pump for patients awaiting heart transplants functions as a "bridge to heart transplant" by pumping blood throughout the body to keep critically ill patients alive until a donor heart is available. -</a:t>
            </a:r>
            <a:r>
              <a:rPr lang="en-US">
                <a:latin typeface="Times New Roman"/>
                <a:ea typeface="Times New Roman"/>
                <a:cs typeface="Times New Roman"/>
                <a:sym typeface="Times New Roman"/>
              </a:rPr>
              <a:t> </a:t>
            </a:r>
            <a:r>
              <a:rPr lang="en-US" u="sng">
                <a:solidFill>
                  <a:schemeClr val="hlink"/>
                </a:solidFill>
                <a:latin typeface="Times New Roman"/>
                <a:ea typeface="Times New Roman"/>
                <a:cs typeface="Times New Roman"/>
                <a:sym typeface="Times New Roman"/>
                <a:hlinkClick r:id="rId4"/>
              </a:rPr>
              <a:t>http://www.sti.nasa.gov/spinoff/spinitem?title=Keeping+Hearts+Pumping</a:t>
            </a:r>
            <a:endParaRPr>
              <a:latin typeface="Times New Roman"/>
              <a:ea typeface="Times New Roman"/>
              <a:cs typeface="Times New Roman"/>
              <a:sym typeface="Times New Roman"/>
            </a:endParaRPr>
          </a:p>
        </p:txBody>
      </p:sp>
      <p:sp>
        <p:nvSpPr>
          <p:cNvPr id="286" name="Google Shape;28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8</a:t>
            </a:fld>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4" name="Google Shape;29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Biometric sensors: they’re everywhere now! Fitbits, Samsung, Apple Watches. Weightless weight lifting: portable exercise devices to help build and maintain muscle/bone density while in weightless environments. From NASA 2018 Spinoff brochure: </a:t>
            </a:r>
            <a:r>
              <a:rPr lang="en-US" sz="1200" b="0" i="0" u="none" strike="noStrike">
                <a:solidFill>
                  <a:schemeClr val="dk1"/>
                </a:solidFill>
                <a:latin typeface="Calibri"/>
                <a:ea typeface="Calibri"/>
                <a:cs typeface="Calibri"/>
                <a:sym typeface="Calibri"/>
              </a:rPr>
              <a:t>Loss of bone density and muscle during long stays in zero gravity posed a dilemma without a clear solution: weights are useless in a weightless environment. Paul Francis was working on exercise equipment based on resistance rather than weight, called SpiraFlex, and answered NASA’s call for ideas. Francis worked with Johnson Space Center to build SpiraFlex FlexPacks into a system with up to 300 pounds of resistance. He’s now founded Kansas City, Missouri-based OYO Fitness to market the SpiraFlex-based DoubleFlex portable gym. </a:t>
            </a:r>
            <a:endParaRPr>
              <a:latin typeface="Times New Roman"/>
              <a:ea typeface="Times New Roman"/>
              <a:cs typeface="Times New Roman"/>
              <a:sym typeface="Times New Roman"/>
            </a:endParaRPr>
          </a:p>
        </p:txBody>
      </p:sp>
      <p:sp>
        <p:nvSpPr>
          <p:cNvPr id="295" name="Google Shape;29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9</a:t>
            </a:fld>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611cceb659_1_1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611cceb659_1_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3" name="Google Shape;93;g611cceb659_1_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611cceb659_1_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611cceb659_1_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611cceb659_1_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611cceb659_1_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9" name="Google Shape;99;g611cceb659_1_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611cceb659_1_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611cceb659_1_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611cceb659_1_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611cceb659_1_2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5" name="Google Shape;105;g611cceb659_1_2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6" name="Google Shape;106;g611cceb659_1_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611cceb659_1_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611cceb659_1_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611cceb659_1_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611cceb659_1_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611cceb659_1_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1cceb659_1_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g611cceb659_1_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611cceb659_1_3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7" name="Google Shape;117;g611cceb659_1_3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18" name="Google Shape;118;g611cceb659_1_3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9" name="Google Shape;119;g611cceb659_1_3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0" name="Google Shape;120;g611cceb659_1_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611cceb659_1_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611cceb659_1_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611cceb659_1_4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611cceb659_1_4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611cceb659_1_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g611cceb659_1_5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611cceb659_1_5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30" name="Google Shape;130;g611cceb659_1_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611cceb659_1_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611cceb659_1_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611cceb659_1_56"/>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611cceb659_1_5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36" name="Google Shape;136;g611cceb659_1_5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7" name="Google Shape;137;g611cceb659_1_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611cceb659_1_5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611cceb659_1_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611cceb659_1_6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611cceb659_1_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611cceb659_1_6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4" name="Google Shape;144;g611cceb659_1_6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611cceb659_1_6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611cceb659_1_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611cceb659_1_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611cceb659_1_70"/>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0" name="Google Shape;150;g611cceb659_1_7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611cceb659_1_7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611cceb659_1_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611cceb659_1_7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611cceb659_1_7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6" name="Google Shape;156;g611cceb659_1_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611cceb659_1_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611cceb659_1_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9" name="Google Shape;29;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g611cceb659_1_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611cceb659_1_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611cceb659_1_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611cceb659_1_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611cceb659_1_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hyperlink" Target="http://www.nasa.gov/cit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facebook.com/nasainyourlife" TargetMode="External"/><Relationship Id="rId5" Type="http://schemas.openxmlformats.org/officeDocument/2006/relationships/hyperlink" Target="http://twitter.com/NASA_Spinoff" TargetMode="Externa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marterscience.youthscience.c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g"/><Relationship Id="rId2" Type="http://schemas.openxmlformats.org/officeDocument/2006/relationships/notesSlide" Target="../notesSlides/notesSlide7.xml"/><Relationship Id="rId16"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png"/><Relationship Id="rId15" Type="http://schemas.openxmlformats.org/officeDocument/2006/relationships/image" Target="../media/image29.jp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10</a:t>
            </a:fld>
            <a:endParaRPr>
              <a:latin typeface="Calibri"/>
              <a:ea typeface="Calibri"/>
              <a:cs typeface="Calibri"/>
              <a:sym typeface="Calibri"/>
            </a:endParaRPr>
          </a:p>
        </p:txBody>
      </p:sp>
      <p:sp>
        <p:nvSpPr>
          <p:cNvPr id="312" name="Google Shape;312;p10"/>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Transportation</a:t>
            </a:r>
            <a:endParaRPr/>
          </a:p>
        </p:txBody>
      </p:sp>
      <p:sp>
        <p:nvSpPr>
          <p:cNvPr id="313" name="Google Shape;313;p10"/>
          <p:cNvSpPr txBox="1"/>
          <p:nvPr/>
        </p:nvSpPr>
        <p:spPr>
          <a:xfrm>
            <a:off x="241625" y="2019600"/>
            <a:ext cx="4267200" cy="3705000"/>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 </a:t>
            </a:r>
            <a:r>
              <a:rPr lang="en-US" sz="3000">
                <a:solidFill>
                  <a:schemeClr val="dk1"/>
                </a:solidFill>
                <a:latin typeface="Arial"/>
                <a:ea typeface="Arial"/>
                <a:cs typeface="Arial"/>
                <a:sym typeface="Arial"/>
              </a:rPr>
              <a:t>Airport efficiency</a:t>
            </a:r>
            <a:endParaRPr sz="3000"/>
          </a:p>
          <a:p>
            <a:pPr marL="0" marR="0" lvl="0" indent="-190500" algn="l" rtl="0">
              <a:spcBef>
                <a:spcPts val="0"/>
              </a:spcBef>
              <a:spcAft>
                <a:spcPts val="0"/>
              </a:spcAft>
              <a:buClr>
                <a:schemeClr val="dk1"/>
              </a:buClr>
              <a:buSzPts val="3000"/>
              <a:buFont typeface="Arial"/>
              <a:buChar char="•"/>
            </a:pPr>
            <a:r>
              <a:rPr lang="en-US" sz="3000">
                <a:solidFill>
                  <a:schemeClr val="dk1"/>
                </a:solidFill>
                <a:latin typeface="Arial"/>
                <a:ea typeface="Arial"/>
                <a:cs typeface="Arial"/>
                <a:sym typeface="Arial"/>
              </a:rPr>
              <a:t> Save fuel</a:t>
            </a:r>
            <a:endParaRPr sz="3000"/>
          </a:p>
          <a:p>
            <a:pPr marL="0" marR="0" lvl="0" indent="-190500" algn="l" rtl="0">
              <a:spcBef>
                <a:spcPts val="0"/>
              </a:spcBef>
              <a:spcAft>
                <a:spcPts val="0"/>
              </a:spcAft>
              <a:buClr>
                <a:schemeClr val="dk1"/>
              </a:buClr>
              <a:buSzPts val="3000"/>
              <a:buFont typeface="Arial"/>
              <a:buChar char="•"/>
            </a:pPr>
            <a:r>
              <a:rPr lang="en-US" sz="3000">
                <a:solidFill>
                  <a:schemeClr val="dk1"/>
                </a:solidFill>
                <a:latin typeface="Arial"/>
                <a:ea typeface="Arial"/>
                <a:cs typeface="Arial"/>
                <a:sym typeface="Arial"/>
              </a:rPr>
              <a:t> Reduce noise pollution</a:t>
            </a:r>
            <a:endParaRPr sz="3000"/>
          </a:p>
          <a:p>
            <a:pPr marL="0" marR="0" lvl="0" indent="-190500" algn="l" rtl="0">
              <a:spcBef>
                <a:spcPts val="0"/>
              </a:spcBef>
              <a:spcAft>
                <a:spcPts val="0"/>
              </a:spcAft>
              <a:buClr>
                <a:schemeClr val="dk1"/>
              </a:buClr>
              <a:buSzPts val="3000"/>
              <a:buFont typeface="Arial"/>
              <a:buChar char="•"/>
            </a:pPr>
            <a:r>
              <a:rPr lang="en-US" sz="3000">
                <a:solidFill>
                  <a:schemeClr val="dk1"/>
                </a:solidFill>
                <a:latin typeface="Arial"/>
                <a:ea typeface="Arial"/>
                <a:cs typeface="Arial"/>
                <a:sym typeface="Arial"/>
              </a:rPr>
              <a:t> Improve safety and limit accidents</a:t>
            </a:r>
            <a:endParaRPr sz="3000"/>
          </a:p>
          <a:p>
            <a:pPr marL="0" marR="0" lvl="0" indent="-190500" algn="l" rtl="0">
              <a:spcBef>
                <a:spcPts val="0"/>
              </a:spcBef>
              <a:spcAft>
                <a:spcPts val="0"/>
              </a:spcAft>
              <a:buClr>
                <a:schemeClr val="dk1"/>
              </a:buClr>
              <a:buSzPts val="3000"/>
              <a:buFont typeface="Arial"/>
              <a:buChar char="•"/>
            </a:pPr>
            <a:r>
              <a:rPr lang="en-US" sz="3000">
                <a:solidFill>
                  <a:schemeClr val="dk1"/>
                </a:solidFill>
                <a:latin typeface="Arial"/>
                <a:ea typeface="Arial"/>
                <a:cs typeface="Arial"/>
                <a:sym typeface="Arial"/>
              </a:rPr>
              <a:t> Enable</a:t>
            </a:r>
            <a:r>
              <a:rPr lang="en-US" sz="3000">
                <a:solidFill>
                  <a:schemeClr val="dk1"/>
                </a:solidFill>
              </a:rPr>
              <a:t> creation of safer, more efficient</a:t>
            </a:r>
            <a:r>
              <a:rPr lang="en-US" sz="3000">
                <a:solidFill>
                  <a:schemeClr val="dk1"/>
                </a:solidFill>
                <a:latin typeface="Arial"/>
                <a:ea typeface="Arial"/>
                <a:cs typeface="Arial"/>
                <a:sym typeface="Arial"/>
              </a:rPr>
              <a:t> vehic</a:t>
            </a:r>
            <a:r>
              <a:rPr lang="en-US" sz="3000">
                <a:solidFill>
                  <a:schemeClr val="dk1"/>
                </a:solidFill>
              </a:rPr>
              <a:t>les</a:t>
            </a:r>
            <a:endParaRPr sz="3000"/>
          </a:p>
        </p:txBody>
      </p:sp>
      <p:pic>
        <p:nvPicPr>
          <p:cNvPr id="314" name="Google Shape;314;p10" descr="US Traffic Spinoff.tif"/>
          <p:cNvPicPr preferRelativeResize="0"/>
          <p:nvPr/>
        </p:nvPicPr>
        <p:blipFill rotWithShape="1">
          <a:blip r:embed="rId3">
            <a:alphaModFix/>
          </a:blip>
          <a:srcRect/>
          <a:stretch/>
        </p:blipFill>
        <p:spPr>
          <a:xfrm>
            <a:off x="4939775" y="1142988"/>
            <a:ext cx="3329400" cy="2161800"/>
          </a:xfrm>
          <a:prstGeom prst="ellipse">
            <a:avLst/>
          </a:prstGeom>
          <a:noFill/>
          <a:ln w="63500" cap="rnd" cmpd="sng">
            <a:solidFill>
              <a:srgbClr val="333333"/>
            </a:solidFill>
            <a:prstDash val="solid"/>
            <a:round/>
            <a:headEnd type="none" w="sm" len="sm"/>
            <a:tailEnd type="none" w="sm" len="sm"/>
          </a:ln>
        </p:spPr>
      </p:pic>
      <p:pic>
        <p:nvPicPr>
          <p:cNvPr id="315" name="Google Shape;315;p10" descr="5.jpg"/>
          <p:cNvPicPr preferRelativeResize="0"/>
          <p:nvPr/>
        </p:nvPicPr>
        <p:blipFill rotWithShape="1">
          <a:blip r:embed="rId4">
            <a:alphaModFix/>
          </a:blip>
          <a:srcRect/>
          <a:stretch/>
        </p:blipFill>
        <p:spPr>
          <a:xfrm>
            <a:off x="4863575" y="3766000"/>
            <a:ext cx="3481800" cy="1958700"/>
          </a:xfrm>
          <a:prstGeom prst="ellipse">
            <a:avLst/>
          </a:prstGeom>
          <a:noFill/>
          <a:ln w="63500" cap="rnd" cmpd="sng">
            <a:solidFill>
              <a:srgbClr val="333333"/>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Transportation</a:t>
            </a:r>
            <a:endParaRPr/>
          </a:p>
        </p:txBody>
      </p:sp>
      <p:pic>
        <p:nvPicPr>
          <p:cNvPr id="322" name="Google Shape;322;p11"/>
          <p:cNvPicPr preferRelativeResize="0"/>
          <p:nvPr/>
        </p:nvPicPr>
        <p:blipFill rotWithShape="1">
          <a:blip r:embed="rId3">
            <a:alphaModFix/>
          </a:blip>
          <a:srcRect/>
          <a:stretch/>
        </p:blipFill>
        <p:spPr>
          <a:xfrm>
            <a:off x="4065950" y="1143000"/>
            <a:ext cx="4003374" cy="2698426"/>
          </a:xfrm>
          <a:prstGeom prst="rect">
            <a:avLst/>
          </a:prstGeom>
          <a:noFill/>
          <a:ln>
            <a:noFill/>
          </a:ln>
        </p:spPr>
      </p:pic>
      <p:sp>
        <p:nvSpPr>
          <p:cNvPr id="323" name="Google Shape;323;p11"/>
          <p:cNvSpPr txBox="1"/>
          <p:nvPr/>
        </p:nvSpPr>
        <p:spPr>
          <a:xfrm>
            <a:off x="4065957" y="3533979"/>
            <a:ext cx="1716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NASA Spinoff 2018</a:t>
            </a:r>
            <a:endParaRPr/>
          </a:p>
        </p:txBody>
      </p:sp>
      <p:sp>
        <p:nvSpPr>
          <p:cNvPr id="324" name="Google Shape;324;p11"/>
          <p:cNvSpPr txBox="1"/>
          <p:nvPr/>
        </p:nvSpPr>
        <p:spPr>
          <a:xfrm>
            <a:off x="304800" y="1447800"/>
            <a:ext cx="3636506"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Honda makes</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aircraft too!</a:t>
            </a:r>
            <a:endParaRPr/>
          </a:p>
          <a:p>
            <a:pPr marL="457200" marR="0" lvl="0" indent="-4572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Fastest, highest altitude in its class</a:t>
            </a:r>
            <a:endParaRPr/>
          </a:p>
          <a:p>
            <a:pPr marL="457200" marR="0" lvl="0" indent="-4572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Efficient, low $$</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Tested &amp; developed with help of NASA</a:t>
            </a:r>
            <a:endParaRPr sz="2800">
              <a:solidFill>
                <a:schemeClr val="dk1"/>
              </a:solidFill>
              <a:latin typeface="Calibri"/>
              <a:ea typeface="Calibri"/>
              <a:cs typeface="Calibri"/>
              <a:sym typeface="Calibri"/>
            </a:endParaRPr>
          </a:p>
        </p:txBody>
      </p:sp>
      <p:pic>
        <p:nvPicPr>
          <p:cNvPr id="325" name="Google Shape;325;p11"/>
          <p:cNvPicPr preferRelativeResize="0"/>
          <p:nvPr/>
        </p:nvPicPr>
        <p:blipFill rotWithShape="1">
          <a:blip r:embed="rId4">
            <a:alphaModFix/>
          </a:blip>
          <a:srcRect/>
          <a:stretch/>
        </p:blipFill>
        <p:spPr>
          <a:xfrm>
            <a:off x="4585575" y="4006785"/>
            <a:ext cx="3483750" cy="2031741"/>
          </a:xfrm>
          <a:prstGeom prst="rect">
            <a:avLst/>
          </a:prstGeom>
          <a:noFill/>
          <a:ln>
            <a:noFill/>
          </a:ln>
        </p:spPr>
      </p:pic>
      <p:sp>
        <p:nvSpPr>
          <p:cNvPr id="326" name="Google Shape;326;p11"/>
          <p:cNvSpPr txBox="1"/>
          <p:nvPr/>
        </p:nvSpPr>
        <p:spPr>
          <a:xfrm>
            <a:off x="4571995" y="5730748"/>
            <a:ext cx="209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Honda Aircraft company</a:t>
            </a:r>
            <a:endParaRPr/>
          </a:p>
        </p:txBody>
      </p:sp>
      <p:sp>
        <p:nvSpPr>
          <p:cNvPr id="327" name="Google Shape;327;p1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12</a:t>
            </a:fld>
            <a:endParaRPr>
              <a:latin typeface="Calibri"/>
              <a:ea typeface="Calibri"/>
              <a:cs typeface="Calibri"/>
              <a:sym typeface="Calibri"/>
            </a:endParaRPr>
          </a:p>
        </p:txBody>
      </p:sp>
      <p:sp>
        <p:nvSpPr>
          <p:cNvPr id="334" name="Google Shape;334;p12"/>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Public Safety</a:t>
            </a:r>
            <a:endParaRPr/>
          </a:p>
        </p:txBody>
      </p:sp>
      <p:sp>
        <p:nvSpPr>
          <p:cNvPr id="335" name="Google Shape;335;p12"/>
          <p:cNvSpPr txBox="1"/>
          <p:nvPr/>
        </p:nvSpPr>
        <p:spPr>
          <a:xfrm>
            <a:off x="4343400" y="1676400"/>
            <a:ext cx="4648200" cy="1631216"/>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Saves lives </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Protects soldiers and first responders</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Supports emergency communications</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Detects biological contamination</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Alert</a:t>
            </a:r>
            <a:r>
              <a:rPr lang="en-US" sz="2000">
                <a:solidFill>
                  <a:schemeClr val="dk1"/>
                </a:solidFill>
              </a:rPr>
              <a:t>s</a:t>
            </a:r>
            <a:r>
              <a:rPr lang="en-US" sz="2000">
                <a:solidFill>
                  <a:schemeClr val="dk1"/>
                </a:solidFill>
                <a:latin typeface="Arial"/>
                <a:ea typeface="Arial"/>
                <a:cs typeface="Arial"/>
                <a:sym typeface="Arial"/>
              </a:rPr>
              <a:t> officials to imminent threats</a:t>
            </a:r>
            <a:endParaRPr/>
          </a:p>
        </p:txBody>
      </p:sp>
      <p:pic>
        <p:nvPicPr>
          <p:cNvPr id="336" name="Google Shape;336;p12" descr="Germany.JPG"/>
          <p:cNvPicPr preferRelativeResize="0"/>
          <p:nvPr/>
        </p:nvPicPr>
        <p:blipFill rotWithShape="1">
          <a:blip r:embed="rId3">
            <a:alphaModFix/>
          </a:blip>
          <a:srcRect/>
          <a:stretch/>
        </p:blipFill>
        <p:spPr>
          <a:xfrm>
            <a:off x="3206850" y="3670625"/>
            <a:ext cx="2730300" cy="2274900"/>
          </a:xfrm>
          <a:prstGeom prst="ellipse">
            <a:avLst/>
          </a:prstGeom>
          <a:noFill/>
          <a:ln w="63500" cap="rnd" cmpd="sng">
            <a:solidFill>
              <a:srgbClr val="333333"/>
            </a:solidFill>
            <a:prstDash val="solid"/>
            <a:round/>
            <a:headEnd type="none" w="sm" len="sm"/>
            <a:tailEnd type="none" w="sm" len="sm"/>
          </a:ln>
        </p:spPr>
      </p:pic>
      <p:pic>
        <p:nvPicPr>
          <p:cNvPr id="337" name="Google Shape;337;p12" descr="04 pbi fire 3.JPG"/>
          <p:cNvPicPr preferRelativeResize="0"/>
          <p:nvPr/>
        </p:nvPicPr>
        <p:blipFill rotWithShape="1">
          <a:blip r:embed="rId4">
            <a:alphaModFix/>
          </a:blip>
          <a:srcRect/>
          <a:stretch/>
        </p:blipFill>
        <p:spPr>
          <a:xfrm>
            <a:off x="228600" y="1295400"/>
            <a:ext cx="3886200" cy="2584450"/>
          </a:xfrm>
          <a:prstGeom prst="ellipse">
            <a:avLst/>
          </a:prstGeom>
          <a:noFill/>
          <a:ln w="63500" cap="rnd" cmpd="sng">
            <a:solidFill>
              <a:srgbClr val="333333"/>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Public Safety</a:t>
            </a:r>
            <a:endParaRPr/>
          </a:p>
        </p:txBody>
      </p:sp>
      <p:sp>
        <p:nvSpPr>
          <p:cNvPr id="344" name="Google Shape;344;p13"/>
          <p:cNvSpPr txBox="1"/>
          <p:nvPr/>
        </p:nvSpPr>
        <p:spPr>
          <a:xfrm>
            <a:off x="4763703" y="1043227"/>
            <a:ext cx="4219063"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R4 FINDER: Remote sensing</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Detects weak signals/track tiny movements, like satellite orbits.</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Technology was developed to detect human breathing and heartbeats as well.</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Can detect vital signs through 30 feet of dense rubble with 80% accuracy.</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Used for Nepal 2015 earthquake</a:t>
            </a:r>
            <a:endParaRPr/>
          </a:p>
        </p:txBody>
      </p:sp>
      <p:pic>
        <p:nvPicPr>
          <p:cNvPr id="345" name="Google Shape;345;p13"/>
          <p:cNvPicPr preferRelativeResize="0"/>
          <p:nvPr/>
        </p:nvPicPr>
        <p:blipFill rotWithShape="1">
          <a:blip r:embed="rId3">
            <a:alphaModFix/>
          </a:blip>
          <a:srcRect/>
          <a:stretch/>
        </p:blipFill>
        <p:spPr>
          <a:xfrm>
            <a:off x="161234" y="2058151"/>
            <a:ext cx="4535103" cy="25955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14</a:t>
            </a:fld>
            <a:endParaRPr>
              <a:latin typeface="Calibri"/>
              <a:ea typeface="Calibri"/>
              <a:cs typeface="Calibri"/>
              <a:sym typeface="Calibri"/>
            </a:endParaRPr>
          </a:p>
        </p:txBody>
      </p:sp>
      <p:sp>
        <p:nvSpPr>
          <p:cNvPr id="352" name="Google Shape;352;p14"/>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Consumer Goods</a:t>
            </a:r>
            <a:endParaRPr/>
          </a:p>
        </p:txBody>
      </p:sp>
      <p:sp>
        <p:nvSpPr>
          <p:cNvPr id="353" name="Google Shape;353;p14"/>
          <p:cNvSpPr txBox="1"/>
          <p:nvPr/>
        </p:nvSpPr>
        <p:spPr>
          <a:xfrm>
            <a:off x="438400" y="1322377"/>
            <a:ext cx="4114800" cy="2386500"/>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rgbClr val="FFFFFF"/>
              </a:buClr>
              <a:buSzPts val="2400"/>
              <a:buFont typeface="Arial"/>
              <a:buChar char="•"/>
            </a:pPr>
            <a:r>
              <a:rPr lang="en-US" sz="2400">
                <a:solidFill>
                  <a:srgbClr val="FFFFFF"/>
                </a:solidFill>
              </a:rPr>
              <a:t> </a:t>
            </a:r>
            <a:r>
              <a:rPr lang="en-US" sz="2400">
                <a:solidFill>
                  <a:schemeClr val="dk1"/>
                </a:solidFill>
              </a:rPr>
              <a:t>Advanced materials for product development lead to more efficient, cheaper technologies</a:t>
            </a:r>
            <a:r>
              <a:rPr lang="en-US" sz="2400"/>
              <a:t> - upgrading everything from </a:t>
            </a:r>
            <a:r>
              <a:rPr lang="en-US" sz="2400">
                <a:solidFill>
                  <a:schemeClr val="dk1"/>
                </a:solidFill>
              </a:rPr>
              <a:t>cameras to home cleaning</a:t>
            </a:r>
            <a:endParaRPr sz="2400">
              <a:solidFill>
                <a:schemeClr val="dk1"/>
              </a:solidFill>
            </a:endParaRPr>
          </a:p>
        </p:txBody>
      </p:sp>
      <p:pic>
        <p:nvPicPr>
          <p:cNvPr id="354" name="Google Shape;354;p14" descr="\\Cnfs1\N\Users\bschwerin\Bo\Other Assignments\Flyers and Brochures\Glassman_Illustration.jpg"/>
          <p:cNvPicPr preferRelativeResize="0"/>
          <p:nvPr/>
        </p:nvPicPr>
        <p:blipFill rotWithShape="1">
          <a:blip r:embed="rId3">
            <a:alphaModFix/>
          </a:blip>
          <a:srcRect/>
          <a:stretch/>
        </p:blipFill>
        <p:spPr>
          <a:xfrm>
            <a:off x="5257800" y="1447800"/>
            <a:ext cx="3429000" cy="3032760"/>
          </a:xfrm>
          <a:prstGeom prst="ellipse">
            <a:avLst/>
          </a:prstGeom>
          <a:gradFill>
            <a:gsLst>
              <a:gs pos="0">
                <a:srgbClr val="9FC3FF"/>
              </a:gs>
              <a:gs pos="35000">
                <a:srgbClr val="BDD5FF"/>
              </a:gs>
              <a:gs pos="100000">
                <a:srgbClr val="E4EEFF"/>
              </a:gs>
            </a:gsLst>
            <a:lin ang="16200000" scaled="0"/>
          </a:gradFill>
          <a:ln w="63500" cap="rnd" cmpd="sng">
            <a:solidFill>
              <a:srgbClr val="333333"/>
            </a:solidFill>
            <a:prstDash val="solid"/>
            <a:round/>
            <a:headEnd type="none" w="sm" len="sm"/>
            <a:tailEnd type="none" w="sm" len="sm"/>
          </a:ln>
        </p:spPr>
      </p:pic>
      <p:pic>
        <p:nvPicPr>
          <p:cNvPr id="355" name="Google Shape;355;p14" descr="Aptina 5.TIF"/>
          <p:cNvPicPr preferRelativeResize="0"/>
          <p:nvPr/>
        </p:nvPicPr>
        <p:blipFill rotWithShape="1">
          <a:blip r:embed="rId4">
            <a:alphaModFix/>
          </a:blip>
          <a:srcRect/>
          <a:stretch/>
        </p:blipFill>
        <p:spPr>
          <a:xfrm>
            <a:off x="2368425" y="3505200"/>
            <a:ext cx="2524500" cy="2524500"/>
          </a:xfrm>
          <a:prstGeom prst="ellipse">
            <a:avLst/>
          </a:prstGeom>
          <a:noFill/>
          <a:ln w="63500" cap="rnd" cmpd="sng">
            <a:solidFill>
              <a:srgbClr val="333333"/>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5"/>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Consumer Goods</a:t>
            </a:r>
            <a:endParaRPr/>
          </a:p>
        </p:txBody>
      </p:sp>
      <p:pic>
        <p:nvPicPr>
          <p:cNvPr id="362" name="Google Shape;362;p15"/>
          <p:cNvPicPr preferRelativeResize="0"/>
          <p:nvPr/>
        </p:nvPicPr>
        <p:blipFill rotWithShape="1">
          <a:blip r:embed="rId3">
            <a:alphaModFix/>
          </a:blip>
          <a:srcRect/>
          <a:stretch/>
        </p:blipFill>
        <p:spPr>
          <a:xfrm>
            <a:off x="6324600" y="1143000"/>
            <a:ext cx="2485588" cy="3116893"/>
          </a:xfrm>
          <a:prstGeom prst="rect">
            <a:avLst/>
          </a:prstGeom>
          <a:noFill/>
          <a:ln>
            <a:noFill/>
          </a:ln>
        </p:spPr>
      </p:pic>
      <p:sp>
        <p:nvSpPr>
          <p:cNvPr id="363" name="Google Shape;363;p15"/>
          <p:cNvSpPr/>
          <p:nvPr/>
        </p:nvSpPr>
        <p:spPr>
          <a:xfrm>
            <a:off x="429016" y="1447800"/>
            <a:ext cx="566698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Light-Induced Oxidation Cleans Air, Surfaces, Clothes </a:t>
            </a:r>
            <a:endParaRPr sz="2800">
              <a:solidFill>
                <a:schemeClr val="dk1"/>
              </a:solidFill>
              <a:latin typeface="Calibri"/>
              <a:ea typeface="Calibri"/>
              <a:cs typeface="Calibri"/>
              <a:sym typeface="Calibri"/>
            </a:endParaRPr>
          </a:p>
        </p:txBody>
      </p:sp>
      <p:pic>
        <p:nvPicPr>
          <p:cNvPr id="364" name="Google Shape;364;p15"/>
          <p:cNvPicPr preferRelativeResize="0"/>
          <p:nvPr/>
        </p:nvPicPr>
        <p:blipFill rotWithShape="1">
          <a:blip r:embed="rId4">
            <a:alphaModFix/>
          </a:blip>
          <a:srcRect/>
          <a:stretch/>
        </p:blipFill>
        <p:spPr>
          <a:xfrm>
            <a:off x="309804" y="2582503"/>
            <a:ext cx="2280996" cy="2945652"/>
          </a:xfrm>
          <a:prstGeom prst="rect">
            <a:avLst/>
          </a:prstGeom>
          <a:noFill/>
          <a:ln>
            <a:noFill/>
          </a:ln>
        </p:spPr>
      </p:pic>
      <p:sp>
        <p:nvSpPr>
          <p:cNvPr id="365" name="Google Shape;365;p15"/>
          <p:cNvSpPr/>
          <p:nvPr/>
        </p:nvSpPr>
        <p:spPr>
          <a:xfrm>
            <a:off x="2799567" y="4055329"/>
            <a:ext cx="388620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Aerogel Insulation Makes Thinner, Warmer Outerwear </a:t>
            </a:r>
            <a:endParaRPr sz="2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Environmental Resources</a:t>
            </a:r>
            <a:endParaRPr/>
          </a:p>
        </p:txBody>
      </p:sp>
      <p:sp>
        <p:nvSpPr>
          <p:cNvPr id="372" name="Google Shape;372;p16"/>
          <p:cNvSpPr txBox="1"/>
          <p:nvPr/>
        </p:nvSpPr>
        <p:spPr>
          <a:xfrm>
            <a:off x="228600" y="1143000"/>
            <a:ext cx="4313237" cy="3354765"/>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Reduce and remediate pollution, generate clean energy</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Monitor effects of climate change</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Purify water</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Improve agricultural practices</a:t>
            </a:r>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p:txBody>
      </p:sp>
      <p:pic>
        <p:nvPicPr>
          <p:cNvPr id="373" name="Google Shape;373;p16" descr="U:\TechPubs\tto\flyers, posters, and projects\Medical\Medical Imagery\Ingestible Thermometer Pill\011.tif"/>
          <p:cNvPicPr preferRelativeResize="0"/>
          <p:nvPr/>
        </p:nvPicPr>
        <p:blipFill rotWithShape="1">
          <a:blip r:embed="rId3">
            <a:alphaModFix/>
          </a:blip>
          <a:srcRect/>
          <a:stretch/>
        </p:blipFill>
        <p:spPr>
          <a:xfrm>
            <a:off x="5486400" y="1066800"/>
            <a:ext cx="3429000" cy="3429000"/>
          </a:xfrm>
          <a:prstGeom prst="ellipse">
            <a:avLst/>
          </a:prstGeom>
          <a:gradFill>
            <a:gsLst>
              <a:gs pos="0">
                <a:srgbClr val="9FC3FF"/>
              </a:gs>
              <a:gs pos="35000">
                <a:srgbClr val="BDD5FF"/>
              </a:gs>
              <a:gs pos="100000">
                <a:srgbClr val="E4EEFF"/>
              </a:gs>
            </a:gsLst>
            <a:lin ang="16200000" scaled="0"/>
          </a:gradFill>
          <a:ln w="63500" cap="rnd" cmpd="sng">
            <a:solidFill>
              <a:srgbClr val="333333"/>
            </a:solidFill>
            <a:prstDash val="solid"/>
            <a:round/>
            <a:headEnd type="none" w="sm" len="sm"/>
            <a:tailEnd type="none" w="sm" len="sm"/>
          </a:ln>
        </p:spPr>
      </p:pic>
      <p:pic>
        <p:nvPicPr>
          <p:cNvPr id="374" name="Google Shape;374;p16" descr="iStock_000009034390Medium"/>
          <p:cNvPicPr preferRelativeResize="0"/>
          <p:nvPr/>
        </p:nvPicPr>
        <p:blipFill rotWithShape="1">
          <a:blip r:embed="rId4">
            <a:alphaModFix/>
          </a:blip>
          <a:srcRect/>
          <a:stretch/>
        </p:blipFill>
        <p:spPr>
          <a:xfrm>
            <a:off x="4177275" y="3429000"/>
            <a:ext cx="2228700" cy="2652600"/>
          </a:xfrm>
          <a:prstGeom prst="ellipse">
            <a:avLst/>
          </a:prstGeom>
          <a:noFill/>
          <a:ln w="63500" cap="rnd" cmpd="sng">
            <a:solidFill>
              <a:srgbClr val="333333"/>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Environmental Resources</a:t>
            </a:r>
            <a:endParaRPr/>
          </a:p>
        </p:txBody>
      </p:sp>
      <p:pic>
        <p:nvPicPr>
          <p:cNvPr id="381" name="Google Shape;381;p17"/>
          <p:cNvPicPr preferRelativeResize="0"/>
          <p:nvPr/>
        </p:nvPicPr>
        <p:blipFill rotWithShape="1">
          <a:blip r:embed="rId3">
            <a:alphaModFix/>
          </a:blip>
          <a:srcRect/>
          <a:stretch/>
        </p:blipFill>
        <p:spPr>
          <a:xfrm>
            <a:off x="152400" y="1143000"/>
            <a:ext cx="4815825" cy="2808560"/>
          </a:xfrm>
          <a:prstGeom prst="rect">
            <a:avLst/>
          </a:prstGeom>
          <a:noFill/>
          <a:ln>
            <a:noFill/>
          </a:ln>
        </p:spPr>
      </p:pic>
      <p:sp>
        <p:nvSpPr>
          <p:cNvPr id="382" name="Google Shape;382;p17"/>
          <p:cNvSpPr/>
          <p:nvPr/>
        </p:nvSpPr>
        <p:spPr>
          <a:xfrm>
            <a:off x="5105400" y="1160745"/>
            <a:ext cx="3810000"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Plant Food for Space Grows Crops on Earth </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 Better, more efficient fertilizers</a:t>
            </a:r>
            <a:endParaRPr sz="2000">
              <a:solidFill>
                <a:schemeClr val="dk1"/>
              </a:solidFill>
              <a:latin typeface="Calibri"/>
              <a:ea typeface="Calibri"/>
              <a:cs typeface="Calibri"/>
              <a:sym typeface="Calibri"/>
            </a:endParaRPr>
          </a:p>
        </p:txBody>
      </p:sp>
      <p:pic>
        <p:nvPicPr>
          <p:cNvPr id="383" name="Google Shape;383;p17"/>
          <p:cNvPicPr preferRelativeResize="0"/>
          <p:nvPr/>
        </p:nvPicPr>
        <p:blipFill rotWithShape="1">
          <a:blip r:embed="rId4">
            <a:alphaModFix/>
          </a:blip>
          <a:srcRect/>
          <a:stretch/>
        </p:blipFill>
        <p:spPr>
          <a:xfrm>
            <a:off x="5854375" y="2458625"/>
            <a:ext cx="2578300" cy="3308366"/>
          </a:xfrm>
          <a:prstGeom prst="rect">
            <a:avLst/>
          </a:prstGeom>
          <a:noFill/>
          <a:ln>
            <a:noFill/>
          </a:ln>
        </p:spPr>
      </p:pic>
      <p:sp>
        <p:nvSpPr>
          <p:cNvPr id="384" name="Google Shape;384;p17"/>
          <p:cNvSpPr/>
          <p:nvPr/>
        </p:nvSpPr>
        <p:spPr>
          <a:xfrm>
            <a:off x="152400" y="4421605"/>
            <a:ext cx="545656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LED Lighting Improves Efficiency, Imaging, and Cuts Maintenance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 More efficient, use in rocket engine test stands</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18</a:t>
            </a:fld>
            <a:endParaRPr>
              <a:latin typeface="Calibri"/>
              <a:ea typeface="Calibri"/>
              <a:cs typeface="Calibri"/>
              <a:sym typeface="Calibri"/>
            </a:endParaRPr>
          </a:p>
        </p:txBody>
      </p:sp>
      <p:sp>
        <p:nvSpPr>
          <p:cNvPr id="391" name="Google Shape;391;p18"/>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Information Technology</a:t>
            </a:r>
            <a:endParaRPr/>
          </a:p>
        </p:txBody>
      </p:sp>
      <p:sp>
        <p:nvSpPr>
          <p:cNvPr id="392" name="Google Shape;392;p18"/>
          <p:cNvSpPr txBox="1"/>
          <p:nvPr/>
        </p:nvSpPr>
        <p:spPr>
          <a:xfrm>
            <a:off x="3429000" y="1338262"/>
            <a:ext cx="5029200" cy="1938338"/>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Speed processing</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Simplify scheduling</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Secure information</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Enhance satellite imaging and   </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  communications</a:t>
            </a:r>
            <a:endParaRPr/>
          </a:p>
          <a:p>
            <a:pPr marL="0" marR="0" lvl="0" indent="-1270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 Enable high-performance hardware</a:t>
            </a:r>
            <a:endParaRPr/>
          </a:p>
        </p:txBody>
      </p:sp>
      <p:pic>
        <p:nvPicPr>
          <p:cNvPr id="393" name="Google Shape;393;p18" descr="06_DSF0215.JPG"/>
          <p:cNvPicPr preferRelativeResize="0"/>
          <p:nvPr/>
        </p:nvPicPr>
        <p:blipFill rotWithShape="1">
          <a:blip r:embed="rId3">
            <a:alphaModFix/>
          </a:blip>
          <a:srcRect/>
          <a:stretch/>
        </p:blipFill>
        <p:spPr>
          <a:xfrm>
            <a:off x="685800" y="1219200"/>
            <a:ext cx="2438400" cy="3048000"/>
          </a:xfrm>
          <a:prstGeom prst="ellipse">
            <a:avLst/>
          </a:prstGeom>
          <a:noFill/>
          <a:ln w="63500" cap="rnd" cmpd="sng">
            <a:solidFill>
              <a:srgbClr val="333333"/>
            </a:solidFill>
            <a:prstDash val="solid"/>
            <a:round/>
            <a:headEnd type="none" w="sm" len="sm"/>
            <a:tailEnd type="none" w="sm" len="sm"/>
          </a:ln>
        </p:spPr>
      </p:pic>
      <p:pic>
        <p:nvPicPr>
          <p:cNvPr id="394" name="Google Shape;394;p18" descr="Fujitsu 1.jpg"/>
          <p:cNvPicPr preferRelativeResize="0"/>
          <p:nvPr/>
        </p:nvPicPr>
        <p:blipFill rotWithShape="1">
          <a:blip r:embed="rId4">
            <a:alphaModFix/>
          </a:blip>
          <a:srcRect/>
          <a:stretch/>
        </p:blipFill>
        <p:spPr>
          <a:xfrm>
            <a:off x="2050450" y="3429000"/>
            <a:ext cx="3516900" cy="2603700"/>
          </a:xfrm>
          <a:prstGeom prst="ellipse">
            <a:avLst/>
          </a:prstGeom>
          <a:noFill/>
          <a:ln w="63500" cap="rnd" cmpd="sng">
            <a:solidFill>
              <a:srgbClr val="333333"/>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19</a:t>
            </a:fld>
            <a:endParaRPr>
              <a:latin typeface="Calibri"/>
              <a:ea typeface="Calibri"/>
              <a:cs typeface="Calibri"/>
              <a:sym typeface="Calibri"/>
            </a:endParaRPr>
          </a:p>
        </p:txBody>
      </p:sp>
      <p:sp>
        <p:nvSpPr>
          <p:cNvPr id="401" name="Google Shape;401;p19"/>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Industrial Productivity</a:t>
            </a:r>
            <a:endParaRPr/>
          </a:p>
        </p:txBody>
      </p:sp>
      <p:sp>
        <p:nvSpPr>
          <p:cNvPr id="402" name="Google Shape;402;p19"/>
          <p:cNvSpPr txBox="1"/>
          <p:nvPr/>
        </p:nvSpPr>
        <p:spPr>
          <a:xfrm>
            <a:off x="457200" y="991226"/>
            <a:ext cx="4648200" cy="3108543"/>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 Save time and money</a:t>
            </a:r>
            <a:endParaRPr/>
          </a:p>
          <a:p>
            <a:pPr marL="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 Advance design and fabrication</a:t>
            </a:r>
            <a:endParaRPr/>
          </a:p>
          <a:p>
            <a:pPr marL="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 Automate processes</a:t>
            </a:r>
            <a:endParaRPr/>
          </a:p>
          <a:p>
            <a:pPr marL="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 Introduce new materials </a:t>
            </a:r>
            <a:endParaRPr/>
          </a:p>
          <a:p>
            <a:pPr marL="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 Streamline manufacturing techniques</a:t>
            </a:r>
            <a:endParaRPr/>
          </a:p>
        </p:txBody>
      </p:sp>
      <p:pic>
        <p:nvPicPr>
          <p:cNvPr id="403" name="Google Shape;403;p19" descr="Energid 3.jpg"/>
          <p:cNvPicPr preferRelativeResize="0"/>
          <p:nvPr/>
        </p:nvPicPr>
        <p:blipFill rotWithShape="1">
          <a:blip r:embed="rId3">
            <a:alphaModFix/>
          </a:blip>
          <a:srcRect/>
          <a:stretch/>
        </p:blipFill>
        <p:spPr>
          <a:xfrm>
            <a:off x="5873839" y="1295400"/>
            <a:ext cx="2660700" cy="2804400"/>
          </a:xfrm>
          <a:prstGeom prst="ellipse">
            <a:avLst/>
          </a:prstGeom>
          <a:gradFill>
            <a:gsLst>
              <a:gs pos="0">
                <a:srgbClr val="9FC3FF"/>
              </a:gs>
              <a:gs pos="35000">
                <a:srgbClr val="BDD5FF"/>
              </a:gs>
              <a:gs pos="100000">
                <a:srgbClr val="E4EEFF"/>
              </a:gs>
            </a:gsLst>
            <a:lin ang="16200000" scaled="0"/>
          </a:gradFill>
          <a:ln w="63500" cap="rnd" cmpd="sng">
            <a:solidFill>
              <a:srgbClr val="333333"/>
            </a:solidFill>
            <a:prstDash val="solid"/>
            <a:round/>
            <a:headEnd type="none" w="sm" len="sm"/>
            <a:tailEnd type="none" w="sm" len="sm"/>
          </a:ln>
        </p:spPr>
      </p:pic>
      <p:pic>
        <p:nvPicPr>
          <p:cNvPr id="404" name="Google Shape;404;p19" descr="birdair_3.jpg"/>
          <p:cNvPicPr preferRelativeResize="0"/>
          <p:nvPr/>
        </p:nvPicPr>
        <p:blipFill rotWithShape="1">
          <a:blip r:embed="rId4">
            <a:alphaModFix/>
          </a:blip>
          <a:srcRect/>
          <a:stretch/>
        </p:blipFill>
        <p:spPr>
          <a:xfrm>
            <a:off x="4482075" y="3429000"/>
            <a:ext cx="2480100" cy="2625900"/>
          </a:xfrm>
          <a:prstGeom prst="ellipse">
            <a:avLst/>
          </a:prstGeom>
          <a:noFill/>
          <a:ln w="63500" cap="rnd" cmpd="sng">
            <a:solidFill>
              <a:srgbClr val="333333"/>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
          <p:cNvSpPr txBox="1">
            <a:spLocks noGrp="1"/>
          </p:cNvSpPr>
          <p:nvPr>
            <p:ph type="ctrTitle"/>
          </p:nvPr>
        </p:nvSpPr>
        <p:spPr>
          <a:xfrm>
            <a:off x="535350" y="1490625"/>
            <a:ext cx="8073300" cy="148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4000"/>
              <a:buFont typeface="Arial"/>
              <a:buNone/>
            </a:pPr>
            <a:r>
              <a:rPr lang="en-US" sz="6000" b="1">
                <a:solidFill>
                  <a:srgbClr val="000000"/>
                </a:solidFill>
              </a:rPr>
              <a:t>Spin</a:t>
            </a:r>
            <a:r>
              <a:rPr lang="en-US" sz="6000">
                <a:solidFill>
                  <a:srgbClr val="000000"/>
                </a:solidFill>
              </a:rPr>
              <a:t>o</a:t>
            </a:r>
            <a:r>
              <a:rPr lang="en-US" sz="6000" b="1">
                <a:solidFill>
                  <a:srgbClr val="000000"/>
                </a:solidFill>
              </a:rPr>
              <a:t>ff Technologies</a:t>
            </a:r>
            <a:endParaRPr sz="6000">
              <a:solidFill>
                <a:srgbClr val="000000"/>
              </a:solidFill>
            </a:endParaRPr>
          </a:p>
        </p:txBody>
      </p:sp>
      <p:sp>
        <p:nvSpPr>
          <p:cNvPr id="171" name="Google Shape;171;p2"/>
          <p:cNvSpPr txBox="1">
            <a:spLocks noGrp="1"/>
          </p:cNvSpPr>
          <p:nvPr>
            <p:ph type="subTitle" idx="1"/>
          </p:nvPr>
        </p:nvSpPr>
        <p:spPr>
          <a:xfrm>
            <a:off x="1598400" y="3332425"/>
            <a:ext cx="5947200" cy="646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1800"/>
              <a:buNone/>
            </a:pPr>
            <a:r>
              <a:rPr lang="en-US" sz="3600"/>
              <a:t>Prepared by: Alyssa Gilbert</a:t>
            </a:r>
            <a:endParaRPr sz="3600"/>
          </a:p>
        </p:txBody>
      </p:sp>
      <p:pic>
        <p:nvPicPr>
          <p:cNvPr id="172" name="Google Shape;172;p2"/>
          <p:cNvPicPr preferRelativeResize="0"/>
          <p:nvPr/>
        </p:nvPicPr>
        <p:blipFill>
          <a:blip r:embed="rId3">
            <a:alphaModFix/>
          </a:blip>
          <a:stretch>
            <a:fillRect/>
          </a:stretch>
        </p:blipFill>
        <p:spPr>
          <a:xfrm>
            <a:off x="2133600" y="6321725"/>
            <a:ext cx="6798300" cy="464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0"/>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Industrial Productivity</a:t>
            </a:r>
            <a:endParaRPr/>
          </a:p>
        </p:txBody>
      </p:sp>
      <p:pic>
        <p:nvPicPr>
          <p:cNvPr id="411" name="Google Shape;411;p20"/>
          <p:cNvPicPr preferRelativeResize="0"/>
          <p:nvPr/>
        </p:nvPicPr>
        <p:blipFill rotWithShape="1">
          <a:blip r:embed="rId3">
            <a:alphaModFix/>
          </a:blip>
          <a:srcRect/>
          <a:stretch/>
        </p:blipFill>
        <p:spPr>
          <a:xfrm>
            <a:off x="1008757" y="2140662"/>
            <a:ext cx="6764536" cy="3808183"/>
          </a:xfrm>
          <a:prstGeom prst="rect">
            <a:avLst/>
          </a:prstGeom>
          <a:noFill/>
          <a:ln>
            <a:noFill/>
          </a:ln>
        </p:spPr>
      </p:pic>
      <p:sp>
        <p:nvSpPr>
          <p:cNvPr id="412" name="Google Shape;412;p20"/>
          <p:cNvSpPr/>
          <p:nvPr/>
        </p:nvSpPr>
        <p:spPr>
          <a:xfrm>
            <a:off x="276225" y="997662"/>
            <a:ext cx="82296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Helvetica Neue"/>
                <a:ea typeface="Helvetica Neue"/>
                <a:cs typeface="Helvetica Neue"/>
                <a:sym typeface="Helvetica Neue"/>
              </a:rPr>
              <a:t>3D Printer Aims to Accelerate Materials Development </a:t>
            </a:r>
            <a:endParaRPr sz="2800">
              <a:solidFill>
                <a:schemeClr val="dk1"/>
              </a:solidFill>
              <a:latin typeface="Calibri"/>
              <a:ea typeface="Calibri"/>
              <a:cs typeface="Calibri"/>
              <a:sym typeface="Calibri"/>
            </a:endParaRPr>
          </a:p>
        </p:txBody>
      </p:sp>
      <p:sp>
        <p:nvSpPr>
          <p:cNvPr id="413" name="Google Shape;413;p2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21</a:t>
            </a:fld>
            <a:endParaRPr>
              <a:latin typeface="Calibri"/>
              <a:ea typeface="Calibri"/>
              <a:cs typeface="Calibri"/>
              <a:sym typeface="Calibri"/>
            </a:endParaRPr>
          </a:p>
        </p:txBody>
      </p:sp>
      <p:sp>
        <p:nvSpPr>
          <p:cNvPr id="420" name="Google Shape;420;p2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Importance of Spin-Offs</a:t>
            </a:r>
            <a:endParaRPr/>
          </a:p>
        </p:txBody>
      </p:sp>
      <p:grpSp>
        <p:nvGrpSpPr>
          <p:cNvPr id="421" name="Google Shape;421;p21"/>
          <p:cNvGrpSpPr/>
          <p:nvPr/>
        </p:nvGrpSpPr>
        <p:grpSpPr>
          <a:xfrm>
            <a:off x="152400" y="1371600"/>
            <a:ext cx="8763000" cy="4563852"/>
            <a:chOff x="76200" y="1752600"/>
            <a:chExt cx="8763000" cy="4563213"/>
          </a:xfrm>
        </p:grpSpPr>
        <p:pic>
          <p:nvPicPr>
            <p:cNvPr id="422" name="Google Shape;422;p21" descr="Ballistic Body Armor.jpg"/>
            <p:cNvPicPr preferRelativeResize="0"/>
            <p:nvPr/>
          </p:nvPicPr>
          <p:blipFill rotWithShape="1">
            <a:blip r:embed="rId3">
              <a:alphaModFix/>
            </a:blip>
            <a:srcRect/>
            <a:stretch/>
          </p:blipFill>
          <p:spPr>
            <a:xfrm>
              <a:off x="2057400" y="25908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23" name="Google Shape;423;p21" descr="image1.jpg"/>
            <p:cNvPicPr preferRelativeResize="0"/>
            <p:nvPr/>
          </p:nvPicPr>
          <p:blipFill rotWithShape="1">
            <a:blip r:embed="rId4">
              <a:alphaModFix/>
            </a:blip>
            <a:srcRect/>
            <a:stretch/>
          </p:blipFill>
          <p:spPr>
            <a:xfrm>
              <a:off x="3733800" y="17526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24" name="Google Shape;424;p21" descr="Micro-Bac 1.jpg"/>
            <p:cNvPicPr preferRelativeResize="0"/>
            <p:nvPr/>
          </p:nvPicPr>
          <p:blipFill rotWithShape="1">
            <a:blip r:embed="rId5">
              <a:alphaModFix/>
            </a:blip>
            <a:srcRect l="31666" b="11110"/>
            <a:stretch/>
          </p:blipFill>
          <p:spPr>
            <a:xfrm>
              <a:off x="5486400" y="26670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25" name="Google Shape;425;p21" descr="Ecliptic 4.tiff"/>
            <p:cNvPicPr preferRelativeResize="0"/>
            <p:nvPr/>
          </p:nvPicPr>
          <p:blipFill rotWithShape="1">
            <a:blip r:embed="rId6">
              <a:alphaModFix/>
            </a:blip>
            <a:srcRect/>
            <a:stretch/>
          </p:blipFill>
          <p:spPr>
            <a:xfrm>
              <a:off x="381000" y="17526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26" name="Google Shape;426;p21" descr="Aurora 2.jpg"/>
            <p:cNvPicPr preferRelativeResize="0"/>
            <p:nvPr/>
          </p:nvPicPr>
          <p:blipFill rotWithShape="1">
            <a:blip r:embed="rId7">
              <a:alphaModFix/>
            </a:blip>
            <a:srcRect/>
            <a:stretch/>
          </p:blipFill>
          <p:spPr>
            <a:xfrm>
              <a:off x="7162800" y="17526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grpSp>
          <p:nvGrpSpPr>
            <p:cNvPr id="427" name="Google Shape;427;p21"/>
            <p:cNvGrpSpPr/>
            <p:nvPr/>
          </p:nvGrpSpPr>
          <p:grpSpPr>
            <a:xfrm>
              <a:off x="76200" y="5181120"/>
              <a:ext cx="2286000" cy="914272"/>
              <a:chOff x="457200" y="5409720"/>
              <a:chExt cx="2286000" cy="914272"/>
            </a:xfrm>
          </p:grpSpPr>
          <p:sp>
            <p:nvSpPr>
              <p:cNvPr id="428" name="Google Shape;428;p21"/>
              <p:cNvSpPr txBox="1"/>
              <p:nvPr/>
            </p:nvSpPr>
            <p:spPr>
              <a:xfrm>
                <a:off x="457200" y="5486400"/>
                <a:ext cx="2286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Educated and Entertained</a:t>
                </a:r>
                <a:endParaRPr/>
              </a:p>
            </p:txBody>
          </p:sp>
          <p:sp>
            <p:nvSpPr>
              <p:cNvPr id="429" name="Google Shape;429;p21"/>
              <p:cNvSpPr/>
              <p:nvPr/>
            </p:nvSpPr>
            <p:spPr>
              <a:xfrm>
                <a:off x="609600" y="5409720"/>
                <a:ext cx="1905000" cy="914272"/>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grpSp>
        <p:cxnSp>
          <p:nvCxnSpPr>
            <p:cNvPr id="430" name="Google Shape;430;p21"/>
            <p:cNvCxnSpPr>
              <a:stCxn id="425" idx="4"/>
              <a:endCxn id="429" idx="0"/>
            </p:cNvCxnSpPr>
            <p:nvPr/>
          </p:nvCxnSpPr>
          <p:spPr>
            <a:xfrm>
              <a:off x="1181100" y="3352800"/>
              <a:ext cx="0" cy="1828200"/>
            </a:xfrm>
            <a:prstGeom prst="straightConnector1">
              <a:avLst/>
            </a:prstGeom>
            <a:noFill/>
            <a:ln w="19050" cap="flat" cmpd="sng">
              <a:solidFill>
                <a:srgbClr val="4A7DBA"/>
              </a:solidFill>
              <a:prstDash val="solid"/>
              <a:round/>
              <a:headEnd type="none" w="sm" len="sm"/>
              <a:tailEnd type="none" w="sm" len="sm"/>
            </a:ln>
          </p:spPr>
        </p:cxnSp>
        <p:grpSp>
          <p:nvGrpSpPr>
            <p:cNvPr id="431" name="Google Shape;431;p21"/>
            <p:cNvGrpSpPr/>
            <p:nvPr/>
          </p:nvGrpSpPr>
          <p:grpSpPr>
            <a:xfrm>
              <a:off x="1676400" y="4579542"/>
              <a:ext cx="2895600" cy="738230"/>
              <a:chOff x="1752600" y="4419939"/>
              <a:chExt cx="2895600" cy="738230"/>
            </a:xfrm>
          </p:grpSpPr>
          <p:sp>
            <p:nvSpPr>
              <p:cNvPr id="432" name="Google Shape;432;p21"/>
              <p:cNvSpPr txBox="1"/>
              <p:nvPr/>
            </p:nvSpPr>
            <p:spPr>
              <a:xfrm>
                <a:off x="1905000" y="4481156"/>
                <a:ext cx="2743200" cy="6770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Enhanced Safety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1"/>
              <p:cNvSpPr/>
              <p:nvPr/>
            </p:nvSpPr>
            <p:spPr>
              <a:xfrm>
                <a:off x="1752600" y="4419939"/>
                <a:ext cx="2362200" cy="533326"/>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434" name="Google Shape;434;p21"/>
            <p:cNvCxnSpPr>
              <a:stCxn id="422" idx="4"/>
            </p:cNvCxnSpPr>
            <p:nvPr/>
          </p:nvCxnSpPr>
          <p:spPr>
            <a:xfrm>
              <a:off x="2857500" y="4191000"/>
              <a:ext cx="0" cy="388800"/>
            </a:xfrm>
            <a:prstGeom prst="straightConnector1">
              <a:avLst/>
            </a:prstGeom>
            <a:noFill/>
            <a:ln w="19050" cap="flat" cmpd="sng">
              <a:solidFill>
                <a:srgbClr val="4A7DBA"/>
              </a:solidFill>
              <a:prstDash val="solid"/>
              <a:round/>
              <a:headEnd type="none" w="sm" len="sm"/>
              <a:tailEnd type="none" w="sm" len="sm"/>
            </a:ln>
          </p:spPr>
        </p:cxnSp>
        <p:grpSp>
          <p:nvGrpSpPr>
            <p:cNvPr id="435" name="Google Shape;435;p21"/>
            <p:cNvGrpSpPr/>
            <p:nvPr/>
          </p:nvGrpSpPr>
          <p:grpSpPr>
            <a:xfrm>
              <a:off x="3581400" y="3657333"/>
              <a:ext cx="1905000" cy="761893"/>
              <a:chOff x="3733800" y="3657333"/>
              <a:chExt cx="1905000" cy="761893"/>
            </a:xfrm>
          </p:grpSpPr>
          <p:sp>
            <p:nvSpPr>
              <p:cNvPr id="436" name="Google Shape;436;p21"/>
              <p:cNvSpPr txBox="1"/>
              <p:nvPr/>
            </p:nvSpPr>
            <p:spPr>
              <a:xfrm>
                <a:off x="3733800" y="3657600"/>
                <a:ext cx="1905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Saved      Lives</a:t>
                </a:r>
                <a:endParaRPr sz="2000">
                  <a:solidFill>
                    <a:schemeClr val="dk1"/>
                  </a:solidFill>
                  <a:latin typeface="Calibri"/>
                  <a:ea typeface="Calibri"/>
                  <a:cs typeface="Calibri"/>
                  <a:sym typeface="Calibri"/>
                </a:endParaRPr>
              </a:p>
            </p:txBody>
          </p:sp>
          <p:sp>
            <p:nvSpPr>
              <p:cNvPr id="437" name="Google Shape;437;p21"/>
              <p:cNvSpPr/>
              <p:nvPr/>
            </p:nvSpPr>
            <p:spPr>
              <a:xfrm>
                <a:off x="3962400" y="3657333"/>
                <a:ext cx="1447800" cy="761893"/>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438" name="Google Shape;438;p21"/>
            <p:cNvCxnSpPr>
              <a:stCxn id="423" idx="4"/>
            </p:cNvCxnSpPr>
            <p:nvPr/>
          </p:nvCxnSpPr>
          <p:spPr>
            <a:xfrm>
              <a:off x="4533900" y="3352800"/>
              <a:ext cx="0" cy="304800"/>
            </a:xfrm>
            <a:prstGeom prst="straightConnector1">
              <a:avLst/>
            </a:prstGeom>
            <a:noFill/>
            <a:ln w="19050" cap="flat" cmpd="sng">
              <a:solidFill>
                <a:srgbClr val="4A7DBA"/>
              </a:solidFill>
              <a:prstDash val="solid"/>
              <a:round/>
              <a:headEnd type="none" w="sm" len="sm"/>
              <a:tailEnd type="none" w="sm" len="sm"/>
            </a:ln>
          </p:spPr>
        </p:cxnSp>
        <p:grpSp>
          <p:nvGrpSpPr>
            <p:cNvPr id="439" name="Google Shape;439;p21"/>
            <p:cNvGrpSpPr/>
            <p:nvPr/>
          </p:nvGrpSpPr>
          <p:grpSpPr>
            <a:xfrm>
              <a:off x="2209800" y="5181120"/>
              <a:ext cx="2209800" cy="1061427"/>
              <a:chOff x="2438400" y="5181120"/>
              <a:chExt cx="2209800" cy="1061427"/>
            </a:xfrm>
          </p:grpSpPr>
          <p:sp>
            <p:nvSpPr>
              <p:cNvPr id="440" name="Google Shape;440;p21"/>
              <p:cNvSpPr txBox="1"/>
              <p:nvPr/>
            </p:nvSpPr>
            <p:spPr>
              <a:xfrm>
                <a:off x="2667000" y="5257800"/>
                <a:ext cx="1981200" cy="9847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Increased Efficiency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21"/>
              <p:cNvSpPr/>
              <p:nvPr/>
            </p:nvSpPr>
            <p:spPr>
              <a:xfrm>
                <a:off x="2438400" y="5181120"/>
                <a:ext cx="1752600" cy="914272"/>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2" name="Google Shape;442;p21"/>
            <p:cNvGrpSpPr/>
            <p:nvPr/>
          </p:nvGrpSpPr>
          <p:grpSpPr>
            <a:xfrm>
              <a:off x="5562600" y="4723984"/>
              <a:ext cx="2362200" cy="1050945"/>
              <a:chOff x="5638800" y="4342984"/>
              <a:chExt cx="2362200" cy="1050945"/>
            </a:xfrm>
          </p:grpSpPr>
          <p:sp>
            <p:nvSpPr>
              <p:cNvPr id="443" name="Google Shape;443;p21"/>
              <p:cNvSpPr txBox="1"/>
              <p:nvPr/>
            </p:nvSpPr>
            <p:spPr>
              <a:xfrm>
                <a:off x="5638800" y="4409182"/>
                <a:ext cx="2362200" cy="9847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Made the Planet Cleaner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21"/>
              <p:cNvSpPr/>
              <p:nvPr/>
            </p:nvSpPr>
            <p:spPr>
              <a:xfrm>
                <a:off x="5715000" y="4342984"/>
                <a:ext cx="2209800" cy="838083"/>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5" name="Google Shape;445;p21"/>
            <p:cNvGrpSpPr/>
            <p:nvPr/>
          </p:nvGrpSpPr>
          <p:grpSpPr>
            <a:xfrm>
              <a:off x="4114800" y="4495416"/>
              <a:ext cx="1447800" cy="1066651"/>
              <a:chOff x="4191000" y="4571616"/>
              <a:chExt cx="1447800" cy="1066651"/>
            </a:xfrm>
          </p:grpSpPr>
          <p:sp>
            <p:nvSpPr>
              <p:cNvPr id="446" name="Google Shape;446;p21"/>
              <p:cNvSpPr txBox="1"/>
              <p:nvPr/>
            </p:nvSpPr>
            <p:spPr>
              <a:xfrm>
                <a:off x="4343400" y="4598074"/>
                <a:ext cx="1143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Created New Markets</a:t>
                </a:r>
                <a:endParaRPr/>
              </a:p>
            </p:txBody>
          </p:sp>
          <p:sp>
            <p:nvSpPr>
              <p:cNvPr id="447" name="Google Shape;447;p21"/>
              <p:cNvSpPr/>
              <p:nvPr/>
            </p:nvSpPr>
            <p:spPr>
              <a:xfrm>
                <a:off x="4191000" y="4571616"/>
                <a:ext cx="1447800" cy="1066651"/>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8" name="Google Shape;448;p21"/>
            <p:cNvGrpSpPr/>
            <p:nvPr/>
          </p:nvGrpSpPr>
          <p:grpSpPr>
            <a:xfrm>
              <a:off x="3886200" y="5638256"/>
              <a:ext cx="4953000" cy="677557"/>
              <a:chOff x="4343400" y="5638256"/>
              <a:chExt cx="4343400" cy="677557"/>
            </a:xfrm>
          </p:grpSpPr>
          <p:sp>
            <p:nvSpPr>
              <p:cNvPr id="449" name="Google Shape;449;p21"/>
              <p:cNvSpPr txBox="1"/>
              <p:nvPr/>
            </p:nvSpPr>
            <p:spPr>
              <a:xfrm>
                <a:off x="4343400" y="5638800"/>
                <a:ext cx="4343400" cy="6770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Improved Economic Competitiveness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21"/>
              <p:cNvSpPr/>
              <p:nvPr/>
            </p:nvSpPr>
            <p:spPr>
              <a:xfrm>
                <a:off x="4477043" y="5638256"/>
                <a:ext cx="4115093" cy="457136"/>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451" name="Google Shape;451;p21"/>
            <p:cNvCxnSpPr>
              <a:stCxn id="424" idx="4"/>
            </p:cNvCxnSpPr>
            <p:nvPr/>
          </p:nvCxnSpPr>
          <p:spPr>
            <a:xfrm>
              <a:off x="6286500" y="4267200"/>
              <a:ext cx="0" cy="457200"/>
            </a:xfrm>
            <a:prstGeom prst="straightConnector1">
              <a:avLst/>
            </a:prstGeom>
            <a:noFill/>
            <a:ln w="19050" cap="flat" cmpd="sng">
              <a:solidFill>
                <a:srgbClr val="4A7DBA"/>
              </a:solidFill>
              <a:prstDash val="solid"/>
              <a:round/>
              <a:headEnd type="none" w="sm" len="sm"/>
              <a:tailEnd type="none" w="sm" len="sm"/>
            </a:ln>
          </p:spPr>
        </p:cxnSp>
        <p:grpSp>
          <p:nvGrpSpPr>
            <p:cNvPr id="452" name="Google Shape;452;p21"/>
            <p:cNvGrpSpPr/>
            <p:nvPr/>
          </p:nvGrpSpPr>
          <p:grpSpPr>
            <a:xfrm>
              <a:off x="7391400" y="3657333"/>
              <a:ext cx="1143000" cy="761893"/>
              <a:chOff x="7620000" y="3581133"/>
              <a:chExt cx="1143000" cy="761893"/>
            </a:xfrm>
          </p:grpSpPr>
          <p:sp>
            <p:nvSpPr>
              <p:cNvPr id="453" name="Google Shape;453;p21"/>
              <p:cNvSpPr txBox="1"/>
              <p:nvPr/>
            </p:nvSpPr>
            <p:spPr>
              <a:xfrm>
                <a:off x="7620000" y="3581400"/>
                <a:ext cx="1143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Created Jobs</a:t>
                </a:r>
                <a:endParaRPr/>
              </a:p>
            </p:txBody>
          </p:sp>
          <p:sp>
            <p:nvSpPr>
              <p:cNvPr id="454" name="Google Shape;454;p21"/>
              <p:cNvSpPr/>
              <p:nvPr/>
            </p:nvSpPr>
            <p:spPr>
              <a:xfrm>
                <a:off x="7620000" y="3581133"/>
                <a:ext cx="1143000" cy="761893"/>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455" name="Google Shape;455;p21"/>
            <p:cNvCxnSpPr>
              <a:stCxn id="426" idx="4"/>
            </p:cNvCxnSpPr>
            <p:nvPr/>
          </p:nvCxnSpPr>
          <p:spPr>
            <a:xfrm>
              <a:off x="7962900" y="3352800"/>
              <a:ext cx="0" cy="304800"/>
            </a:xfrm>
            <a:prstGeom prst="straightConnector1">
              <a:avLst/>
            </a:prstGeom>
            <a:noFill/>
            <a:ln w="19050" cap="flat" cmpd="sng">
              <a:solidFill>
                <a:srgbClr val="4A7DBA"/>
              </a:solidFill>
              <a:prstDash val="solid"/>
              <a:round/>
              <a:headEnd type="none" w="sm" len="sm"/>
              <a:tailEnd type="none" w="sm" len="sm"/>
            </a:ln>
          </p:spPr>
        </p:cxnSp>
      </p:grpSp>
      <p:sp>
        <p:nvSpPr>
          <p:cNvPr id="456" name="Google Shape;456;p21"/>
          <p:cNvSpPr/>
          <p:nvPr/>
        </p:nvSpPr>
        <p:spPr>
          <a:xfrm flipH="1">
            <a:off x="5824750" y="5703650"/>
            <a:ext cx="2971800" cy="231600"/>
          </a:xfrm>
          <a:prstGeom prst="rect">
            <a:avLst/>
          </a:prstGeom>
          <a:noFill/>
          <a:ln>
            <a:noFill/>
          </a:ln>
        </p:spPr>
        <p:txBody>
          <a:bodyPr spcFirstLastPara="1" wrap="square" lIns="92075" tIns="46025" rIns="92075" bIns="46025" anchor="t" anchorCtr="0">
            <a:spAutoFit/>
          </a:bodyPr>
          <a:lstStyle/>
          <a:p>
            <a:pPr marL="0" marR="0" lvl="0" indent="0" algn="r" rtl="0">
              <a:spcBef>
                <a:spcPts val="0"/>
              </a:spcBef>
              <a:spcAft>
                <a:spcPts val="0"/>
              </a:spcAft>
              <a:buNone/>
            </a:pPr>
            <a:r>
              <a:rPr lang="en-US" sz="900" b="1" i="1">
                <a:latin typeface="Arial"/>
                <a:ea typeface="Arial"/>
                <a:cs typeface="Arial"/>
                <a:sym typeface="Arial"/>
              </a:rPr>
              <a:t>http://www.sti.nasa.gov/tto/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461"/>
        <p:cNvGrpSpPr/>
        <p:nvPr/>
      </p:nvGrpSpPr>
      <p:grpSpPr>
        <a:xfrm>
          <a:off x="0" y="0"/>
          <a:ext cx="0" cy="0"/>
          <a:chOff x="0" y="0"/>
          <a:chExt cx="0" cy="0"/>
        </a:xfrm>
      </p:grpSpPr>
      <p:sp>
        <p:nvSpPr>
          <p:cNvPr id="462" name="Google Shape;462;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463" name="Google Shape;463;p22"/>
          <p:cNvSpPr txBox="1"/>
          <p:nvPr/>
        </p:nvSpPr>
        <p:spPr>
          <a:xfrm>
            <a:off x="685800" y="381000"/>
            <a:ext cx="76962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To learn more about how space exploration has impacted daily life, explore NASA @ Home and City</a:t>
            </a:r>
            <a:endParaRPr/>
          </a:p>
        </p:txBody>
      </p:sp>
      <p:sp>
        <p:nvSpPr>
          <p:cNvPr id="464" name="Google Shape;464;p22"/>
          <p:cNvSpPr txBox="1"/>
          <p:nvPr/>
        </p:nvSpPr>
        <p:spPr>
          <a:xfrm>
            <a:off x="2332038" y="4854575"/>
            <a:ext cx="44037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u="sng">
                <a:solidFill>
                  <a:schemeClr val="dk1"/>
                </a:solidFill>
                <a:latin typeface="Arial"/>
                <a:ea typeface="Arial"/>
                <a:cs typeface="Arial"/>
                <a:sym typeface="Arial"/>
                <a:hlinkClick r:id="rId3"/>
              </a:rPr>
              <a:t>www.nasa.gov/city</a:t>
            </a:r>
            <a:endParaRPr sz="4000">
              <a:solidFill>
                <a:schemeClr val="dk1"/>
              </a:solidFill>
              <a:latin typeface="Arial"/>
              <a:ea typeface="Arial"/>
              <a:cs typeface="Arial"/>
              <a:sym typeface="Arial"/>
            </a:endParaRPr>
          </a:p>
        </p:txBody>
      </p:sp>
      <p:pic>
        <p:nvPicPr>
          <p:cNvPr id="465" name="Google Shape;465;p22"/>
          <p:cNvPicPr preferRelativeResize="0"/>
          <p:nvPr/>
        </p:nvPicPr>
        <p:blipFill rotWithShape="1">
          <a:blip r:embed="rId4">
            <a:alphaModFix/>
          </a:blip>
          <a:srcRect/>
          <a:stretch/>
        </p:blipFill>
        <p:spPr>
          <a:xfrm>
            <a:off x="914400" y="537175"/>
            <a:ext cx="7315199" cy="412908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472" name="Google Shape;472;p23" descr="twitter_icon.jpg"/>
          <p:cNvPicPr preferRelativeResize="0"/>
          <p:nvPr/>
        </p:nvPicPr>
        <p:blipFill rotWithShape="1">
          <a:blip r:embed="rId3">
            <a:alphaModFix/>
          </a:blip>
          <a:srcRect/>
          <a:stretch/>
        </p:blipFill>
        <p:spPr>
          <a:xfrm>
            <a:off x="3810000" y="1600200"/>
            <a:ext cx="1295400" cy="1295400"/>
          </a:xfrm>
          <a:prstGeom prst="roundRect">
            <a:avLst>
              <a:gd name="adj" fmla="val 16667"/>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73" name="Google Shape;473;p23" descr="facebook-icon-_01.jpg"/>
          <p:cNvPicPr preferRelativeResize="0"/>
          <p:nvPr/>
        </p:nvPicPr>
        <p:blipFill rotWithShape="1">
          <a:blip r:embed="rId4">
            <a:alphaModFix/>
          </a:blip>
          <a:srcRect l="25" t="24" r="25" b="24"/>
          <a:stretch/>
        </p:blipFill>
        <p:spPr>
          <a:xfrm>
            <a:off x="3810000" y="3810000"/>
            <a:ext cx="1295400" cy="1295400"/>
          </a:xfrm>
          <a:prstGeom prst="roundRect">
            <a:avLst>
              <a:gd name="adj" fmla="val 16667"/>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sp>
        <p:nvSpPr>
          <p:cNvPr id="474" name="Google Shape;474;p23"/>
          <p:cNvSpPr txBox="1"/>
          <p:nvPr/>
        </p:nvSpPr>
        <p:spPr>
          <a:xfrm>
            <a:off x="533400" y="457200"/>
            <a:ext cx="7924800" cy="57546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To</a:t>
            </a:r>
            <a:r>
              <a:rPr lang="en-US" sz="2800">
                <a:solidFill>
                  <a:srgbClr val="FFFFFF"/>
                </a:solidFill>
                <a:latin typeface="Arial"/>
                <a:ea typeface="Arial"/>
                <a:cs typeface="Arial"/>
                <a:sym typeface="Arial"/>
              </a:rPr>
              <a:t> </a:t>
            </a:r>
            <a:r>
              <a:rPr lang="en-US" sz="2800">
                <a:solidFill>
                  <a:schemeClr val="dk1"/>
                </a:solidFill>
                <a:latin typeface="Arial"/>
                <a:ea typeface="Arial"/>
                <a:cs typeface="Arial"/>
                <a:sym typeface="Arial"/>
              </a:rPr>
              <a:t>keep up-to-date on new and exciting </a:t>
            </a:r>
            <a:endParaRPr/>
          </a:p>
          <a:p>
            <a:pPr marL="0" marR="0" lvl="0" indent="0" algn="ctr" rtl="0">
              <a:spcBef>
                <a:spcPts val="0"/>
              </a:spcBef>
              <a:spcAft>
                <a:spcPts val="0"/>
              </a:spcAft>
              <a:buNone/>
            </a:pPr>
            <a:r>
              <a:rPr lang="en-US" sz="2800">
                <a:solidFill>
                  <a:schemeClr val="dk1"/>
                </a:solidFill>
                <a:latin typeface="Arial"/>
                <a:ea typeface="Arial"/>
                <a:cs typeface="Arial"/>
                <a:sym typeface="Arial"/>
              </a:rPr>
              <a:t>NASA spinoffs</a:t>
            </a:r>
            <a:endParaRPr/>
          </a:p>
          <a:p>
            <a:pPr marL="0" marR="0" lvl="0" indent="0" algn="ctr" rtl="0">
              <a:spcBef>
                <a:spcPts val="0"/>
              </a:spcBef>
              <a:spcAft>
                <a:spcPts val="0"/>
              </a:spcAft>
              <a:buNone/>
            </a:pPr>
            <a:endParaRPr sz="2800">
              <a:solidFill>
                <a:schemeClr val="dk1"/>
              </a:solidFill>
              <a:latin typeface="Arial"/>
              <a:ea typeface="Arial"/>
              <a:cs typeface="Arial"/>
              <a:sym typeface="Arial"/>
            </a:endParaRPr>
          </a:p>
          <a:p>
            <a:pPr marL="0" marR="0" lvl="0" indent="0" algn="ctr" rtl="0">
              <a:spcBef>
                <a:spcPts val="0"/>
              </a:spcBef>
              <a:spcAft>
                <a:spcPts val="0"/>
              </a:spcAft>
              <a:buNone/>
            </a:pPr>
            <a:endParaRPr sz="2800">
              <a:solidFill>
                <a:schemeClr val="dk1"/>
              </a:solidFill>
              <a:latin typeface="Arial"/>
              <a:ea typeface="Arial"/>
              <a:cs typeface="Arial"/>
              <a:sym typeface="Arial"/>
            </a:endParaRPr>
          </a:p>
          <a:p>
            <a:pPr marL="0" marR="0" lvl="0" indent="0" algn="ctr" rtl="0">
              <a:spcBef>
                <a:spcPts val="0"/>
              </a:spcBef>
              <a:spcAft>
                <a:spcPts val="0"/>
              </a:spcAft>
              <a:buNone/>
            </a:pPr>
            <a:endParaRPr sz="2800">
              <a:solidFill>
                <a:schemeClr val="dk1"/>
              </a:solidFill>
              <a:latin typeface="Arial"/>
              <a:ea typeface="Arial"/>
              <a:cs typeface="Arial"/>
              <a:sym typeface="Arial"/>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u="sng">
                <a:solidFill>
                  <a:schemeClr val="dk1"/>
                </a:solidFill>
                <a:latin typeface="Calibri"/>
                <a:ea typeface="Calibri"/>
                <a:cs typeface="Calibri"/>
                <a:sym typeface="Calibri"/>
                <a:hlinkClick r:id="rId5"/>
              </a:rPr>
              <a:t>http://twitter.com/NASA_Spinoff</a:t>
            </a:r>
            <a:r>
              <a:rPr lang="en-US" sz="3200">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u="sng">
                <a:solidFill>
                  <a:schemeClr val="dk1"/>
                </a:solidFill>
                <a:latin typeface="Calibri"/>
                <a:ea typeface="Calibri"/>
                <a:cs typeface="Calibri"/>
                <a:sym typeface="Calibri"/>
                <a:hlinkClick r:id="rId6"/>
              </a:rPr>
              <a:t>www.facebook.com/nasainyourlife</a:t>
            </a:r>
            <a:r>
              <a:rPr lang="en-US" sz="320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611cceb659_1_0"/>
          <p:cNvSpPr txBox="1"/>
          <p:nvPr/>
        </p:nvSpPr>
        <p:spPr>
          <a:xfrm>
            <a:off x="2760450" y="1694425"/>
            <a:ext cx="36231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chemeClr val="dk1"/>
                </a:solidFill>
              </a:rPr>
              <a:t>Thank you!</a:t>
            </a:r>
            <a:endParaRPr sz="5400">
              <a:solidFill>
                <a:schemeClr val="dk1"/>
              </a:solidFill>
            </a:endParaRPr>
          </a:p>
        </p:txBody>
      </p:sp>
      <p:sp>
        <p:nvSpPr>
          <p:cNvPr id="481" name="Google Shape;481;g611cceb659_1_0"/>
          <p:cNvSpPr txBox="1"/>
          <p:nvPr/>
        </p:nvSpPr>
        <p:spPr>
          <a:xfrm>
            <a:off x="3129300" y="3065450"/>
            <a:ext cx="2885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200">
                <a:solidFill>
                  <a:schemeClr val="dk1"/>
                </a:solidFill>
              </a:rPr>
              <a:t>Questions?</a:t>
            </a:r>
            <a:endParaRPr sz="4200">
              <a:solidFill>
                <a:schemeClr val="dk1"/>
              </a:solidFill>
            </a:endParaRPr>
          </a:p>
        </p:txBody>
      </p:sp>
      <p:pic>
        <p:nvPicPr>
          <p:cNvPr id="482" name="Google Shape;482;g611cceb659_1_0"/>
          <p:cNvPicPr preferRelativeResize="0"/>
          <p:nvPr/>
        </p:nvPicPr>
        <p:blipFill>
          <a:blip r:embed="rId3">
            <a:alphaModFix/>
          </a:blip>
          <a:stretch>
            <a:fillRect/>
          </a:stretch>
        </p:blipFill>
        <p:spPr>
          <a:xfrm>
            <a:off x="2103625" y="6284126"/>
            <a:ext cx="6873600" cy="469700"/>
          </a:xfrm>
          <a:prstGeom prst="rect">
            <a:avLst/>
          </a:prstGeom>
          <a:noFill/>
          <a:ln>
            <a:noFill/>
          </a:ln>
        </p:spPr>
      </p:pic>
      <p:pic>
        <p:nvPicPr>
          <p:cNvPr id="483" name="Google Shape;483;g611cceb659_1_0" descr="Home">
            <a:hlinkClick r:id="rId4"/>
          </p:cNvPr>
          <p:cNvPicPr preferRelativeResize="0"/>
          <p:nvPr/>
        </p:nvPicPr>
        <p:blipFill rotWithShape="1">
          <a:blip r:embed="rId5">
            <a:alphaModFix/>
          </a:blip>
          <a:srcRect/>
          <a:stretch/>
        </p:blipFill>
        <p:spPr>
          <a:xfrm>
            <a:off x="2806200" y="4478500"/>
            <a:ext cx="3432750" cy="1162063"/>
          </a:xfrm>
          <a:prstGeom prst="rect">
            <a:avLst/>
          </a:prstGeom>
          <a:solidFill>
            <a:schemeClr val="dk1"/>
          </a:solidFill>
          <a:ln>
            <a:noFill/>
          </a:ln>
        </p:spPr>
      </p:pic>
      <p:pic>
        <p:nvPicPr>
          <p:cNvPr id="484" name="Google Shape;484;g611cceb659_1_0" descr="CLRN_LogoMoon.gif"/>
          <p:cNvPicPr preferRelativeResize="0"/>
          <p:nvPr/>
        </p:nvPicPr>
        <p:blipFill rotWithShape="1">
          <a:blip r:embed="rId6">
            <a:alphaModFix/>
          </a:blip>
          <a:srcRect/>
          <a:stretch/>
        </p:blipFill>
        <p:spPr>
          <a:xfrm>
            <a:off x="654425" y="4301300"/>
            <a:ext cx="1449075" cy="1454050"/>
          </a:xfrm>
          <a:prstGeom prst="rect">
            <a:avLst/>
          </a:prstGeom>
          <a:noFill/>
          <a:ln>
            <a:noFill/>
          </a:ln>
        </p:spPr>
      </p:pic>
      <p:pic>
        <p:nvPicPr>
          <p:cNvPr id="485" name="Google Shape;485;g611cceb659_1_0" descr="UWO_new.jpg"/>
          <p:cNvPicPr preferRelativeResize="0"/>
          <p:nvPr/>
        </p:nvPicPr>
        <p:blipFill rotWithShape="1">
          <a:blip r:embed="rId7">
            <a:alphaModFix/>
          </a:blip>
          <a:srcRect/>
          <a:stretch/>
        </p:blipFill>
        <p:spPr>
          <a:xfrm>
            <a:off x="6916975" y="4213526"/>
            <a:ext cx="1400560" cy="1629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3">
            <a:alphaModFix/>
          </a:blip>
          <a:srcRect/>
          <a:stretch/>
        </p:blipFill>
        <p:spPr>
          <a:xfrm>
            <a:off x="0" y="10672"/>
            <a:ext cx="9144000" cy="6858000"/>
          </a:xfrm>
          <a:prstGeom prst="rect">
            <a:avLst/>
          </a:prstGeom>
          <a:noFill/>
          <a:ln>
            <a:noFill/>
          </a:ln>
        </p:spPr>
      </p:pic>
    </p:spTree>
    <p:extLst>
      <p:ext uri="{BB962C8B-B14F-4D97-AF65-F5344CB8AC3E}">
        <p14:creationId xmlns:p14="http://schemas.microsoft.com/office/powerpoint/2010/main" val="195955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a:t>
            </a:fld>
            <a:endParaRPr>
              <a:latin typeface="Calibri"/>
              <a:ea typeface="Calibri"/>
              <a:cs typeface="Calibri"/>
              <a:sym typeface="Calibri"/>
            </a:endParaRPr>
          </a:p>
        </p:txBody>
      </p:sp>
      <p:sp>
        <p:nvSpPr>
          <p:cNvPr id="179" name="Google Shape;179;p3"/>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What is a spinoff?</a:t>
            </a:r>
            <a:endParaRPr/>
          </a:p>
        </p:txBody>
      </p:sp>
      <p:sp>
        <p:nvSpPr>
          <p:cNvPr id="180" name="Google Shape;180;p3"/>
          <p:cNvSpPr txBox="1"/>
          <p:nvPr/>
        </p:nvSpPr>
        <p:spPr>
          <a:xfrm>
            <a:off x="889104" y="990600"/>
            <a:ext cx="681039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strike="noStrike" cap="none">
                <a:solidFill>
                  <a:schemeClr val="dk1"/>
                </a:solidFill>
                <a:latin typeface="Calibri"/>
                <a:ea typeface="Calibri"/>
                <a:cs typeface="Calibri"/>
                <a:sym typeface="Calibri"/>
              </a:rPr>
              <a:t>A technology originally developed for the space program that is </a:t>
            </a:r>
            <a:endParaRPr/>
          </a:p>
          <a:p>
            <a:pPr marL="0" marR="0" lvl="0" indent="0" algn="l" rtl="0">
              <a:spcBef>
                <a:spcPts val="0"/>
              </a:spcBef>
              <a:spcAft>
                <a:spcPts val="0"/>
              </a:spcAft>
              <a:buNone/>
            </a:pPr>
            <a:r>
              <a:rPr lang="en-US" sz="2000" i="1">
                <a:solidFill>
                  <a:schemeClr val="dk1"/>
                </a:solidFill>
                <a:latin typeface="Calibri"/>
                <a:ea typeface="Calibri"/>
                <a:cs typeface="Calibri"/>
                <a:sym typeface="Calibri"/>
              </a:rPr>
              <a:t>now used commercially or by the public.  </a:t>
            </a:r>
            <a:endParaRPr/>
          </a:p>
        </p:txBody>
      </p:sp>
      <p:grpSp>
        <p:nvGrpSpPr>
          <p:cNvPr id="181" name="Google Shape;181;p3"/>
          <p:cNvGrpSpPr/>
          <p:nvPr/>
        </p:nvGrpSpPr>
        <p:grpSpPr>
          <a:xfrm>
            <a:off x="533544" y="1615982"/>
            <a:ext cx="7781253" cy="4261519"/>
            <a:chOff x="158690" y="1596999"/>
            <a:chExt cx="8839320" cy="4837139"/>
          </a:xfrm>
        </p:grpSpPr>
        <p:sp>
          <p:nvSpPr>
            <p:cNvPr id="182" name="Google Shape;182;p3"/>
            <p:cNvSpPr/>
            <p:nvPr/>
          </p:nvSpPr>
          <p:spPr>
            <a:xfrm>
              <a:off x="3813175" y="5824538"/>
              <a:ext cx="1457325" cy="0"/>
            </a:xfrm>
            <a:custGeom>
              <a:avLst/>
              <a:gdLst/>
              <a:ahLst/>
              <a:cxnLst/>
              <a:rect l="l" t="t" r="r" b="b"/>
              <a:pathLst>
                <a:path w="850" h="120000" extrusionOk="0">
                  <a:moveTo>
                    <a:pt x="850" y="0"/>
                  </a:moveTo>
                  <a:lnTo>
                    <a:pt x="0" y="0"/>
                  </a:lnTo>
                  <a:lnTo>
                    <a:pt x="850"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3" name="Google Shape;183;p3"/>
            <p:cNvCxnSpPr/>
            <p:nvPr/>
          </p:nvCxnSpPr>
          <p:spPr>
            <a:xfrm rot="10800000">
              <a:off x="3813175" y="5824538"/>
              <a:ext cx="1457325" cy="0"/>
            </a:xfrm>
            <a:prstGeom prst="straightConnector1">
              <a:avLst/>
            </a:prstGeom>
            <a:noFill/>
            <a:ln w="38100" cap="flat" cmpd="sng">
              <a:solidFill>
                <a:srgbClr val="000066"/>
              </a:solidFill>
              <a:prstDash val="solid"/>
              <a:miter lim="800000"/>
              <a:headEnd type="none" w="med" len="med"/>
              <a:tailEnd type="none" w="med" len="med"/>
            </a:ln>
          </p:spPr>
        </p:cxnSp>
        <p:sp>
          <p:nvSpPr>
            <p:cNvPr id="184" name="Google Shape;184;p3"/>
            <p:cNvSpPr/>
            <p:nvPr/>
          </p:nvSpPr>
          <p:spPr>
            <a:xfrm>
              <a:off x="2906713" y="4687888"/>
              <a:ext cx="906462" cy="1136650"/>
            </a:xfrm>
            <a:custGeom>
              <a:avLst/>
              <a:gdLst/>
              <a:ahLst/>
              <a:cxnLst/>
              <a:rect l="l" t="t" r="r" b="b"/>
              <a:pathLst>
                <a:path w="529" h="664" extrusionOk="0">
                  <a:moveTo>
                    <a:pt x="529" y="664"/>
                  </a:moveTo>
                  <a:lnTo>
                    <a:pt x="0" y="0"/>
                  </a:lnTo>
                  <a:lnTo>
                    <a:pt x="529" y="664"/>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5" name="Google Shape;185;p3"/>
            <p:cNvCxnSpPr/>
            <p:nvPr/>
          </p:nvCxnSpPr>
          <p:spPr>
            <a:xfrm rot="10800000">
              <a:off x="2906713" y="4687888"/>
              <a:ext cx="906462" cy="1136650"/>
            </a:xfrm>
            <a:prstGeom prst="straightConnector1">
              <a:avLst/>
            </a:prstGeom>
            <a:noFill/>
            <a:ln w="38100" cap="flat" cmpd="sng">
              <a:solidFill>
                <a:srgbClr val="000066"/>
              </a:solidFill>
              <a:prstDash val="solid"/>
              <a:miter lim="800000"/>
              <a:headEnd type="none" w="med" len="med"/>
              <a:tailEnd type="none" w="med" len="med"/>
            </a:ln>
          </p:spPr>
        </p:cxnSp>
        <p:sp>
          <p:nvSpPr>
            <p:cNvPr id="186" name="Google Shape;186;p3"/>
            <p:cNvSpPr/>
            <p:nvPr/>
          </p:nvSpPr>
          <p:spPr>
            <a:xfrm>
              <a:off x="2906713" y="3265488"/>
              <a:ext cx="323850" cy="1422400"/>
            </a:xfrm>
            <a:custGeom>
              <a:avLst/>
              <a:gdLst/>
              <a:ahLst/>
              <a:cxnLst/>
              <a:rect l="l" t="t" r="r" b="b"/>
              <a:pathLst>
                <a:path w="189" h="830" extrusionOk="0">
                  <a:moveTo>
                    <a:pt x="0" y="830"/>
                  </a:moveTo>
                  <a:lnTo>
                    <a:pt x="189" y="0"/>
                  </a:lnTo>
                  <a:lnTo>
                    <a:pt x="0" y="83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7" name="Google Shape;187;p3"/>
            <p:cNvCxnSpPr/>
            <p:nvPr/>
          </p:nvCxnSpPr>
          <p:spPr>
            <a:xfrm rot="10800000" flipH="1">
              <a:off x="2906713" y="3265488"/>
              <a:ext cx="323850" cy="1422400"/>
            </a:xfrm>
            <a:prstGeom prst="straightConnector1">
              <a:avLst/>
            </a:prstGeom>
            <a:noFill/>
            <a:ln w="38100" cap="flat" cmpd="sng">
              <a:solidFill>
                <a:srgbClr val="000066"/>
              </a:solidFill>
              <a:prstDash val="solid"/>
              <a:miter lim="800000"/>
              <a:headEnd type="none" w="med" len="med"/>
              <a:tailEnd type="none" w="med" len="med"/>
            </a:ln>
          </p:spPr>
        </p:cxnSp>
        <p:sp>
          <p:nvSpPr>
            <p:cNvPr id="188" name="Google Shape;188;p3"/>
            <p:cNvSpPr/>
            <p:nvPr/>
          </p:nvSpPr>
          <p:spPr>
            <a:xfrm>
              <a:off x="4541838" y="2635250"/>
              <a:ext cx="1311275" cy="630238"/>
            </a:xfrm>
            <a:custGeom>
              <a:avLst/>
              <a:gdLst/>
              <a:ahLst/>
              <a:cxnLst/>
              <a:rect l="l" t="t" r="r" b="b"/>
              <a:pathLst>
                <a:path w="765" h="368" extrusionOk="0">
                  <a:moveTo>
                    <a:pt x="0" y="0"/>
                  </a:moveTo>
                  <a:lnTo>
                    <a:pt x="765" y="368"/>
                  </a:lnTo>
                  <a:lnTo>
                    <a:pt x="0"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9" name="Google Shape;189;p3"/>
            <p:cNvCxnSpPr/>
            <p:nvPr/>
          </p:nvCxnSpPr>
          <p:spPr>
            <a:xfrm>
              <a:off x="4541838" y="2635250"/>
              <a:ext cx="1311275" cy="630238"/>
            </a:xfrm>
            <a:prstGeom prst="straightConnector1">
              <a:avLst/>
            </a:prstGeom>
            <a:noFill/>
            <a:ln w="38100" cap="flat" cmpd="sng">
              <a:solidFill>
                <a:srgbClr val="000066"/>
              </a:solidFill>
              <a:prstDash val="solid"/>
              <a:miter lim="800000"/>
              <a:headEnd type="none" w="med" len="med"/>
              <a:tailEnd type="none" w="med" len="med"/>
            </a:ln>
          </p:spPr>
        </p:cxnSp>
        <p:sp>
          <p:nvSpPr>
            <p:cNvPr id="190" name="Google Shape;190;p3"/>
            <p:cNvSpPr/>
            <p:nvPr/>
          </p:nvSpPr>
          <p:spPr>
            <a:xfrm>
              <a:off x="3230563" y="2635250"/>
              <a:ext cx="1311275" cy="630238"/>
            </a:xfrm>
            <a:custGeom>
              <a:avLst/>
              <a:gdLst/>
              <a:ahLst/>
              <a:cxnLst/>
              <a:rect l="l" t="t" r="r" b="b"/>
              <a:pathLst>
                <a:path w="765" h="368" extrusionOk="0">
                  <a:moveTo>
                    <a:pt x="0" y="368"/>
                  </a:moveTo>
                  <a:lnTo>
                    <a:pt x="765" y="0"/>
                  </a:lnTo>
                  <a:lnTo>
                    <a:pt x="0" y="368"/>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1" name="Google Shape;191;p3"/>
            <p:cNvCxnSpPr/>
            <p:nvPr/>
          </p:nvCxnSpPr>
          <p:spPr>
            <a:xfrm rot="10800000" flipH="1">
              <a:off x="3230563" y="2635250"/>
              <a:ext cx="1311275" cy="630238"/>
            </a:xfrm>
            <a:prstGeom prst="straightConnector1">
              <a:avLst/>
            </a:prstGeom>
            <a:noFill/>
            <a:ln w="38100" cap="flat" cmpd="sng">
              <a:solidFill>
                <a:srgbClr val="000066"/>
              </a:solidFill>
              <a:prstDash val="solid"/>
              <a:miter lim="800000"/>
              <a:headEnd type="none" w="med" len="med"/>
              <a:tailEnd type="none" w="med" len="med"/>
            </a:ln>
          </p:spPr>
        </p:cxnSp>
        <p:sp>
          <p:nvSpPr>
            <p:cNvPr id="192" name="Google Shape;192;p3"/>
            <p:cNvSpPr/>
            <p:nvPr/>
          </p:nvSpPr>
          <p:spPr>
            <a:xfrm>
              <a:off x="5270500" y="4687888"/>
              <a:ext cx="906463" cy="1136650"/>
            </a:xfrm>
            <a:custGeom>
              <a:avLst/>
              <a:gdLst/>
              <a:ahLst/>
              <a:cxnLst/>
              <a:rect l="l" t="t" r="r" b="b"/>
              <a:pathLst>
                <a:path w="529" h="664" extrusionOk="0">
                  <a:moveTo>
                    <a:pt x="529" y="0"/>
                  </a:moveTo>
                  <a:lnTo>
                    <a:pt x="0" y="664"/>
                  </a:lnTo>
                  <a:lnTo>
                    <a:pt x="529"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3" name="Google Shape;193;p3"/>
            <p:cNvCxnSpPr/>
            <p:nvPr/>
          </p:nvCxnSpPr>
          <p:spPr>
            <a:xfrm flipH="1">
              <a:off x="5270500" y="4687888"/>
              <a:ext cx="906463" cy="1136650"/>
            </a:xfrm>
            <a:prstGeom prst="straightConnector1">
              <a:avLst/>
            </a:prstGeom>
            <a:noFill/>
            <a:ln w="38100" cap="flat" cmpd="sng">
              <a:solidFill>
                <a:srgbClr val="000066"/>
              </a:solidFill>
              <a:prstDash val="solid"/>
              <a:miter lim="800000"/>
              <a:headEnd type="none" w="med" len="med"/>
              <a:tailEnd type="none" w="med" len="med"/>
            </a:ln>
          </p:spPr>
        </p:cxnSp>
        <p:sp>
          <p:nvSpPr>
            <p:cNvPr id="194" name="Google Shape;194;p3"/>
            <p:cNvSpPr/>
            <p:nvPr/>
          </p:nvSpPr>
          <p:spPr>
            <a:xfrm>
              <a:off x="5853113" y="3265488"/>
              <a:ext cx="323850" cy="1422400"/>
            </a:xfrm>
            <a:custGeom>
              <a:avLst/>
              <a:gdLst/>
              <a:ahLst/>
              <a:cxnLst/>
              <a:rect l="l" t="t" r="r" b="b"/>
              <a:pathLst>
                <a:path w="189" h="830" extrusionOk="0">
                  <a:moveTo>
                    <a:pt x="0" y="0"/>
                  </a:moveTo>
                  <a:lnTo>
                    <a:pt x="189" y="830"/>
                  </a:lnTo>
                  <a:lnTo>
                    <a:pt x="0"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5" name="Google Shape;195;p3"/>
            <p:cNvCxnSpPr/>
            <p:nvPr/>
          </p:nvCxnSpPr>
          <p:spPr>
            <a:xfrm>
              <a:off x="5853113" y="3265488"/>
              <a:ext cx="323850" cy="1422400"/>
            </a:xfrm>
            <a:prstGeom prst="straightConnector1">
              <a:avLst/>
            </a:prstGeom>
            <a:noFill/>
            <a:ln w="38100" cap="flat" cmpd="sng">
              <a:solidFill>
                <a:srgbClr val="000066"/>
              </a:solidFill>
              <a:prstDash val="solid"/>
              <a:miter lim="800000"/>
              <a:headEnd type="none" w="med" len="med"/>
              <a:tailEnd type="none" w="med" len="med"/>
            </a:ln>
          </p:spPr>
        </p:cxnSp>
        <p:sp>
          <p:nvSpPr>
            <p:cNvPr id="196" name="Google Shape;196;p3"/>
            <p:cNvSpPr/>
            <p:nvPr/>
          </p:nvSpPr>
          <p:spPr>
            <a:xfrm>
              <a:off x="4541838" y="2635250"/>
              <a:ext cx="0" cy="1677988"/>
            </a:xfrm>
            <a:custGeom>
              <a:avLst/>
              <a:gdLst/>
              <a:ahLst/>
              <a:cxnLst/>
              <a:rect l="l" t="t" r="r" b="b"/>
              <a:pathLst>
                <a:path w="120000" h="980" extrusionOk="0">
                  <a:moveTo>
                    <a:pt x="0" y="980"/>
                  </a:moveTo>
                  <a:lnTo>
                    <a:pt x="0" y="0"/>
                  </a:lnTo>
                  <a:lnTo>
                    <a:pt x="0" y="98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7" name="Google Shape;197;p3"/>
            <p:cNvCxnSpPr/>
            <p:nvPr/>
          </p:nvCxnSpPr>
          <p:spPr>
            <a:xfrm rot="10800000">
              <a:off x="4541838" y="2635250"/>
              <a:ext cx="0" cy="1677988"/>
            </a:xfrm>
            <a:prstGeom prst="straightConnector1">
              <a:avLst/>
            </a:prstGeom>
            <a:noFill/>
            <a:ln w="38100" cap="rnd" cmpd="sng">
              <a:solidFill>
                <a:srgbClr val="000066"/>
              </a:solidFill>
              <a:prstDash val="solid"/>
              <a:miter lim="800000"/>
              <a:headEnd type="none" w="med" len="med"/>
              <a:tailEnd type="none" w="med" len="med"/>
            </a:ln>
          </p:spPr>
        </p:cxnSp>
        <p:sp>
          <p:nvSpPr>
            <p:cNvPr id="198" name="Google Shape;198;p3"/>
            <p:cNvSpPr/>
            <p:nvPr/>
          </p:nvSpPr>
          <p:spPr>
            <a:xfrm>
              <a:off x="3230563" y="3265488"/>
              <a:ext cx="1311275" cy="1047750"/>
            </a:xfrm>
            <a:custGeom>
              <a:avLst/>
              <a:gdLst/>
              <a:ahLst/>
              <a:cxnLst/>
              <a:rect l="l" t="t" r="r" b="b"/>
              <a:pathLst>
                <a:path w="765" h="612" extrusionOk="0">
                  <a:moveTo>
                    <a:pt x="765" y="612"/>
                  </a:moveTo>
                  <a:lnTo>
                    <a:pt x="0" y="0"/>
                  </a:lnTo>
                  <a:lnTo>
                    <a:pt x="765" y="612"/>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9" name="Google Shape;199;p3"/>
            <p:cNvCxnSpPr/>
            <p:nvPr/>
          </p:nvCxnSpPr>
          <p:spPr>
            <a:xfrm rot="10800000">
              <a:off x="3230563" y="3265488"/>
              <a:ext cx="1311275" cy="1047750"/>
            </a:xfrm>
            <a:prstGeom prst="straightConnector1">
              <a:avLst/>
            </a:prstGeom>
            <a:noFill/>
            <a:ln w="38100" cap="rnd" cmpd="sng">
              <a:solidFill>
                <a:srgbClr val="000066"/>
              </a:solidFill>
              <a:prstDash val="solid"/>
              <a:miter lim="800000"/>
              <a:headEnd type="none" w="med" len="med"/>
              <a:tailEnd type="none" w="med" len="med"/>
            </a:ln>
          </p:spPr>
        </p:cxnSp>
        <p:sp>
          <p:nvSpPr>
            <p:cNvPr id="200" name="Google Shape;200;p3"/>
            <p:cNvSpPr/>
            <p:nvPr/>
          </p:nvSpPr>
          <p:spPr>
            <a:xfrm>
              <a:off x="2906713" y="4313238"/>
              <a:ext cx="1635125" cy="374650"/>
            </a:xfrm>
            <a:custGeom>
              <a:avLst/>
              <a:gdLst/>
              <a:ahLst/>
              <a:cxnLst/>
              <a:rect l="l" t="t" r="r" b="b"/>
              <a:pathLst>
                <a:path w="954" h="218" extrusionOk="0">
                  <a:moveTo>
                    <a:pt x="954" y="0"/>
                  </a:moveTo>
                  <a:lnTo>
                    <a:pt x="0" y="218"/>
                  </a:lnTo>
                  <a:lnTo>
                    <a:pt x="954"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1" name="Google Shape;201;p3"/>
            <p:cNvCxnSpPr/>
            <p:nvPr/>
          </p:nvCxnSpPr>
          <p:spPr>
            <a:xfrm flipH="1">
              <a:off x="2906713" y="4313238"/>
              <a:ext cx="1635125" cy="374650"/>
            </a:xfrm>
            <a:prstGeom prst="straightConnector1">
              <a:avLst/>
            </a:prstGeom>
            <a:noFill/>
            <a:ln w="38100" cap="rnd" cmpd="sng">
              <a:solidFill>
                <a:srgbClr val="000066"/>
              </a:solidFill>
              <a:prstDash val="solid"/>
              <a:miter lim="800000"/>
              <a:headEnd type="none" w="med" len="med"/>
              <a:tailEnd type="none" w="med" len="med"/>
            </a:ln>
          </p:spPr>
        </p:cxnSp>
        <p:sp>
          <p:nvSpPr>
            <p:cNvPr id="202" name="Google Shape;202;p3"/>
            <p:cNvSpPr/>
            <p:nvPr/>
          </p:nvSpPr>
          <p:spPr>
            <a:xfrm>
              <a:off x="3813175" y="4313238"/>
              <a:ext cx="728663" cy="1511300"/>
            </a:xfrm>
            <a:custGeom>
              <a:avLst/>
              <a:gdLst/>
              <a:ahLst/>
              <a:cxnLst/>
              <a:rect l="l" t="t" r="r" b="b"/>
              <a:pathLst>
                <a:path w="425" h="882" extrusionOk="0">
                  <a:moveTo>
                    <a:pt x="425" y="0"/>
                  </a:moveTo>
                  <a:lnTo>
                    <a:pt x="0" y="882"/>
                  </a:lnTo>
                  <a:lnTo>
                    <a:pt x="425"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3" name="Google Shape;203;p3"/>
            <p:cNvCxnSpPr/>
            <p:nvPr/>
          </p:nvCxnSpPr>
          <p:spPr>
            <a:xfrm flipH="1">
              <a:off x="3813175" y="4313238"/>
              <a:ext cx="728663" cy="1511300"/>
            </a:xfrm>
            <a:prstGeom prst="straightConnector1">
              <a:avLst/>
            </a:prstGeom>
            <a:noFill/>
            <a:ln w="38100" cap="rnd" cmpd="sng">
              <a:solidFill>
                <a:srgbClr val="000066"/>
              </a:solidFill>
              <a:prstDash val="solid"/>
              <a:miter lim="800000"/>
              <a:headEnd type="none" w="med" len="med"/>
              <a:tailEnd type="none" w="med" len="med"/>
            </a:ln>
          </p:spPr>
        </p:cxnSp>
        <p:sp>
          <p:nvSpPr>
            <p:cNvPr id="204" name="Google Shape;204;p3"/>
            <p:cNvSpPr/>
            <p:nvPr/>
          </p:nvSpPr>
          <p:spPr>
            <a:xfrm>
              <a:off x="4541838" y="4313238"/>
              <a:ext cx="728662" cy="1511300"/>
            </a:xfrm>
            <a:custGeom>
              <a:avLst/>
              <a:gdLst/>
              <a:ahLst/>
              <a:cxnLst/>
              <a:rect l="l" t="t" r="r" b="b"/>
              <a:pathLst>
                <a:path w="425" h="882" extrusionOk="0">
                  <a:moveTo>
                    <a:pt x="0" y="0"/>
                  </a:moveTo>
                  <a:lnTo>
                    <a:pt x="425" y="882"/>
                  </a:lnTo>
                  <a:lnTo>
                    <a:pt x="0"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5" name="Google Shape;205;p3"/>
            <p:cNvCxnSpPr/>
            <p:nvPr/>
          </p:nvCxnSpPr>
          <p:spPr>
            <a:xfrm>
              <a:off x="4432300" y="4343400"/>
              <a:ext cx="728663" cy="1511300"/>
            </a:xfrm>
            <a:prstGeom prst="straightConnector1">
              <a:avLst/>
            </a:prstGeom>
            <a:noFill/>
            <a:ln w="38100" cap="rnd" cmpd="sng">
              <a:solidFill>
                <a:srgbClr val="000066"/>
              </a:solidFill>
              <a:prstDash val="solid"/>
              <a:miter lim="800000"/>
              <a:headEnd type="none" w="med" len="med"/>
              <a:tailEnd type="none" w="med" len="med"/>
            </a:ln>
          </p:spPr>
        </p:cxnSp>
        <p:sp>
          <p:nvSpPr>
            <p:cNvPr id="206" name="Google Shape;206;p3"/>
            <p:cNvSpPr/>
            <p:nvPr/>
          </p:nvSpPr>
          <p:spPr>
            <a:xfrm>
              <a:off x="4541838" y="4313238"/>
              <a:ext cx="1635125" cy="374650"/>
            </a:xfrm>
            <a:custGeom>
              <a:avLst/>
              <a:gdLst/>
              <a:ahLst/>
              <a:cxnLst/>
              <a:rect l="l" t="t" r="r" b="b"/>
              <a:pathLst>
                <a:path w="954" h="218" extrusionOk="0">
                  <a:moveTo>
                    <a:pt x="0" y="0"/>
                  </a:moveTo>
                  <a:lnTo>
                    <a:pt x="954" y="218"/>
                  </a:lnTo>
                  <a:lnTo>
                    <a:pt x="0" y="0"/>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7" name="Google Shape;207;p3"/>
            <p:cNvCxnSpPr/>
            <p:nvPr/>
          </p:nvCxnSpPr>
          <p:spPr>
            <a:xfrm>
              <a:off x="4541838" y="4313238"/>
              <a:ext cx="1635125" cy="374650"/>
            </a:xfrm>
            <a:prstGeom prst="straightConnector1">
              <a:avLst/>
            </a:prstGeom>
            <a:noFill/>
            <a:ln w="38100" cap="rnd" cmpd="sng">
              <a:solidFill>
                <a:srgbClr val="000066"/>
              </a:solidFill>
              <a:prstDash val="solid"/>
              <a:miter lim="800000"/>
              <a:headEnd type="none" w="med" len="med"/>
              <a:tailEnd type="none" w="med" len="med"/>
            </a:ln>
          </p:spPr>
        </p:cxnSp>
        <p:sp>
          <p:nvSpPr>
            <p:cNvPr id="208" name="Google Shape;208;p3"/>
            <p:cNvSpPr/>
            <p:nvPr/>
          </p:nvSpPr>
          <p:spPr>
            <a:xfrm>
              <a:off x="4541838" y="3265488"/>
              <a:ext cx="1311275" cy="1047750"/>
            </a:xfrm>
            <a:custGeom>
              <a:avLst/>
              <a:gdLst/>
              <a:ahLst/>
              <a:cxnLst/>
              <a:rect l="l" t="t" r="r" b="b"/>
              <a:pathLst>
                <a:path w="765" h="612" extrusionOk="0">
                  <a:moveTo>
                    <a:pt x="0" y="612"/>
                  </a:moveTo>
                  <a:lnTo>
                    <a:pt x="765" y="0"/>
                  </a:lnTo>
                  <a:lnTo>
                    <a:pt x="0" y="612"/>
                  </a:lnTo>
                  <a:close/>
                </a:path>
              </a:pathLst>
            </a:custGeom>
            <a:solidFill>
              <a:srgbClr val="F69679"/>
            </a:solidFill>
            <a:ln w="38100" cap="flat" cmpd="sng">
              <a:solidFill>
                <a:srgbClr val="00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9" name="Google Shape;209;p3"/>
            <p:cNvCxnSpPr/>
            <p:nvPr/>
          </p:nvCxnSpPr>
          <p:spPr>
            <a:xfrm rot="10800000" flipH="1">
              <a:off x="4737100" y="3265488"/>
              <a:ext cx="1116013" cy="925512"/>
            </a:xfrm>
            <a:prstGeom prst="straightConnector1">
              <a:avLst/>
            </a:prstGeom>
            <a:noFill/>
            <a:ln w="38100" cap="rnd" cmpd="sng">
              <a:solidFill>
                <a:srgbClr val="000066"/>
              </a:solidFill>
              <a:prstDash val="solid"/>
              <a:miter lim="800000"/>
              <a:headEnd type="none" w="med" len="med"/>
              <a:tailEnd type="none" w="med" len="med"/>
            </a:ln>
          </p:spPr>
        </p:cxnSp>
        <p:sp>
          <p:nvSpPr>
            <p:cNvPr id="210" name="Google Shape;210;p3"/>
            <p:cNvSpPr/>
            <p:nvPr/>
          </p:nvSpPr>
          <p:spPr>
            <a:xfrm>
              <a:off x="3614053" y="3344239"/>
              <a:ext cx="1788000" cy="1677900"/>
            </a:xfrm>
            <a:prstGeom prst="ellipse">
              <a:avLst/>
            </a:prstGeom>
            <a:solidFill>
              <a:srgbClr val="000066"/>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800">
                  <a:solidFill>
                    <a:srgbClr val="FFFFFF"/>
                  </a:solidFill>
                  <a:latin typeface="Arial"/>
                  <a:ea typeface="Arial"/>
                  <a:cs typeface="Arial"/>
                  <a:sym typeface="Arial"/>
                </a:rPr>
                <a:t>Spinoffs have occurred in every sector</a:t>
              </a:r>
              <a:endParaRPr/>
            </a:p>
          </p:txBody>
        </p:sp>
        <p:pic>
          <p:nvPicPr>
            <p:cNvPr id="211" name="Google Shape;211;p3"/>
            <p:cNvPicPr preferRelativeResize="0"/>
            <p:nvPr/>
          </p:nvPicPr>
          <p:blipFill rotWithShape="1">
            <a:blip r:embed="rId3">
              <a:alphaModFix/>
            </a:blip>
            <a:srcRect/>
            <a:stretch/>
          </p:blipFill>
          <p:spPr>
            <a:xfrm>
              <a:off x="5233988" y="2655888"/>
              <a:ext cx="1243012" cy="123825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12" name="Google Shape;212;p3"/>
            <p:cNvPicPr preferRelativeResize="0"/>
            <p:nvPr/>
          </p:nvPicPr>
          <p:blipFill rotWithShape="1">
            <a:blip r:embed="rId4">
              <a:alphaModFix/>
            </a:blip>
            <a:srcRect/>
            <a:stretch/>
          </p:blipFill>
          <p:spPr>
            <a:xfrm>
              <a:off x="5557838" y="4065588"/>
              <a:ext cx="1243012" cy="1243012"/>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13" name="Google Shape;213;p3"/>
            <p:cNvPicPr preferRelativeResize="0"/>
            <p:nvPr/>
          </p:nvPicPr>
          <p:blipFill rotWithShape="1">
            <a:blip r:embed="rId5">
              <a:alphaModFix/>
            </a:blip>
            <a:srcRect/>
            <a:stretch/>
          </p:blipFill>
          <p:spPr>
            <a:xfrm>
              <a:off x="4638675" y="5195888"/>
              <a:ext cx="1243013" cy="123825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14" name="Google Shape;214;p3"/>
            <p:cNvPicPr preferRelativeResize="0"/>
            <p:nvPr/>
          </p:nvPicPr>
          <p:blipFill rotWithShape="1">
            <a:blip r:embed="rId6">
              <a:alphaModFix/>
            </a:blip>
            <a:srcRect/>
            <a:stretch/>
          </p:blipFill>
          <p:spPr>
            <a:xfrm>
              <a:off x="3198813" y="5195888"/>
              <a:ext cx="1243012" cy="123825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15" name="Google Shape;215;p3"/>
            <p:cNvPicPr preferRelativeResize="0"/>
            <p:nvPr/>
          </p:nvPicPr>
          <p:blipFill rotWithShape="1">
            <a:blip r:embed="rId7">
              <a:alphaModFix/>
            </a:blip>
            <a:srcRect/>
            <a:stretch/>
          </p:blipFill>
          <p:spPr>
            <a:xfrm>
              <a:off x="2619375" y="2655888"/>
              <a:ext cx="1243013" cy="123825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16" name="Google Shape;216;p3"/>
            <p:cNvPicPr preferRelativeResize="0"/>
            <p:nvPr/>
          </p:nvPicPr>
          <p:blipFill rotWithShape="1">
            <a:blip r:embed="rId8">
              <a:alphaModFix/>
            </a:blip>
            <a:srcRect/>
            <a:stretch/>
          </p:blipFill>
          <p:spPr>
            <a:xfrm>
              <a:off x="3945886" y="1971281"/>
              <a:ext cx="1238250" cy="1243012"/>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sp>
          <p:nvSpPr>
            <p:cNvPr id="217" name="Google Shape;217;p3"/>
            <p:cNvSpPr/>
            <p:nvPr/>
          </p:nvSpPr>
          <p:spPr>
            <a:xfrm>
              <a:off x="2863608" y="1596999"/>
              <a:ext cx="3490867" cy="27910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Information Technology</a:t>
              </a:r>
              <a:endParaRPr/>
            </a:p>
          </p:txBody>
        </p:sp>
        <p:sp>
          <p:nvSpPr>
            <p:cNvPr id="218" name="Google Shape;218;p3"/>
            <p:cNvSpPr/>
            <p:nvPr/>
          </p:nvSpPr>
          <p:spPr>
            <a:xfrm>
              <a:off x="6565900" y="3074961"/>
              <a:ext cx="2349500" cy="3101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Consumer</a:t>
              </a:r>
              <a:r>
                <a:rPr lang="en-US" sz="20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Goods</a:t>
              </a:r>
              <a:endParaRPr/>
            </a:p>
          </p:txBody>
        </p:sp>
        <p:sp>
          <p:nvSpPr>
            <p:cNvPr id="219" name="Google Shape;219;p3"/>
            <p:cNvSpPr/>
            <p:nvPr/>
          </p:nvSpPr>
          <p:spPr>
            <a:xfrm>
              <a:off x="6648510" y="4432962"/>
              <a:ext cx="2349500" cy="58922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Environmental</a:t>
              </a:r>
              <a:r>
                <a:rPr lang="en-US" sz="20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Resources</a:t>
              </a:r>
              <a:endParaRPr/>
            </a:p>
          </p:txBody>
        </p:sp>
        <p:sp>
          <p:nvSpPr>
            <p:cNvPr id="220" name="Google Shape;220;p3"/>
            <p:cNvSpPr/>
            <p:nvPr/>
          </p:nvSpPr>
          <p:spPr>
            <a:xfrm>
              <a:off x="5499100" y="5632847"/>
              <a:ext cx="2349500" cy="58922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Health</a:t>
              </a:r>
              <a:r>
                <a:rPr lang="en-US" sz="20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and</a:t>
              </a:r>
              <a:r>
                <a:rPr lang="en-US" sz="20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Medicine</a:t>
              </a:r>
              <a:endParaRPr/>
            </a:p>
          </p:txBody>
        </p:sp>
        <p:sp>
          <p:nvSpPr>
            <p:cNvPr id="221" name="Google Shape;221;p3"/>
            <p:cNvSpPr/>
            <p:nvPr/>
          </p:nvSpPr>
          <p:spPr>
            <a:xfrm>
              <a:off x="1264560" y="5638800"/>
              <a:ext cx="2349500" cy="58922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Industrial</a:t>
              </a:r>
              <a:r>
                <a:rPr lang="en-US" sz="20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Productivity</a:t>
              </a:r>
              <a:endParaRPr/>
            </a:p>
          </p:txBody>
        </p:sp>
        <p:sp>
          <p:nvSpPr>
            <p:cNvPr id="222" name="Google Shape;222;p3"/>
            <p:cNvSpPr/>
            <p:nvPr/>
          </p:nvSpPr>
          <p:spPr>
            <a:xfrm>
              <a:off x="158690" y="4532828"/>
              <a:ext cx="2349500" cy="31012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Public</a:t>
              </a:r>
              <a:r>
                <a:rPr lang="en-US" sz="20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Safety</a:t>
              </a:r>
              <a:endParaRPr/>
            </a:p>
          </p:txBody>
        </p:sp>
        <p:sp>
          <p:nvSpPr>
            <p:cNvPr id="223" name="Google Shape;223;p3"/>
            <p:cNvSpPr/>
            <p:nvPr/>
          </p:nvSpPr>
          <p:spPr>
            <a:xfrm>
              <a:off x="370114" y="3135459"/>
              <a:ext cx="2349500" cy="27910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Transportation</a:t>
              </a:r>
              <a:endParaRPr/>
            </a:p>
          </p:txBody>
        </p:sp>
        <p:pic>
          <p:nvPicPr>
            <p:cNvPr id="224" name="Google Shape;224;p3"/>
            <p:cNvPicPr preferRelativeResize="0"/>
            <p:nvPr/>
          </p:nvPicPr>
          <p:blipFill rotWithShape="1">
            <a:blip r:embed="rId9">
              <a:alphaModFix/>
            </a:blip>
            <a:srcRect/>
            <a:stretch/>
          </p:blipFill>
          <p:spPr>
            <a:xfrm>
              <a:off x="2295525" y="4065588"/>
              <a:ext cx="1243013" cy="1243012"/>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grpSp>
      <p:sp>
        <p:nvSpPr>
          <p:cNvPr id="225" name="Google Shape;225;p3"/>
          <p:cNvSpPr/>
          <p:nvPr/>
        </p:nvSpPr>
        <p:spPr>
          <a:xfrm flipH="1">
            <a:off x="3545300" y="5947300"/>
            <a:ext cx="1717200" cy="231600"/>
          </a:xfrm>
          <a:prstGeom prst="rect">
            <a:avLst/>
          </a:prstGeom>
          <a:noFill/>
          <a:ln>
            <a:noFill/>
          </a:ln>
        </p:spPr>
        <p:txBody>
          <a:bodyPr spcFirstLastPara="1" wrap="square" lIns="92075" tIns="46025" rIns="92075" bIns="46025" anchor="t" anchorCtr="0">
            <a:spAutoFit/>
          </a:bodyPr>
          <a:lstStyle/>
          <a:p>
            <a:pPr marL="0" marR="0" lvl="0" indent="0" algn="r" rtl="0">
              <a:spcBef>
                <a:spcPts val="0"/>
              </a:spcBef>
              <a:spcAft>
                <a:spcPts val="0"/>
              </a:spcAft>
              <a:buNone/>
            </a:pPr>
            <a:r>
              <a:rPr lang="en-US" sz="900" b="1" i="1">
                <a:latin typeface="Arial"/>
                <a:ea typeface="Arial"/>
                <a:cs typeface="Arial"/>
                <a:sym typeface="Arial"/>
              </a:rPr>
              <a:t>http://www.sti.nasa.gov/tto/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4</a:t>
            </a:fld>
            <a:endParaRPr>
              <a:latin typeface="Calibri"/>
              <a:ea typeface="Calibri"/>
              <a:cs typeface="Calibri"/>
              <a:sym typeface="Calibri"/>
            </a:endParaRPr>
          </a:p>
        </p:txBody>
      </p:sp>
      <p:sp>
        <p:nvSpPr>
          <p:cNvPr id="232" name="Google Shape;232;p4"/>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Spinoff Myths</a:t>
            </a:r>
            <a:endParaRPr/>
          </a:p>
        </p:txBody>
      </p:sp>
      <p:grpSp>
        <p:nvGrpSpPr>
          <p:cNvPr id="233" name="Google Shape;233;p4"/>
          <p:cNvGrpSpPr/>
          <p:nvPr/>
        </p:nvGrpSpPr>
        <p:grpSpPr>
          <a:xfrm>
            <a:off x="228600" y="1447800"/>
            <a:ext cx="4953000" cy="4038600"/>
            <a:chOff x="228600" y="1447800"/>
            <a:chExt cx="4953000" cy="4038600"/>
          </a:xfrm>
        </p:grpSpPr>
        <p:pic>
          <p:nvPicPr>
            <p:cNvPr id="234" name="Google Shape;234;p4"/>
            <p:cNvPicPr preferRelativeResize="0"/>
            <p:nvPr/>
          </p:nvPicPr>
          <p:blipFill rotWithShape="1">
            <a:blip r:embed="rId3">
              <a:alphaModFix/>
            </a:blip>
            <a:srcRect/>
            <a:stretch/>
          </p:blipFill>
          <p:spPr>
            <a:xfrm>
              <a:off x="228600" y="1447800"/>
              <a:ext cx="3492500" cy="2324100"/>
            </a:xfrm>
            <a:prstGeom prst="rect">
              <a:avLst/>
            </a:prstGeom>
            <a:noFill/>
            <a:ln>
              <a:noFill/>
            </a:ln>
          </p:spPr>
        </p:pic>
        <p:pic>
          <p:nvPicPr>
            <p:cNvPr id="235" name="Google Shape;235;p4"/>
            <p:cNvPicPr preferRelativeResize="0"/>
            <p:nvPr/>
          </p:nvPicPr>
          <p:blipFill rotWithShape="1">
            <a:blip r:embed="rId4">
              <a:alphaModFix/>
            </a:blip>
            <a:srcRect/>
            <a:stretch/>
          </p:blipFill>
          <p:spPr>
            <a:xfrm>
              <a:off x="2895600" y="3200400"/>
              <a:ext cx="2286000" cy="2286000"/>
            </a:xfrm>
            <a:prstGeom prst="rect">
              <a:avLst/>
            </a:prstGeom>
            <a:noFill/>
            <a:ln>
              <a:noFill/>
            </a:ln>
          </p:spPr>
        </p:pic>
        <p:sp>
          <p:nvSpPr>
            <p:cNvPr id="236" name="Google Shape;236;p4"/>
            <p:cNvSpPr txBox="1"/>
            <p:nvPr/>
          </p:nvSpPr>
          <p:spPr>
            <a:xfrm>
              <a:off x="228600" y="4415135"/>
              <a:ext cx="21690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Calibri"/>
                  <a:ea typeface="Calibri"/>
                  <a:cs typeface="Calibri"/>
                  <a:sym typeface="Calibri"/>
                </a:rPr>
                <a:t>MRI </a:t>
              </a:r>
              <a:r>
                <a:rPr lang="en-US" sz="2400">
                  <a:solidFill>
                    <a:schemeClr val="dk1"/>
                  </a:solidFill>
                  <a:latin typeface="Calibri"/>
                  <a:ea typeface="Calibri"/>
                  <a:cs typeface="Calibri"/>
                  <a:sym typeface="Calibri"/>
                </a:rPr>
                <a:t>Technology</a:t>
              </a:r>
              <a:endParaRPr/>
            </a:p>
          </p:txBody>
        </p:sp>
      </p:grpSp>
      <p:grpSp>
        <p:nvGrpSpPr>
          <p:cNvPr id="237" name="Google Shape;237;p4"/>
          <p:cNvGrpSpPr/>
          <p:nvPr/>
        </p:nvGrpSpPr>
        <p:grpSpPr>
          <a:xfrm>
            <a:off x="5410200" y="2209800"/>
            <a:ext cx="2819400" cy="3585865"/>
            <a:chOff x="5486400" y="2281535"/>
            <a:chExt cx="2819400" cy="3585865"/>
          </a:xfrm>
        </p:grpSpPr>
        <p:pic>
          <p:nvPicPr>
            <p:cNvPr id="238" name="Google Shape;238;p4"/>
            <p:cNvPicPr preferRelativeResize="0"/>
            <p:nvPr/>
          </p:nvPicPr>
          <p:blipFill rotWithShape="1">
            <a:blip r:embed="rId5">
              <a:alphaModFix/>
            </a:blip>
            <a:srcRect/>
            <a:stretch/>
          </p:blipFill>
          <p:spPr>
            <a:xfrm>
              <a:off x="5486400" y="3048000"/>
              <a:ext cx="2819400" cy="2819400"/>
            </a:xfrm>
            <a:prstGeom prst="rect">
              <a:avLst/>
            </a:prstGeom>
            <a:noFill/>
            <a:ln>
              <a:noFill/>
            </a:ln>
          </p:spPr>
        </p:pic>
        <p:sp>
          <p:nvSpPr>
            <p:cNvPr id="239" name="Google Shape;239;p4"/>
            <p:cNvSpPr txBox="1"/>
            <p:nvPr/>
          </p:nvSpPr>
          <p:spPr>
            <a:xfrm>
              <a:off x="5791200" y="2281535"/>
              <a:ext cx="19468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Cordless Tools</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5</a:t>
            </a:fld>
            <a:endParaRPr>
              <a:latin typeface="Calibri"/>
              <a:ea typeface="Calibri"/>
              <a:cs typeface="Calibri"/>
              <a:sym typeface="Calibri"/>
            </a:endParaRPr>
          </a:p>
        </p:txBody>
      </p:sp>
      <p:sp>
        <p:nvSpPr>
          <p:cNvPr id="246" name="Google Shape;246;p5"/>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Spinoff Myths</a:t>
            </a:r>
            <a:endParaRPr/>
          </a:p>
        </p:txBody>
      </p:sp>
      <p:pic>
        <p:nvPicPr>
          <p:cNvPr id="247" name="Google Shape;247;p5"/>
          <p:cNvPicPr preferRelativeResize="0"/>
          <p:nvPr/>
        </p:nvPicPr>
        <p:blipFill rotWithShape="1">
          <a:blip r:embed="rId3">
            <a:alphaModFix/>
          </a:blip>
          <a:srcRect/>
          <a:stretch/>
        </p:blipFill>
        <p:spPr>
          <a:xfrm>
            <a:off x="457200" y="1113150"/>
            <a:ext cx="3716775" cy="4890475"/>
          </a:xfrm>
          <a:prstGeom prst="rect">
            <a:avLst/>
          </a:prstGeom>
          <a:noFill/>
          <a:ln>
            <a:noFill/>
          </a:ln>
        </p:spPr>
      </p:pic>
      <p:pic>
        <p:nvPicPr>
          <p:cNvPr id="248" name="Google Shape;248;p5"/>
          <p:cNvPicPr preferRelativeResize="0"/>
          <p:nvPr/>
        </p:nvPicPr>
        <p:blipFill rotWithShape="1">
          <a:blip r:embed="rId4">
            <a:alphaModFix/>
          </a:blip>
          <a:srcRect t="8616"/>
          <a:stretch/>
        </p:blipFill>
        <p:spPr>
          <a:xfrm>
            <a:off x="4506950" y="1113150"/>
            <a:ext cx="4099380" cy="4890476"/>
          </a:xfrm>
          <a:prstGeom prst="rect">
            <a:avLst/>
          </a:prstGeom>
          <a:noFill/>
          <a:ln>
            <a:noFill/>
          </a:ln>
        </p:spPr>
      </p:pic>
      <p:sp>
        <p:nvSpPr>
          <p:cNvPr id="249" name="Google Shape;249;p5"/>
          <p:cNvSpPr txBox="1"/>
          <p:nvPr/>
        </p:nvSpPr>
        <p:spPr>
          <a:xfrm>
            <a:off x="4572000" y="1524000"/>
            <a:ext cx="8520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Calibri"/>
                <a:ea typeface="Calibri"/>
                <a:cs typeface="Calibri"/>
                <a:sym typeface="Calibri"/>
              </a:rPr>
              <a:t>Tang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6</a:t>
            </a:fld>
            <a:endParaRPr>
              <a:latin typeface="Calibri"/>
              <a:ea typeface="Calibri"/>
              <a:cs typeface="Calibri"/>
              <a:sym typeface="Calibri"/>
            </a:endParaRPr>
          </a:p>
        </p:txBody>
      </p:sp>
      <p:sp>
        <p:nvSpPr>
          <p:cNvPr id="256" name="Google Shape;256;p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Spinoff Myths</a:t>
            </a:r>
            <a:endParaRPr/>
          </a:p>
        </p:txBody>
      </p:sp>
      <p:pic>
        <p:nvPicPr>
          <p:cNvPr id="257" name="Google Shape;257;p6"/>
          <p:cNvPicPr preferRelativeResize="0"/>
          <p:nvPr/>
        </p:nvPicPr>
        <p:blipFill rotWithShape="1">
          <a:blip r:embed="rId3">
            <a:alphaModFix/>
          </a:blip>
          <a:srcRect/>
          <a:stretch/>
        </p:blipFill>
        <p:spPr>
          <a:xfrm>
            <a:off x="2875850" y="1539650"/>
            <a:ext cx="3314950" cy="4419925"/>
          </a:xfrm>
          <a:prstGeom prst="rect">
            <a:avLst/>
          </a:prstGeom>
          <a:noFill/>
          <a:ln>
            <a:noFill/>
          </a:ln>
        </p:spPr>
      </p:pic>
      <p:sp>
        <p:nvSpPr>
          <p:cNvPr id="258" name="Google Shape;258;p6"/>
          <p:cNvSpPr txBox="1"/>
          <p:nvPr/>
        </p:nvSpPr>
        <p:spPr>
          <a:xfrm>
            <a:off x="4051966" y="999850"/>
            <a:ext cx="962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Velcro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7</a:t>
            </a:fld>
            <a:endParaRPr>
              <a:latin typeface="Calibri"/>
              <a:ea typeface="Calibri"/>
              <a:cs typeface="Calibri"/>
              <a:sym typeface="Calibri"/>
            </a:endParaRPr>
          </a:p>
        </p:txBody>
      </p:sp>
      <p:sp>
        <p:nvSpPr>
          <p:cNvPr id="265" name="Google Shape;265;p7"/>
          <p:cNvSpPr txBox="1">
            <a:spLocks noGrp="1"/>
          </p:cNvSpPr>
          <p:nvPr>
            <p:ph type="title"/>
          </p:nvPr>
        </p:nvSpPr>
        <p:spPr>
          <a:xfrm>
            <a:off x="457200" y="45720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NASA Spinoffs</a:t>
            </a:r>
            <a:endParaRPr/>
          </a:p>
        </p:txBody>
      </p:sp>
      <p:grpSp>
        <p:nvGrpSpPr>
          <p:cNvPr id="266" name="Google Shape;266;p7"/>
          <p:cNvGrpSpPr/>
          <p:nvPr/>
        </p:nvGrpSpPr>
        <p:grpSpPr>
          <a:xfrm>
            <a:off x="152400" y="2034540"/>
            <a:ext cx="8839200" cy="3276600"/>
            <a:chOff x="152400" y="2514600"/>
            <a:chExt cx="8839200" cy="3276600"/>
          </a:xfrm>
        </p:grpSpPr>
        <p:grpSp>
          <p:nvGrpSpPr>
            <p:cNvPr id="267" name="Google Shape;267;p7"/>
            <p:cNvGrpSpPr/>
            <p:nvPr/>
          </p:nvGrpSpPr>
          <p:grpSpPr>
            <a:xfrm>
              <a:off x="228600" y="2514600"/>
              <a:ext cx="8686800" cy="3276600"/>
              <a:chOff x="304800" y="2514600"/>
              <a:chExt cx="8686800" cy="3276600"/>
            </a:xfrm>
          </p:grpSpPr>
          <p:pic>
            <p:nvPicPr>
              <p:cNvPr id="268" name="Google Shape;268;p7" descr="Pages from Spinoff_2010-2.png"/>
              <p:cNvPicPr preferRelativeResize="0"/>
              <p:nvPr/>
            </p:nvPicPr>
            <p:blipFill rotWithShape="1">
              <a:blip r:embed="rId3">
                <a:alphaModFix/>
              </a:blip>
              <a:srcRect/>
              <a:stretch/>
            </p:blipFill>
            <p:spPr>
              <a:xfrm rot="-5400000">
                <a:off x="571499" y="3464052"/>
                <a:ext cx="3273552" cy="1374649"/>
              </a:xfrm>
              <a:prstGeom prst="roundRect">
                <a:avLst>
                  <a:gd name="adj" fmla="val 8594"/>
                </a:avLst>
              </a:prstGeom>
              <a:solidFill>
                <a:srgbClr val="ECECEC"/>
              </a:solidFill>
              <a:ln>
                <a:noFill/>
              </a:ln>
              <a:effectLst>
                <a:reflection stA="38000" endPos="28000" dist="5000" dir="5400000" sy="-100000" algn="bl" rotWithShape="0"/>
              </a:effectLst>
            </p:spPr>
          </p:pic>
          <p:pic>
            <p:nvPicPr>
              <p:cNvPr id="269" name="Google Shape;269;p7" descr="Pages from Spinoff_2010.png"/>
              <p:cNvPicPr preferRelativeResize="0"/>
              <p:nvPr/>
            </p:nvPicPr>
            <p:blipFill rotWithShape="1">
              <a:blip r:embed="rId4">
                <a:alphaModFix/>
              </a:blip>
              <a:srcRect/>
              <a:stretch/>
            </p:blipFill>
            <p:spPr>
              <a:xfrm rot="-5400000">
                <a:off x="-647700" y="3467100"/>
                <a:ext cx="3276600" cy="1371600"/>
              </a:xfrm>
              <a:prstGeom prst="roundRect">
                <a:avLst>
                  <a:gd name="adj" fmla="val 8594"/>
                </a:avLst>
              </a:prstGeom>
              <a:solidFill>
                <a:srgbClr val="ECECEC"/>
              </a:solidFill>
              <a:ln>
                <a:noFill/>
              </a:ln>
              <a:effectLst>
                <a:reflection stA="38000" endPos="28000" dist="5000" dir="5400000" sy="-100000" algn="bl" rotWithShape="0"/>
              </a:effectLst>
            </p:spPr>
          </p:pic>
          <p:pic>
            <p:nvPicPr>
              <p:cNvPr id="270" name="Google Shape;270;p7" descr="Pages from Spinoff_2010-3.png"/>
              <p:cNvPicPr preferRelativeResize="0"/>
              <p:nvPr/>
            </p:nvPicPr>
            <p:blipFill rotWithShape="1">
              <a:blip r:embed="rId5">
                <a:alphaModFix/>
              </a:blip>
              <a:srcRect/>
              <a:stretch/>
            </p:blipFill>
            <p:spPr>
              <a:xfrm rot="-5400000">
                <a:off x="1792223" y="3465576"/>
                <a:ext cx="3273552" cy="1371600"/>
              </a:xfrm>
              <a:prstGeom prst="roundRect">
                <a:avLst>
                  <a:gd name="adj" fmla="val 8594"/>
                </a:avLst>
              </a:prstGeom>
              <a:solidFill>
                <a:srgbClr val="ECECEC"/>
              </a:solidFill>
              <a:ln>
                <a:noFill/>
              </a:ln>
              <a:effectLst>
                <a:reflection stA="38000" endPos="28000" dist="5000" dir="5400000" sy="-100000" algn="bl" rotWithShape="0"/>
              </a:effectLst>
            </p:spPr>
          </p:pic>
          <p:pic>
            <p:nvPicPr>
              <p:cNvPr id="271" name="Google Shape;271;p7" descr="Pages from Spinoff_2010-4.png"/>
              <p:cNvPicPr preferRelativeResize="0"/>
              <p:nvPr/>
            </p:nvPicPr>
            <p:blipFill rotWithShape="1">
              <a:blip r:embed="rId6">
                <a:alphaModFix/>
              </a:blip>
              <a:srcRect/>
              <a:stretch/>
            </p:blipFill>
            <p:spPr>
              <a:xfrm rot="-5400000">
                <a:off x="3011424" y="3468624"/>
                <a:ext cx="3273552" cy="1371600"/>
              </a:xfrm>
              <a:prstGeom prst="roundRect">
                <a:avLst>
                  <a:gd name="adj" fmla="val 8594"/>
                </a:avLst>
              </a:prstGeom>
              <a:solidFill>
                <a:srgbClr val="ECECEC"/>
              </a:solidFill>
              <a:ln>
                <a:noFill/>
              </a:ln>
              <a:effectLst>
                <a:reflection stA="38000" endPos="28000" dist="5000" dir="5400000" sy="-100000" algn="bl" rotWithShape="0"/>
              </a:effectLst>
            </p:spPr>
          </p:pic>
          <p:pic>
            <p:nvPicPr>
              <p:cNvPr id="272" name="Google Shape;272;p7" descr="Pages from Spinoff_2010-5.png"/>
              <p:cNvPicPr preferRelativeResize="0"/>
              <p:nvPr/>
            </p:nvPicPr>
            <p:blipFill rotWithShape="1">
              <a:blip r:embed="rId7">
                <a:alphaModFix/>
              </a:blip>
              <a:srcRect/>
              <a:stretch/>
            </p:blipFill>
            <p:spPr>
              <a:xfrm rot="-5400000">
                <a:off x="4230624" y="3468624"/>
                <a:ext cx="3273552" cy="1371600"/>
              </a:xfrm>
              <a:prstGeom prst="roundRect">
                <a:avLst>
                  <a:gd name="adj" fmla="val 8594"/>
                </a:avLst>
              </a:prstGeom>
              <a:solidFill>
                <a:srgbClr val="ECECEC"/>
              </a:solidFill>
              <a:ln>
                <a:noFill/>
              </a:ln>
              <a:effectLst>
                <a:reflection stA="38000" endPos="28000" dist="5000" dir="5400000" sy="-100000" algn="bl" rotWithShape="0"/>
              </a:effectLst>
            </p:spPr>
          </p:pic>
          <p:pic>
            <p:nvPicPr>
              <p:cNvPr id="273" name="Google Shape;273;p7" descr="Pages from Spinoff_2010-6.png"/>
              <p:cNvPicPr preferRelativeResize="0"/>
              <p:nvPr/>
            </p:nvPicPr>
            <p:blipFill rotWithShape="1">
              <a:blip r:embed="rId8">
                <a:alphaModFix/>
              </a:blip>
              <a:srcRect/>
              <a:stretch/>
            </p:blipFill>
            <p:spPr>
              <a:xfrm rot="-5400000">
                <a:off x="5449824" y="3465576"/>
                <a:ext cx="3273552" cy="1371600"/>
              </a:xfrm>
              <a:prstGeom prst="roundRect">
                <a:avLst>
                  <a:gd name="adj" fmla="val 8594"/>
                </a:avLst>
              </a:prstGeom>
              <a:solidFill>
                <a:srgbClr val="ECECEC"/>
              </a:solidFill>
              <a:ln>
                <a:noFill/>
              </a:ln>
              <a:effectLst>
                <a:reflection stA="38000" endPos="28000" dist="5000" dir="5400000" sy="-100000" algn="bl" rotWithShape="0"/>
              </a:effectLst>
            </p:spPr>
          </p:pic>
          <p:pic>
            <p:nvPicPr>
              <p:cNvPr id="274" name="Google Shape;274;p7" descr="Pages from Spinoff_2010-7.png"/>
              <p:cNvPicPr preferRelativeResize="0"/>
              <p:nvPr/>
            </p:nvPicPr>
            <p:blipFill rotWithShape="1">
              <a:blip r:embed="rId9">
                <a:alphaModFix/>
              </a:blip>
              <a:srcRect/>
              <a:stretch/>
            </p:blipFill>
            <p:spPr>
              <a:xfrm rot="-5400000">
                <a:off x="6669024" y="3465576"/>
                <a:ext cx="3273552" cy="1371600"/>
              </a:xfrm>
              <a:prstGeom prst="roundRect">
                <a:avLst>
                  <a:gd name="adj" fmla="val 8594"/>
                </a:avLst>
              </a:prstGeom>
              <a:solidFill>
                <a:srgbClr val="ECECEC"/>
              </a:solidFill>
              <a:ln>
                <a:noFill/>
              </a:ln>
              <a:effectLst>
                <a:reflection stA="38000" endPos="28000" dist="5000" dir="5400000" sy="-100000" algn="bl" rotWithShape="0"/>
              </a:effectLst>
            </p:spPr>
          </p:pic>
        </p:grpSp>
        <p:pic>
          <p:nvPicPr>
            <p:cNvPr id="275" name="Google Shape;275;p7" descr="\\Cnfs1\N\Users\bschwerin\Bo\Other Assignments\Flyers and Brochures\Glassman_Illustration.jpg"/>
            <p:cNvPicPr preferRelativeResize="0"/>
            <p:nvPr/>
          </p:nvPicPr>
          <p:blipFill rotWithShape="1">
            <a:blip r:embed="rId10">
              <a:alphaModFix/>
            </a:blip>
            <a:srcRect/>
            <a:stretch/>
          </p:blipFill>
          <p:spPr>
            <a:xfrm>
              <a:off x="152400" y="2895600"/>
              <a:ext cx="1435608" cy="1355165"/>
            </a:xfrm>
            <a:prstGeom prst="flowChartConnector">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76" name="Google Shape;276;p7" descr="\\Cnfs1\N\Users\bschwerin\Bo\Other Assignments\Flyers and Brochures\Glassman_Illustration.jpg"/>
            <p:cNvPicPr preferRelativeResize="0"/>
            <p:nvPr/>
          </p:nvPicPr>
          <p:blipFill rotWithShape="1">
            <a:blip r:embed="rId11">
              <a:alphaModFix/>
            </a:blip>
            <a:srcRect/>
            <a:stretch/>
          </p:blipFill>
          <p:spPr>
            <a:xfrm>
              <a:off x="1368552" y="4114800"/>
              <a:ext cx="1527048" cy="1435608"/>
            </a:xfrm>
            <a:prstGeom prst="flowChartConnector">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77" name="Google Shape;277;p7" descr="U:\TechPubs\tto\flyers, posters, and projects\Medical\Medical Imagery\Ingestible Thermometer Pill\011.tif"/>
            <p:cNvPicPr preferRelativeResize="0"/>
            <p:nvPr/>
          </p:nvPicPr>
          <p:blipFill rotWithShape="1">
            <a:blip r:embed="rId12">
              <a:alphaModFix/>
            </a:blip>
            <a:srcRect/>
            <a:stretch/>
          </p:blipFill>
          <p:spPr>
            <a:xfrm>
              <a:off x="2590800" y="2895600"/>
              <a:ext cx="1527048" cy="1435608"/>
            </a:xfrm>
            <a:prstGeom prst="flowChartConnector">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p:spPr>
        </p:pic>
        <p:pic>
          <p:nvPicPr>
            <p:cNvPr id="278" name="Google Shape;278;p7" descr="U:\TechPubs\tto\flyers, posters, and projects\Medical\Medical Imagery\Ingestible Thermometer Pill\011.tif"/>
            <p:cNvPicPr preferRelativeResize="0"/>
            <p:nvPr/>
          </p:nvPicPr>
          <p:blipFill rotWithShape="1">
            <a:blip r:embed="rId13">
              <a:alphaModFix/>
            </a:blip>
            <a:srcRect/>
            <a:stretch/>
          </p:blipFill>
          <p:spPr>
            <a:xfrm>
              <a:off x="3898392" y="4191000"/>
              <a:ext cx="1435608" cy="1347183"/>
            </a:xfrm>
            <a:prstGeom prst="flowChartConnector">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p:spPr>
        </p:pic>
        <p:pic>
          <p:nvPicPr>
            <p:cNvPr id="279" name="Google Shape;279;p7" descr="U:\TechPubs\tto\flyers, posters, and projects\Medical\Medical Imagery\Ingestible Thermometer Pill\011.tif"/>
            <p:cNvPicPr preferRelativeResize="0"/>
            <p:nvPr/>
          </p:nvPicPr>
          <p:blipFill rotWithShape="1">
            <a:blip r:embed="rId14">
              <a:alphaModFix/>
            </a:blip>
            <a:srcRect/>
            <a:stretch/>
          </p:blipFill>
          <p:spPr>
            <a:xfrm>
              <a:off x="5029200" y="2819400"/>
              <a:ext cx="1527048" cy="1435608"/>
            </a:xfrm>
            <a:prstGeom prst="flowChartConnector">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p:spPr>
        </p:pic>
        <p:pic>
          <p:nvPicPr>
            <p:cNvPr id="280" name="Google Shape;280;p7" descr="\\Cnfs1\N\Users\bschwerin\Bo\Other Assignments\Flyers and Brochures\Glassman_Illustration.jpg"/>
            <p:cNvPicPr preferRelativeResize="0"/>
            <p:nvPr/>
          </p:nvPicPr>
          <p:blipFill rotWithShape="1">
            <a:blip r:embed="rId15">
              <a:alphaModFix/>
            </a:blip>
            <a:srcRect/>
            <a:stretch/>
          </p:blipFill>
          <p:spPr>
            <a:xfrm>
              <a:off x="6248400" y="4126992"/>
              <a:ext cx="1527048" cy="1435608"/>
            </a:xfrm>
            <a:prstGeom prst="flowChartConnector">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281" name="Google Shape;281;p7" descr="Innovative.jpg"/>
            <p:cNvPicPr preferRelativeResize="0"/>
            <p:nvPr/>
          </p:nvPicPr>
          <p:blipFill rotWithShape="1">
            <a:blip r:embed="rId16">
              <a:alphaModFix/>
            </a:blip>
            <a:srcRect/>
            <a:stretch/>
          </p:blipFill>
          <p:spPr>
            <a:xfrm>
              <a:off x="7464552" y="2819400"/>
              <a:ext cx="1527048" cy="1435608"/>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grpSp>
      <p:sp>
        <p:nvSpPr>
          <p:cNvPr id="282" name="Google Shape;282;p7"/>
          <p:cNvSpPr/>
          <p:nvPr/>
        </p:nvSpPr>
        <p:spPr>
          <a:xfrm flipH="1">
            <a:off x="7183275" y="5079600"/>
            <a:ext cx="1717800" cy="231600"/>
          </a:xfrm>
          <a:prstGeom prst="rect">
            <a:avLst/>
          </a:prstGeom>
          <a:noFill/>
          <a:ln>
            <a:noFill/>
          </a:ln>
        </p:spPr>
        <p:txBody>
          <a:bodyPr spcFirstLastPara="1" wrap="square" lIns="92075" tIns="46025" rIns="92075" bIns="46025" anchor="t" anchorCtr="0">
            <a:spAutoFit/>
          </a:bodyPr>
          <a:lstStyle/>
          <a:p>
            <a:pPr marL="0" marR="0" lvl="0" indent="0" algn="r" rtl="0">
              <a:spcBef>
                <a:spcPts val="0"/>
              </a:spcBef>
              <a:spcAft>
                <a:spcPts val="0"/>
              </a:spcAft>
              <a:buNone/>
            </a:pPr>
            <a:r>
              <a:rPr lang="en-US" sz="900" b="1" i="1">
                <a:latin typeface="Arial"/>
                <a:ea typeface="Arial"/>
                <a:cs typeface="Arial"/>
                <a:sym typeface="Arial"/>
              </a:rPr>
              <a:t>http://www.sti.nasa.gov/tto/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8" descr="G-Trainer-©GuillermoVelez.jpg"/>
          <p:cNvPicPr preferRelativeResize="0"/>
          <p:nvPr/>
        </p:nvPicPr>
        <p:blipFill rotWithShape="1">
          <a:blip r:embed="rId3">
            <a:alphaModFix/>
          </a:blip>
          <a:srcRect/>
          <a:stretch/>
        </p:blipFill>
        <p:spPr>
          <a:xfrm>
            <a:off x="260522" y="990600"/>
            <a:ext cx="2984157" cy="2708275"/>
          </a:xfrm>
          <a:prstGeom prst="ellipse">
            <a:avLst/>
          </a:prstGeom>
          <a:noFill/>
          <a:ln w="63500" cap="rnd" cmpd="sng">
            <a:solidFill>
              <a:srgbClr val="333333"/>
            </a:solidFill>
            <a:prstDash val="solid"/>
            <a:round/>
            <a:headEnd type="none" w="sm" len="sm"/>
            <a:tailEnd type="none" w="sm" len="sm"/>
          </a:ln>
        </p:spPr>
      </p:pic>
      <p:sp>
        <p:nvSpPr>
          <p:cNvPr id="289" name="Google Shape;289;p8"/>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Health &amp; Medicine</a:t>
            </a:r>
            <a:endParaRPr/>
          </a:p>
        </p:txBody>
      </p:sp>
      <p:pic>
        <p:nvPicPr>
          <p:cNvPr id="290" name="Google Shape;290;p8" descr="\\Cnfs1\N\Users\bschwerin\Bo\Other Assignments\Flyers and Brochures\Glassman_Illustration.jpg"/>
          <p:cNvPicPr preferRelativeResize="0"/>
          <p:nvPr/>
        </p:nvPicPr>
        <p:blipFill rotWithShape="1">
          <a:blip r:embed="rId4">
            <a:alphaModFix/>
          </a:blip>
          <a:srcRect/>
          <a:stretch/>
        </p:blipFill>
        <p:spPr>
          <a:xfrm>
            <a:off x="1828800" y="2895600"/>
            <a:ext cx="3116400" cy="3116400"/>
          </a:xfrm>
          <a:prstGeom prst="ellipse">
            <a:avLst/>
          </a:prstGeom>
          <a:gradFill>
            <a:gsLst>
              <a:gs pos="0">
                <a:srgbClr val="9FC3FF"/>
              </a:gs>
              <a:gs pos="35000">
                <a:srgbClr val="BDD5FF"/>
              </a:gs>
              <a:gs pos="100000">
                <a:srgbClr val="E4EEFF"/>
              </a:gs>
            </a:gsLst>
            <a:lin ang="16200000" scaled="0"/>
          </a:gradFill>
          <a:ln w="63500" cap="rnd" cmpd="sng">
            <a:solidFill>
              <a:srgbClr val="333333"/>
            </a:solidFill>
            <a:prstDash val="solid"/>
            <a:round/>
            <a:headEnd type="none" w="sm" len="sm"/>
            <a:tailEnd type="none" w="sm" len="sm"/>
          </a:ln>
        </p:spPr>
      </p:pic>
      <p:sp>
        <p:nvSpPr>
          <p:cNvPr id="291" name="Google Shape;291;p8"/>
          <p:cNvSpPr txBox="1"/>
          <p:nvPr/>
        </p:nvSpPr>
        <p:spPr>
          <a:xfrm>
            <a:off x="5516562" y="1143000"/>
            <a:ext cx="3597275"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Benefits</a:t>
            </a:r>
            <a:endParaRPr sz="2400" b="1">
              <a:solidFill>
                <a:schemeClr val="dk1"/>
              </a:solidFill>
              <a:latin typeface="Arial"/>
              <a:ea typeface="Arial"/>
              <a:cs typeface="Arial"/>
              <a:sym typeface="Arial"/>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Increase hospital efficiency</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Relieve pain</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Speed rehabilitation</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Sharpen diagnostic imaging</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Advance medical research</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 Improve nutrition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9"/>
          <p:cNvSpPr txBox="1">
            <a:spLocks noGrp="1"/>
          </p:cNvSpPr>
          <p:nvPr>
            <p:ph type="title"/>
          </p:nvPr>
        </p:nvSpPr>
        <p:spPr>
          <a:xfrm>
            <a:off x="457200" y="-8151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Health &amp; Medicine</a:t>
            </a:r>
            <a:endParaRPr/>
          </a:p>
        </p:txBody>
      </p:sp>
      <p:sp>
        <p:nvSpPr>
          <p:cNvPr id="298" name="Google Shape;298;p9"/>
          <p:cNvSpPr txBox="1"/>
          <p:nvPr/>
        </p:nvSpPr>
        <p:spPr>
          <a:xfrm>
            <a:off x="228600" y="805279"/>
            <a:ext cx="5410200" cy="1384995"/>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 Biometric sensors: LifeBEAM</a:t>
            </a:r>
            <a:endParaRPr sz="2800">
              <a:solidFill>
                <a:schemeClr val="dk1"/>
              </a:solidFill>
              <a:latin typeface="Calibri"/>
              <a:ea typeface="Calibri"/>
              <a:cs typeface="Calibri"/>
              <a:sym typeface="Calibri"/>
            </a:endParaRPr>
          </a:p>
          <a:p>
            <a:pPr marL="0" marR="0" lvl="0" indent="-1778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 “Weightless” weight-lifting</a:t>
            </a:r>
            <a:endParaRPr sz="2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800"/>
              <a:buFont typeface="Arial"/>
              <a:buNone/>
            </a:pPr>
            <a:endParaRPr sz="2800">
              <a:solidFill>
                <a:schemeClr val="lt1"/>
              </a:solidFill>
              <a:latin typeface="Arial"/>
              <a:ea typeface="Arial"/>
              <a:cs typeface="Arial"/>
              <a:sym typeface="Arial"/>
            </a:endParaRPr>
          </a:p>
        </p:txBody>
      </p:sp>
      <p:pic>
        <p:nvPicPr>
          <p:cNvPr id="299" name="Google Shape;299;p9"/>
          <p:cNvPicPr preferRelativeResize="0"/>
          <p:nvPr/>
        </p:nvPicPr>
        <p:blipFill rotWithShape="1">
          <a:blip r:embed="rId3">
            <a:alphaModFix/>
          </a:blip>
          <a:srcRect/>
          <a:stretch/>
        </p:blipFill>
        <p:spPr>
          <a:xfrm>
            <a:off x="228600" y="1931020"/>
            <a:ext cx="4648200" cy="2613858"/>
          </a:xfrm>
          <a:prstGeom prst="rect">
            <a:avLst/>
          </a:prstGeom>
          <a:noFill/>
          <a:ln>
            <a:noFill/>
          </a:ln>
        </p:spPr>
      </p:pic>
      <p:pic>
        <p:nvPicPr>
          <p:cNvPr id="300" name="Google Shape;300;p9"/>
          <p:cNvPicPr preferRelativeResize="0"/>
          <p:nvPr/>
        </p:nvPicPr>
        <p:blipFill rotWithShape="1">
          <a:blip r:embed="rId4">
            <a:alphaModFix/>
          </a:blip>
          <a:srcRect/>
          <a:stretch/>
        </p:blipFill>
        <p:spPr>
          <a:xfrm>
            <a:off x="4374375" y="3722275"/>
            <a:ext cx="4515000" cy="2425000"/>
          </a:xfrm>
          <a:prstGeom prst="rect">
            <a:avLst/>
          </a:prstGeom>
          <a:noFill/>
          <a:ln>
            <a:noFill/>
          </a:ln>
        </p:spPr>
      </p:pic>
      <p:sp>
        <p:nvSpPr>
          <p:cNvPr id="301" name="Google Shape;301;p9"/>
          <p:cNvSpPr txBox="1"/>
          <p:nvPr/>
        </p:nvSpPr>
        <p:spPr>
          <a:xfrm>
            <a:off x="5291217" y="3198171"/>
            <a:ext cx="29433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No gym? No problem!</a:t>
            </a:r>
            <a:endParaRPr/>
          </a:p>
        </p:txBody>
      </p:sp>
      <p:sp>
        <p:nvSpPr>
          <p:cNvPr id="302" name="Google Shape;302;p9"/>
          <p:cNvSpPr txBox="1"/>
          <p:nvPr/>
        </p:nvSpPr>
        <p:spPr>
          <a:xfrm>
            <a:off x="920529" y="4582225"/>
            <a:ext cx="24657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Samsung Simband</a:t>
            </a:r>
            <a:endParaRPr sz="2400">
              <a:solidFill>
                <a:schemeClr val="dk1"/>
              </a:solidFill>
              <a:latin typeface="Calibri"/>
              <a:ea typeface="Calibri"/>
              <a:cs typeface="Calibri"/>
              <a:sym typeface="Calibri"/>
            </a:endParaRPr>
          </a:p>
        </p:txBody>
      </p:sp>
      <p:sp>
        <p:nvSpPr>
          <p:cNvPr id="303" name="Google Shape;303;p9"/>
          <p:cNvSpPr txBox="1"/>
          <p:nvPr/>
        </p:nvSpPr>
        <p:spPr>
          <a:xfrm>
            <a:off x="171705" y="4301942"/>
            <a:ext cx="57099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latin typeface="Calibri"/>
                <a:ea typeface="Calibri"/>
                <a:cs typeface="Calibri"/>
                <a:sym typeface="Calibri"/>
              </a:rPr>
              <a:t>CNET</a:t>
            </a:r>
            <a:endParaRPr/>
          </a:p>
        </p:txBody>
      </p:sp>
      <p:sp>
        <p:nvSpPr>
          <p:cNvPr id="304" name="Google Shape;304;p9"/>
          <p:cNvSpPr txBox="1"/>
          <p:nvPr/>
        </p:nvSpPr>
        <p:spPr>
          <a:xfrm>
            <a:off x="7690850" y="5885675"/>
            <a:ext cx="12762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latin typeface="Calibri"/>
                <a:ea typeface="Calibri"/>
                <a:cs typeface="Calibri"/>
                <a:sym typeface="Calibri"/>
              </a:rPr>
              <a:t>NASA Spinoff 2018</a:t>
            </a:r>
            <a:endParaRPr/>
          </a:p>
        </p:txBody>
      </p:sp>
      <p:sp>
        <p:nvSpPr>
          <p:cNvPr id="305" name="Google Shape;305;p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3778</Words>
  <Application>Microsoft Office PowerPoint</Application>
  <PresentationFormat>On-screen Show (4:3)</PresentationFormat>
  <Paragraphs>273</Paragraphs>
  <Slides>25</Slides>
  <Notes>25</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Times New Roman</vt:lpstr>
      <vt:lpstr>Calibri</vt:lpstr>
      <vt:lpstr>Helvetica Neue</vt:lpstr>
      <vt:lpstr>Noto Sans Symbols</vt:lpstr>
      <vt:lpstr>Office Theme</vt:lpstr>
      <vt:lpstr>Office Theme</vt:lpstr>
      <vt:lpstr>PowerPoint Presentation</vt:lpstr>
      <vt:lpstr>Spinoff Technologies</vt:lpstr>
      <vt:lpstr>What is a spinoff?</vt:lpstr>
      <vt:lpstr>Spinoff Myths</vt:lpstr>
      <vt:lpstr>Spinoff Myths</vt:lpstr>
      <vt:lpstr>Spinoff Myths</vt:lpstr>
      <vt:lpstr>NASA Spinoffs</vt:lpstr>
      <vt:lpstr>Health &amp; Medicine</vt:lpstr>
      <vt:lpstr>Health &amp; Medicine</vt:lpstr>
      <vt:lpstr>Transportation</vt:lpstr>
      <vt:lpstr>Transportation</vt:lpstr>
      <vt:lpstr>Public Safety</vt:lpstr>
      <vt:lpstr>Public Safety</vt:lpstr>
      <vt:lpstr>Consumer Goods</vt:lpstr>
      <vt:lpstr>Consumer Goods</vt:lpstr>
      <vt:lpstr>Environmental Resources</vt:lpstr>
      <vt:lpstr>Environmental Resources</vt:lpstr>
      <vt:lpstr>Information Technology</vt:lpstr>
      <vt:lpstr>Industrial Productivity</vt:lpstr>
      <vt:lpstr>Industrial Productivity</vt:lpstr>
      <vt:lpstr>Importance of Spin-Offs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Megan Alexandra Da Silva Antunes</cp:lastModifiedBy>
  <cp:revision>2</cp:revision>
  <dcterms:created xsi:type="dcterms:W3CDTF">2011-12-23T15:22:14Z</dcterms:created>
  <dcterms:modified xsi:type="dcterms:W3CDTF">2019-09-03T13:43:38Z</dcterms:modified>
</cp:coreProperties>
</file>