
<file path=[Content_Types].xml><?xml version="1.0" encoding="utf-8"?>
<Types xmlns="http://schemas.openxmlformats.org/package/2006/content-types">
  <Default Extension="png" ContentType="image/png"/>
  <Default Extension="jpeg" ContentType="image/jpeg"/>
  <Default Extension="jpe"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Lst>
  <p:notesMasterIdLst>
    <p:notesMasterId r:id="rId32"/>
  </p:notesMasterIdLst>
  <p:sldIdLst>
    <p:sldId id="301" r:id="rId4"/>
    <p:sldId id="257" r:id="rId5"/>
    <p:sldId id="296" r:id="rId6"/>
    <p:sldId id="261" r:id="rId7"/>
    <p:sldId id="288" r:id="rId8"/>
    <p:sldId id="303" r:id="rId9"/>
    <p:sldId id="304" r:id="rId10"/>
    <p:sldId id="305" r:id="rId11"/>
    <p:sldId id="268" r:id="rId12"/>
    <p:sldId id="269" r:id="rId13"/>
    <p:sldId id="270" r:id="rId14"/>
    <p:sldId id="272" r:id="rId15"/>
    <p:sldId id="273" r:id="rId16"/>
    <p:sldId id="290" r:id="rId17"/>
    <p:sldId id="274" r:id="rId18"/>
    <p:sldId id="289" r:id="rId19"/>
    <p:sldId id="275" r:id="rId20"/>
    <p:sldId id="291" r:id="rId21"/>
    <p:sldId id="292" r:id="rId22"/>
    <p:sldId id="295" r:id="rId23"/>
    <p:sldId id="300" r:id="rId24"/>
    <p:sldId id="277" r:id="rId25"/>
    <p:sldId id="279" r:id="rId26"/>
    <p:sldId id="280" r:id="rId27"/>
    <p:sldId id="286" r:id="rId28"/>
    <p:sldId id="283" r:id="rId29"/>
    <p:sldId id="284" r:id="rId30"/>
    <p:sldId id="302"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666" autoAdjust="0"/>
  </p:normalViewPr>
  <p:slideViewPr>
    <p:cSldViewPr>
      <p:cViewPr varScale="1">
        <p:scale>
          <a:sx n="48" d="100"/>
          <a:sy n="48" d="100"/>
        </p:scale>
        <p:origin x="2016"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723BA8-A39C-4126-B2D6-09C315800C41}" type="datetimeFigureOut">
              <a:rPr lang="en-CA" smtClean="0"/>
              <a:pPr/>
              <a:t>2016-11-05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F9C3C9-6A17-47BB-9AE6-DDE7FCAC3723}" type="slidenum">
              <a:rPr lang="en-CA" smtClean="0"/>
              <a:pPr/>
              <a:t>‹#›</a:t>
            </a:fld>
            <a:endParaRPr lang="en-CA"/>
          </a:p>
        </p:txBody>
      </p:sp>
    </p:spTree>
    <p:extLst>
      <p:ext uri="{BB962C8B-B14F-4D97-AF65-F5344CB8AC3E}">
        <p14:creationId xmlns:p14="http://schemas.microsoft.com/office/powerpoint/2010/main" val="561566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pace.com/15391-asteroid-mining-space-planetary-resources-infographic.html"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io9.com/5980863/new-proposal-for-3d-printed-houses-on-the-moon-made-from-lunar-dust" TargetMode="External"/><Relationship Id="rId5" Type="http://schemas.openxmlformats.org/officeDocument/2006/relationships/hyperlink" Target="http://en.wikipedia.org/wiki/Space-based_solar_power" TargetMode="External"/><Relationship Id="rId4" Type="http://schemas.openxmlformats.org/officeDocument/2006/relationships/hyperlink" Target="http://gizmodo.com/5904589/new-space-mining-company-unveils-plans-to-bring-asteroids-to-moon-orbit-today"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eepspaceindustries.com/first-commercial-interplanetary-missio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solidFill>
                  <a:schemeClr val="bg1"/>
                </a:solidFill>
                <a:hlinkClick r:id="rId3"/>
              </a:rPr>
              <a:t>Hello,</a:t>
            </a:r>
            <a:r>
              <a:rPr lang="en-CA" baseline="0" dirty="0" smtClean="0">
                <a:solidFill>
                  <a:schemeClr val="bg1"/>
                </a:solidFill>
                <a:hlinkClick r:id="rId3"/>
              </a:rPr>
              <a:t> my name is XXX and I am from the CPSX at Western </a:t>
            </a:r>
            <a:r>
              <a:rPr lang="en-CA" baseline="0" dirty="0" err="1" smtClean="0">
                <a:solidFill>
                  <a:schemeClr val="bg1"/>
                </a:solidFill>
                <a:hlinkClick r:id="rId3"/>
              </a:rPr>
              <a:t>Univeristy</a:t>
            </a:r>
            <a:r>
              <a:rPr lang="en-CA" baseline="0" dirty="0" smtClean="0">
                <a:solidFill>
                  <a:schemeClr val="bg1"/>
                </a:solidFill>
                <a:hlinkClick r:id="rId3"/>
              </a:rPr>
              <a:t>.</a:t>
            </a:r>
            <a:endParaRPr lang="en-CA" dirty="0" smtClean="0">
              <a:solidFill>
                <a:schemeClr val="bg1"/>
              </a:solidFill>
              <a:hlinkClick r:id="rId3"/>
            </a:endParaRPr>
          </a:p>
          <a:p>
            <a:endParaRPr lang="en-CA" dirty="0" smtClean="0">
              <a:hlinkClick r:id="rId3"/>
            </a:endParaRPr>
          </a:p>
          <a:p>
            <a:endParaRPr lang="en-CA" dirty="0" smtClean="0">
              <a:hlinkClick r:id="rId3"/>
            </a:endParaRPr>
          </a:p>
          <a:p>
            <a:r>
              <a:rPr lang="en-CA" dirty="0" smtClean="0">
                <a:hlinkClick r:id="rId3"/>
              </a:rPr>
              <a:t>Resources:</a:t>
            </a:r>
          </a:p>
          <a:p>
            <a:r>
              <a:rPr lang="en-CA" dirty="0" smtClean="0">
                <a:hlinkClick r:id="rId3"/>
              </a:rPr>
              <a:t>http://www.space.com/15391-asteroid-mining-space-planetary-resources-infographic.html</a:t>
            </a:r>
            <a:endParaRPr lang="en-CA" dirty="0" smtClean="0"/>
          </a:p>
          <a:p>
            <a:r>
              <a:rPr lang="en-CA" dirty="0" smtClean="0">
                <a:hlinkClick r:id="rId4"/>
              </a:rPr>
              <a:t>http://gizmodo.com/5904589/new-space-mining-company-unveils-plans-to-bring-asteroids-to-moon-orbit-today</a:t>
            </a:r>
            <a:endParaRPr lang="en-CA" dirty="0" smtClean="0"/>
          </a:p>
          <a:p>
            <a:r>
              <a:rPr lang="en-CA" dirty="0" smtClean="0">
                <a:hlinkClick r:id="rId5"/>
              </a:rPr>
              <a:t>http://en.wikipedia.org/wiki/Space-based_solar_power</a:t>
            </a:r>
            <a:endParaRPr lang="en-CA" dirty="0" smtClean="0"/>
          </a:p>
          <a:p>
            <a:r>
              <a:rPr lang="en-CA" dirty="0" smtClean="0">
                <a:hlinkClick r:id="rId6"/>
              </a:rPr>
              <a:t>http://io9.com/5980863/new-proposal-for-3d-printed-houses-on-the-moon-made-from-lunar-dust</a:t>
            </a:r>
            <a:endParaRPr lang="en-CA" dirty="0" smtClean="0"/>
          </a:p>
          <a:p>
            <a:r>
              <a:rPr lang="en-CA" dirty="0" smtClean="0"/>
              <a:t>http://io9.com/5963955/how-space+based-solar-power-will-solve-all-our-energy-needs</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86F9C3C9-6A17-47BB-9AE6-DDE7FCAC3723}" type="slidenum">
              <a:rPr lang="en-CA" smtClean="0"/>
              <a:pPr/>
              <a:t>1</a:t>
            </a:fld>
            <a:endParaRPr lang="en-CA"/>
          </a:p>
        </p:txBody>
      </p:sp>
    </p:spTree>
    <p:extLst>
      <p:ext uri="{BB962C8B-B14F-4D97-AF65-F5344CB8AC3E}">
        <p14:creationId xmlns:p14="http://schemas.microsoft.com/office/powerpoint/2010/main" val="3098784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about mining other planets in our solar system? Does anyone see any issues with this?</a:t>
            </a:r>
          </a:p>
          <a:p>
            <a:endParaRPr lang="en-US" baseline="0" dirty="0" smtClean="0"/>
          </a:p>
          <a:p>
            <a:r>
              <a:rPr lang="en-US" baseline="0" dirty="0" smtClean="0"/>
              <a:t>One obvious problem is that the four outer planets in our solar system are made out of gas. We could “mine” them for hydrogen and helium, but they’re far away, it is difficult to get there and we don’t have any experience of being on a gas planet let alone mining them, so that is not really an opportunity. Plus, they are bathed in radiation, so it would be very dangerous. </a:t>
            </a:r>
          </a:p>
          <a:p>
            <a:endParaRPr lang="en-US" baseline="0" dirty="0" smtClean="0"/>
          </a:p>
          <a:p>
            <a:pPr marL="0" marR="0" indent="0" algn="l" defTabSz="914400" rtl="0" eaLnBrk="1" fontAlgn="auto" latinLnBrk="0" hangingPunct="1">
              <a:lnSpc>
                <a:spcPct val="100000"/>
              </a:lnSpc>
              <a:spcBef>
                <a:spcPts val="45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altLang="en-US" dirty="0" smtClean="0">
                <a:latin typeface="Calibri" panose="020F0502020204030204" pitchFamily="34" charset="0"/>
              </a:rPr>
              <a:t>Moon won't work. We've never found any ore, and the </a:t>
            </a:r>
            <a:r>
              <a:rPr lang="en-US" altLang="en-US" dirty="0" err="1" smtClean="0">
                <a:latin typeface="Calibri" panose="020F0502020204030204" pitchFamily="34" charset="0"/>
              </a:rPr>
              <a:t>geoloic</a:t>
            </a:r>
            <a:r>
              <a:rPr lang="en-US" altLang="en-US" dirty="0" smtClean="0">
                <a:latin typeface="Calibri" panose="020F0502020204030204" pitchFamily="34" charset="0"/>
              </a:rPr>
              <a:t> processes on Earth (plate tectonics, water) that concentrate metals just aren't available on the Moon. </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aseline="0" dirty="0" smtClean="0"/>
              <a:t>For the terrestrial planets, we don’t really know how enriched they are easy it would be to mine. If they’re like Earth, which we expect them to be, we would run into the same problem of having to move tons and tons of rock in order to get small amount of resources. </a:t>
            </a:r>
            <a:r>
              <a:rPr lang="en-US" altLang="en-US" dirty="0" smtClean="0">
                <a:latin typeface="Calibri" panose="020F0502020204030204" pitchFamily="34" charset="0"/>
              </a:rPr>
              <a:t>Mars is still too far. We can barely get a rover there; </a:t>
            </a:r>
            <a:r>
              <a:rPr lang="en-US" altLang="en-US" dirty="0" err="1" smtClean="0">
                <a:latin typeface="Calibri" panose="020F0502020204030204" pitchFamily="34" charset="0"/>
              </a:rPr>
              <a:t>nevermind</a:t>
            </a:r>
            <a:r>
              <a:rPr lang="en-US" altLang="en-US" dirty="0" smtClean="0">
                <a:latin typeface="Calibri" panose="020F0502020204030204" pitchFamily="34" charset="0"/>
              </a:rPr>
              <a:t> one of those huge mine trucks. It's not practical to bring anything back - NASA hasn't even brought back tiny samples, </a:t>
            </a:r>
            <a:r>
              <a:rPr lang="en-US" altLang="en-US" dirty="0" err="1" smtClean="0">
                <a:latin typeface="Calibri" panose="020F0502020204030204" pitchFamily="34" charset="0"/>
              </a:rPr>
              <a:t>nevermind</a:t>
            </a:r>
            <a:r>
              <a:rPr lang="en-US" altLang="en-US" dirty="0" smtClean="0">
                <a:latin typeface="Calibri" panose="020F0502020204030204" pitchFamily="34" charset="0"/>
              </a:rPr>
              <a:t> the hundreds of </a:t>
            </a:r>
            <a:r>
              <a:rPr lang="en-US" altLang="en-US" dirty="0" err="1" smtClean="0">
                <a:latin typeface="Calibri" panose="020F0502020204030204" pitchFamily="34" charset="0"/>
              </a:rPr>
              <a:t>tonnes</a:t>
            </a:r>
            <a:r>
              <a:rPr lang="en-US" altLang="en-US" dirty="0" smtClean="0">
                <a:latin typeface="Calibri" panose="020F0502020204030204" pitchFamily="34" charset="0"/>
              </a:rPr>
              <a:t> of stuff we need for industry. Venus is hot enough to melt lead at the surface and </a:t>
            </a:r>
            <a:r>
              <a:rPr lang="en-US" baseline="0" dirty="0" smtClean="0"/>
              <a:t>is extremely inhospitable with acid rain, and high surface pressures </a:t>
            </a:r>
            <a:r>
              <a:rPr lang="en-US" altLang="en-US" dirty="0" smtClean="0">
                <a:latin typeface="Calibri" panose="020F0502020204030204" pitchFamily="34" charset="0"/>
              </a:rPr>
              <a:t>. We can't go there even if we would be able to bring all the equipment there</a:t>
            </a:r>
            <a:r>
              <a:rPr lang="en-US" altLang="en-US" baseline="0" dirty="0" smtClean="0">
                <a:latin typeface="Calibri" panose="020F0502020204030204" pitchFamily="34" charset="0"/>
              </a:rPr>
              <a:t> and </a:t>
            </a:r>
            <a:r>
              <a:rPr lang="en-US" altLang="en-US" dirty="0" smtClean="0">
                <a:latin typeface="Calibri" panose="020F0502020204030204" pitchFamily="34" charset="0"/>
              </a:rPr>
              <a:t>bring stuff back.</a:t>
            </a:r>
          </a:p>
          <a:p>
            <a:pPr>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dirty="0" smtClean="0">
                <a:latin typeface="Calibri" panose="020F0502020204030204" pitchFamily="34" charset="0"/>
              </a:rPr>
              <a:t>Mercury, </a:t>
            </a:r>
            <a:r>
              <a:rPr lang="en-US" altLang="en-US" baseline="0" dirty="0" smtClean="0">
                <a:latin typeface="Calibri" panose="020F0502020204030204" pitchFamily="34" charset="0"/>
              </a:rPr>
              <a:t>also too far away, too hot and too much radiation. </a:t>
            </a:r>
            <a:endParaRPr lang="en-US" altLang="en-US" dirty="0" smtClean="0">
              <a:latin typeface="Calibri" panose="020F0502020204030204" pitchFamily="34" charset="0"/>
            </a:endParaRPr>
          </a:p>
          <a:p>
            <a:endParaRPr lang="en-US" baseline="0" dirty="0" smtClean="0"/>
          </a:p>
          <a:p>
            <a:r>
              <a:rPr lang="en-US" baseline="0" dirty="0" smtClean="0"/>
              <a:t>Where else could we look? (get responses from the audience --- hopefully someone will say asteroids!)</a:t>
            </a:r>
            <a:endParaRPr lang="en-US" dirty="0"/>
          </a:p>
        </p:txBody>
      </p:sp>
      <p:sp>
        <p:nvSpPr>
          <p:cNvPr id="4" name="Slide Number Placeholder 3"/>
          <p:cNvSpPr>
            <a:spLocks noGrp="1"/>
          </p:cNvSpPr>
          <p:nvPr>
            <p:ph type="sldNum" sz="quarter" idx="10"/>
          </p:nvPr>
        </p:nvSpPr>
        <p:spPr/>
        <p:txBody>
          <a:bodyPr/>
          <a:lstStyle/>
          <a:p>
            <a:fld id="{86F9C3C9-6A17-47BB-9AE6-DDE7FCAC3723}" type="slidenum">
              <a:rPr lang="en-CA" smtClean="0"/>
              <a:pPr/>
              <a:t>10</a:t>
            </a:fld>
            <a:endParaRPr lang="en-CA"/>
          </a:p>
        </p:txBody>
      </p:sp>
    </p:spTree>
    <p:extLst>
      <p:ext uri="{BB962C8B-B14F-4D97-AF65-F5344CB8AC3E}">
        <p14:creationId xmlns:p14="http://schemas.microsoft.com/office/powerpoint/2010/main" val="249256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Asteroids</a:t>
            </a:r>
            <a:r>
              <a:rPr lang="en-US" baseline="0" dirty="0" smtClean="0"/>
              <a:t> might be a good option! They are abundant in the Solar System. There is the so-called Asteroid Belt between Mars and Jupiter, which is full of Asteroids of different composition and size. Asteroids are basically leftovers or remnants of bodies that never grew large enough to become planets. Some of them can get quite close to Earth, the so called Near-Earth Asteroids. Their orbits are not always in the asteroid belt but can get close to Earth orbit and even cross Earth orbit, and when that happens they are easier to get to and from than the Moon (because of smaller gravity), and the resources are relatively easier to get at. </a:t>
            </a:r>
            <a:endParaRPr lang="en-US" dirty="0"/>
          </a:p>
        </p:txBody>
      </p:sp>
      <p:sp>
        <p:nvSpPr>
          <p:cNvPr id="4" name="Slide Number Placeholder 3"/>
          <p:cNvSpPr>
            <a:spLocks noGrp="1"/>
          </p:cNvSpPr>
          <p:nvPr>
            <p:ph type="sldNum" sz="quarter" idx="10"/>
          </p:nvPr>
        </p:nvSpPr>
        <p:spPr/>
        <p:txBody>
          <a:bodyPr/>
          <a:lstStyle/>
          <a:p>
            <a:fld id="{86F9C3C9-6A17-47BB-9AE6-DDE7FCAC3723}" type="slidenum">
              <a:rPr lang="en-CA" smtClean="0"/>
              <a:pPr/>
              <a:t>11</a:t>
            </a:fld>
            <a:endParaRPr lang="en-CA"/>
          </a:p>
        </p:txBody>
      </p:sp>
    </p:spTree>
    <p:extLst>
      <p:ext uri="{BB962C8B-B14F-4D97-AF65-F5344CB8AC3E}">
        <p14:creationId xmlns:p14="http://schemas.microsoft.com/office/powerpoint/2010/main" val="1692186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one specific type of </a:t>
            </a:r>
            <a:r>
              <a:rPr lang="en-US" baseline="0" dirty="0" smtClean="0"/>
              <a:t>asteroids, the iron-rich M-type </a:t>
            </a:r>
            <a:r>
              <a:rPr lang="en-US" baseline="0" dirty="0" err="1" smtClean="0"/>
              <a:t>ateroids</a:t>
            </a:r>
            <a:r>
              <a:rPr lang="en-US" baseline="0" dirty="0" smtClean="0"/>
              <a:t> would be very valuable to us on Earth. They mainly consist of iron, nickel, and Cobalt, and 1% other elements which you can see in the outer circle - platinum, silver, aluminum, Titanium…all those wonderful things that we like to use here. 0.4% Pt of 1% might not sound like a lot, but in fact this ratio is a lot higher than what we find on Earth. </a:t>
            </a:r>
            <a:endParaRPr lang="en-US" dirty="0"/>
          </a:p>
        </p:txBody>
      </p:sp>
      <p:sp>
        <p:nvSpPr>
          <p:cNvPr id="4" name="Slide Number Placeholder 3"/>
          <p:cNvSpPr>
            <a:spLocks noGrp="1"/>
          </p:cNvSpPr>
          <p:nvPr>
            <p:ph type="sldNum" sz="quarter" idx="10"/>
          </p:nvPr>
        </p:nvSpPr>
        <p:spPr/>
        <p:txBody>
          <a:bodyPr/>
          <a:lstStyle/>
          <a:p>
            <a:fld id="{86F9C3C9-6A17-47BB-9AE6-DDE7FCAC3723}" type="slidenum">
              <a:rPr lang="en-CA" smtClean="0"/>
              <a:pPr/>
              <a:t>12</a:t>
            </a:fld>
            <a:endParaRPr lang="en-CA"/>
          </a:p>
        </p:txBody>
      </p:sp>
    </p:spTree>
    <p:extLst>
      <p:ext uri="{BB962C8B-B14F-4D97-AF65-F5344CB8AC3E}">
        <p14:creationId xmlns:p14="http://schemas.microsoft.com/office/powerpoint/2010/main" val="2512878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we brought back even 1 small asteroid (about 100 m across),</a:t>
            </a:r>
            <a:r>
              <a:rPr lang="en-US" baseline="0" dirty="0" smtClean="0"/>
              <a:t> that would be worth 2.2 Billion dollars, and it would hold more platinum than we have EVER mined on Earth...EVER!!!</a:t>
            </a:r>
          </a:p>
          <a:p>
            <a:endParaRPr lang="en-US" baseline="0" dirty="0" smtClean="0"/>
          </a:p>
          <a:p>
            <a:r>
              <a:rPr lang="en-US" baseline="0" dirty="0" smtClean="0"/>
              <a:t>This idea is all well and good, but how plausible is it? There are already companies that have started looking into it!</a:t>
            </a:r>
            <a:endParaRPr lang="en-US" dirty="0"/>
          </a:p>
        </p:txBody>
      </p:sp>
      <p:sp>
        <p:nvSpPr>
          <p:cNvPr id="4" name="Slide Number Placeholder 3"/>
          <p:cNvSpPr>
            <a:spLocks noGrp="1"/>
          </p:cNvSpPr>
          <p:nvPr>
            <p:ph type="sldNum" sz="quarter" idx="10"/>
          </p:nvPr>
        </p:nvSpPr>
        <p:spPr/>
        <p:txBody>
          <a:bodyPr/>
          <a:lstStyle/>
          <a:p>
            <a:fld id="{86F9C3C9-6A17-47BB-9AE6-DDE7FCAC3723}" type="slidenum">
              <a:rPr lang="en-CA" smtClean="0"/>
              <a:pPr/>
              <a:t>13</a:t>
            </a:fld>
            <a:endParaRPr lang="en-CA"/>
          </a:p>
        </p:txBody>
      </p:sp>
    </p:spTree>
    <p:extLst>
      <p:ext uri="{BB962C8B-B14F-4D97-AF65-F5344CB8AC3E}">
        <p14:creationId xmlns:p14="http://schemas.microsoft.com/office/powerpoint/2010/main" val="3630438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Planetary Resources was founded in April 2012,</a:t>
            </a:r>
            <a:r>
              <a:rPr lang="en-US" baseline="0" dirty="0" smtClean="0"/>
              <a:t> and includes several high-flying billionaires such as James Cameron (director of Titanic and Avatar), Peter </a:t>
            </a:r>
            <a:r>
              <a:rPr lang="en-US" baseline="0" dirty="0" err="1" smtClean="0"/>
              <a:t>Diamandis</a:t>
            </a:r>
            <a:r>
              <a:rPr lang="en-US" baseline="0" dirty="0" smtClean="0"/>
              <a:t> (CEO of XPRIZE Foundation) and Larry Page (Google founder) working together with some very experienced scientists and engineers who have worked with NASA and other space missions. </a:t>
            </a:r>
          </a:p>
          <a:p>
            <a:endParaRPr lang="en-US" baseline="0" dirty="0" smtClean="0"/>
          </a:p>
          <a:p>
            <a:r>
              <a:rPr lang="en-CA" dirty="0" smtClean="0"/>
              <a:t>They launched their first spacecraft successfully into space in</a:t>
            </a:r>
            <a:r>
              <a:rPr lang="en-CA" baseline="0" dirty="0" smtClean="0"/>
              <a:t> April this year, first to the International Space Station and from there into Earth’s orbit where they tested the spacecraft, its technology and system</a:t>
            </a:r>
            <a:endParaRPr lang="en-CA" dirty="0" smtClean="0"/>
          </a:p>
          <a:p>
            <a:endParaRPr lang="en-US" baseline="0" dirty="0" smtClean="0"/>
          </a:p>
        </p:txBody>
      </p:sp>
      <p:sp>
        <p:nvSpPr>
          <p:cNvPr id="4" name="Slide Number Placeholder 3"/>
          <p:cNvSpPr>
            <a:spLocks noGrp="1"/>
          </p:cNvSpPr>
          <p:nvPr>
            <p:ph type="sldNum" sz="quarter" idx="10"/>
          </p:nvPr>
        </p:nvSpPr>
        <p:spPr/>
        <p:txBody>
          <a:bodyPr/>
          <a:lstStyle/>
          <a:p>
            <a:fld id="{86F9C3C9-6A17-47BB-9AE6-DDE7FCAC3723}" type="slidenum">
              <a:rPr lang="en-CA" smtClean="0"/>
              <a:pPr/>
              <a:t>14</a:t>
            </a:fld>
            <a:endParaRPr lang="en-CA"/>
          </a:p>
        </p:txBody>
      </p:sp>
    </p:spTree>
    <p:extLst>
      <p:ext uri="{BB962C8B-B14F-4D97-AF65-F5344CB8AC3E}">
        <p14:creationId xmlns:p14="http://schemas.microsoft.com/office/powerpoint/2010/main" val="4071592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They plan on mapping thousands of small asteroids to determine their position, composition and accessibility of resources. They will then choose the best candidates, and at some point plan to capture them using basically what looks like a bucket and deliver it to a point of need --- either in orbit around Earth or elsewhere in the Solar System. But this is all still unclear.</a:t>
            </a:r>
          </a:p>
        </p:txBody>
      </p:sp>
      <p:sp>
        <p:nvSpPr>
          <p:cNvPr id="4" name="Slide Number Placeholder 3"/>
          <p:cNvSpPr>
            <a:spLocks noGrp="1"/>
          </p:cNvSpPr>
          <p:nvPr>
            <p:ph type="sldNum" sz="quarter" idx="10"/>
          </p:nvPr>
        </p:nvSpPr>
        <p:spPr/>
        <p:txBody>
          <a:bodyPr/>
          <a:lstStyle/>
          <a:p>
            <a:fld id="{86F9C3C9-6A17-47BB-9AE6-DDE7FCAC3723}" type="slidenum">
              <a:rPr lang="en-CA" smtClean="0"/>
              <a:pPr/>
              <a:t>15</a:t>
            </a:fld>
            <a:endParaRPr lang="en-CA"/>
          </a:p>
        </p:txBody>
      </p:sp>
    </p:spTree>
    <p:extLst>
      <p:ext uri="{BB962C8B-B14F-4D97-AF65-F5344CB8AC3E}">
        <p14:creationId xmlns:p14="http://schemas.microsoft.com/office/powerpoint/2010/main" val="1687079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0" dirty="0" smtClean="0"/>
              <a:t>Before they start mining precious metals from asteroids, they intend to produce fuel in space from specific</a:t>
            </a:r>
            <a:r>
              <a:rPr lang="en-CA" b="0" baseline="0" dirty="0" smtClean="0"/>
              <a:t> asteroids, so-called </a:t>
            </a:r>
            <a:r>
              <a:rPr lang="en-CA" b="0" dirty="0" smtClean="0"/>
              <a:t>carbonaceous chondrites, which rich in water that can be broken down into </a:t>
            </a:r>
            <a:r>
              <a:rPr lang="en-US" baseline="0" dirty="0" smtClean="0"/>
              <a:t>H and O</a:t>
            </a:r>
            <a:r>
              <a:rPr lang="en-CA" b="0" dirty="0" smtClean="0"/>
              <a:t> </a:t>
            </a:r>
            <a:r>
              <a:rPr lang="en-US" baseline="0" dirty="0" smtClean="0"/>
              <a:t>, which can be used to make </a:t>
            </a:r>
            <a:r>
              <a:rPr lang="en-CA" b="0" dirty="0" smtClean="0"/>
              <a:t>highly efficient rocket fuel. The oxygen can also be used </a:t>
            </a:r>
            <a:r>
              <a:rPr lang="en-US" baseline="0" dirty="0" smtClean="0"/>
              <a:t>breathable air, or you can use the water for hydration.</a:t>
            </a:r>
            <a:endParaRPr lang="en-CA" b="0" dirty="0" smtClean="0"/>
          </a:p>
          <a:p>
            <a:endParaRPr lang="en-US" b="0" dirty="0" smtClean="0"/>
          </a:p>
          <a:p>
            <a:r>
              <a:rPr lang="en-CA" b="0" dirty="0" smtClean="0"/>
              <a:t>Fully enclose a small asteroid or position a cold plate in the vicinity of a large asteroid. Concentrate and direct freely-available thermal energy from the sun onto the asteroid.  At temperature, water will volatilize similar to what occurs naturally with approaching comets.  The gaseous water will freeze on contact with the cold plate in a largely pre-concentrated form. Once the desired quantities are captured, release or depart from the asteroid to deliver the fuel to the point of need, in Earth orbit, or elsewhere in the Solar System.</a:t>
            </a:r>
          </a:p>
          <a:p>
            <a:endParaRPr lang="en-US" dirty="0" smtClean="0"/>
          </a:p>
          <a:p>
            <a:endParaRPr lang="en-CA" dirty="0"/>
          </a:p>
        </p:txBody>
      </p:sp>
      <p:sp>
        <p:nvSpPr>
          <p:cNvPr id="4" name="Slide Number Placeholder 3"/>
          <p:cNvSpPr>
            <a:spLocks noGrp="1"/>
          </p:cNvSpPr>
          <p:nvPr>
            <p:ph type="sldNum" sz="quarter" idx="10"/>
          </p:nvPr>
        </p:nvSpPr>
        <p:spPr/>
        <p:txBody>
          <a:bodyPr/>
          <a:lstStyle/>
          <a:p>
            <a:fld id="{86F9C3C9-6A17-47BB-9AE6-DDE7FCAC3723}" type="slidenum">
              <a:rPr lang="en-CA" smtClean="0"/>
              <a:pPr/>
              <a:t>16</a:t>
            </a:fld>
            <a:endParaRPr lang="en-CA"/>
          </a:p>
        </p:txBody>
      </p:sp>
    </p:spTree>
    <p:extLst>
      <p:ext uri="{BB962C8B-B14F-4D97-AF65-F5344CB8AC3E}">
        <p14:creationId xmlns:p14="http://schemas.microsoft.com/office/powerpoint/2010/main" val="1489385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company, Deep Space Industries</a:t>
            </a:r>
            <a:r>
              <a:rPr lang="en-US" baseline="0" dirty="0" smtClean="0"/>
              <a:t> was formed in January 2013 and they have a more in depth plan of actually mining asteroids for </a:t>
            </a:r>
            <a:r>
              <a:rPr lang="en-US" baseline="0" smtClean="0"/>
              <a:t>metals.</a:t>
            </a:r>
          </a:p>
          <a:p>
            <a:endParaRPr lang="en-US" baseline="0" dirty="0" smtClean="0"/>
          </a:p>
          <a:p>
            <a:r>
              <a:rPr lang="en-US" baseline="0" dirty="0" smtClean="0"/>
              <a:t>In the first step, the Prospecting, they plan to send t</a:t>
            </a:r>
            <a:r>
              <a:rPr lang="en-CA" sz="1200" kern="1200" dirty="0" err="1" smtClean="0">
                <a:solidFill>
                  <a:schemeClr val="tx1"/>
                </a:solidFill>
                <a:effectLst/>
                <a:latin typeface="+mn-lt"/>
                <a:ea typeface="+mn-ea"/>
                <a:cs typeface="+mn-cs"/>
              </a:rPr>
              <a:t>iny</a:t>
            </a:r>
            <a:r>
              <a:rPr lang="en-CA" sz="1200" kern="1200" dirty="0" smtClean="0">
                <a:solidFill>
                  <a:schemeClr val="tx1"/>
                </a:solidFill>
                <a:effectLst/>
                <a:latin typeface="+mn-lt"/>
                <a:ea typeface="+mn-ea"/>
                <a:cs typeface="+mn-cs"/>
              </a:rPr>
              <a:t> so called Firefly</a:t>
            </a:r>
            <a:r>
              <a:rPr lang="en-CA" sz="1200" kern="1200" baseline="0" dirty="0" smtClean="0">
                <a:solidFill>
                  <a:schemeClr val="tx1"/>
                </a:solidFill>
                <a:effectLst/>
                <a:latin typeface="+mn-lt"/>
                <a:ea typeface="+mn-ea"/>
                <a:cs typeface="+mn-cs"/>
              </a:rPr>
              <a:t> </a:t>
            </a:r>
            <a:r>
              <a:rPr lang="en-CA" sz="1200" kern="1200" baseline="0" dirty="0" err="1" smtClean="0">
                <a:solidFill>
                  <a:schemeClr val="tx1"/>
                </a:solidFill>
                <a:effectLst/>
                <a:latin typeface="+mn-lt"/>
                <a:ea typeface="+mn-ea"/>
                <a:cs typeface="+mn-cs"/>
              </a:rPr>
              <a:t>space</a:t>
            </a:r>
            <a:r>
              <a:rPr lang="en-CA" sz="1200" kern="1200" dirty="0" err="1" smtClean="0">
                <a:solidFill>
                  <a:schemeClr val="tx1"/>
                </a:solidFill>
                <a:effectLst/>
                <a:latin typeface="+mn-lt"/>
                <a:ea typeface="+mn-ea"/>
                <a:cs typeface="+mn-cs"/>
              </a:rPr>
              <a:t>crafts</a:t>
            </a:r>
            <a:r>
              <a:rPr lang="en-CA" sz="1200" kern="1200" dirty="0" smtClean="0">
                <a:solidFill>
                  <a:schemeClr val="tx1"/>
                </a:solidFill>
                <a:effectLst/>
                <a:latin typeface="+mn-lt"/>
                <a:ea typeface="+mn-ea"/>
                <a:cs typeface="+mn-cs"/>
              </a:rPr>
              <a:t> that are only 30cm long and 15cm wide</a:t>
            </a:r>
            <a:r>
              <a:rPr lang="en-US" baseline="0" dirty="0" smtClean="0"/>
              <a:t> to promising asteroids and study them more in depth (detailed composition, water, PGEs, REE, structure, spin rate, etc.) and to </a:t>
            </a:r>
            <a:r>
              <a:rPr lang="en-CA" sz="1200" kern="1200" dirty="0" smtClean="0">
                <a:solidFill>
                  <a:schemeClr val="tx1"/>
                </a:solidFill>
                <a:effectLst/>
                <a:latin typeface="+mn-lt"/>
                <a:ea typeface="+mn-ea"/>
                <a:cs typeface="+mn-cs"/>
              </a:rPr>
              <a:t>locate and evaluate resources</a:t>
            </a:r>
            <a:r>
              <a:rPr lang="en-US" baseline="0" dirty="0" smtClean="0"/>
              <a:t>. </a:t>
            </a:r>
          </a:p>
        </p:txBody>
      </p:sp>
      <p:sp>
        <p:nvSpPr>
          <p:cNvPr id="4" name="Slide Number Placeholder 3"/>
          <p:cNvSpPr>
            <a:spLocks noGrp="1"/>
          </p:cNvSpPr>
          <p:nvPr>
            <p:ph type="sldNum" sz="quarter" idx="10"/>
          </p:nvPr>
        </p:nvSpPr>
        <p:spPr/>
        <p:txBody>
          <a:bodyPr/>
          <a:lstStyle/>
          <a:p>
            <a:fld id="{86F9C3C9-6A17-47BB-9AE6-DDE7FCAC3723}" type="slidenum">
              <a:rPr lang="en-CA" smtClean="0"/>
              <a:pPr/>
              <a:t>17</a:t>
            </a:fld>
            <a:endParaRPr lang="en-CA"/>
          </a:p>
        </p:txBody>
      </p:sp>
    </p:spTree>
    <p:extLst>
      <p:ext uri="{BB962C8B-B14F-4D97-AF65-F5344CB8AC3E}">
        <p14:creationId xmlns:p14="http://schemas.microsoft.com/office/powerpoint/2010/main" val="3085701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next step is to </a:t>
            </a:r>
            <a:r>
              <a:rPr lang="en-CA" sz="1200" kern="1200" baseline="0" dirty="0" smtClean="0">
                <a:solidFill>
                  <a:schemeClr val="tx1"/>
                </a:solidFill>
                <a:effectLst/>
                <a:latin typeface="+mn-lt"/>
                <a:ea typeface="+mn-ea"/>
                <a:cs typeface="+mn-cs"/>
              </a:rPr>
              <a:t>harvest </a:t>
            </a:r>
            <a:r>
              <a:rPr lang="en-CA" sz="1200" kern="1200" dirty="0" smtClean="0">
                <a:solidFill>
                  <a:schemeClr val="tx1"/>
                </a:solidFill>
                <a:effectLst/>
                <a:latin typeface="+mn-lt"/>
                <a:ea typeface="+mn-ea"/>
                <a:cs typeface="+mn-cs"/>
              </a:rPr>
              <a:t>and extract valuable material from the asteroid </a:t>
            </a:r>
            <a:r>
              <a:rPr lang="en-US" baseline="0" dirty="0" smtClean="0"/>
              <a:t>using </a:t>
            </a:r>
            <a:r>
              <a:rPr lang="en-CA" sz="1200" dirty="0" err="1" smtClean="0">
                <a:effectLst/>
              </a:rPr>
              <a:t>Harvestor</a:t>
            </a:r>
            <a:r>
              <a:rPr lang="en-CA" sz="1200" dirty="0" smtClean="0">
                <a:effectLst/>
              </a:rPr>
              <a:t> </a:t>
            </a:r>
            <a:r>
              <a:rPr lang="en-CA" sz="1200" dirty="0" err="1" smtClean="0">
                <a:effectLst/>
              </a:rPr>
              <a:t>spacecrafts</a:t>
            </a:r>
            <a:r>
              <a:rPr lang="en-US" baseline="0" dirty="0" smtClean="0"/>
              <a:t>, which will then transport the material to a </a:t>
            </a:r>
            <a:r>
              <a:rPr lang="en-CA" sz="1200" dirty="0" smtClean="0">
                <a:effectLst/>
              </a:rPr>
              <a:t>processing depot in Earth orbit</a:t>
            </a:r>
            <a:r>
              <a:rPr lang="en-US" sz="1200" baseline="0" dirty="0" smtClean="0">
                <a:effectLst/>
              </a:rPr>
              <a:t> where then the </a:t>
            </a:r>
            <a:r>
              <a:rPr lang="en-CA" sz="1200" dirty="0" smtClean="0">
                <a:effectLst/>
              </a:rPr>
              <a:t>detailed separation and processing of the material</a:t>
            </a:r>
            <a:r>
              <a:rPr lang="en-CA" sz="1200" baseline="0" dirty="0" smtClean="0">
                <a:effectLst/>
              </a:rPr>
              <a:t> happens</a:t>
            </a:r>
            <a:r>
              <a:rPr lang="en-US" sz="1200" kern="1200" dirty="0" smtClean="0">
                <a:solidFill>
                  <a:schemeClr val="tx1"/>
                </a:solidFill>
                <a:latin typeface="+mn-lt"/>
                <a:ea typeface="+mn-ea"/>
                <a:cs typeface="+mn-cs"/>
              </a:rPr>
              <a:t>. </a:t>
            </a:r>
            <a:endParaRPr lang="en-US" dirty="0" smtClean="0"/>
          </a:p>
        </p:txBody>
      </p:sp>
      <p:sp>
        <p:nvSpPr>
          <p:cNvPr id="4" name="Slide Number Placeholder 3"/>
          <p:cNvSpPr>
            <a:spLocks noGrp="1"/>
          </p:cNvSpPr>
          <p:nvPr>
            <p:ph type="sldNum" sz="quarter" idx="10"/>
          </p:nvPr>
        </p:nvSpPr>
        <p:spPr/>
        <p:txBody>
          <a:bodyPr/>
          <a:lstStyle/>
          <a:p>
            <a:fld id="{86F9C3C9-6A17-47BB-9AE6-DDE7FCAC3723}" type="slidenum">
              <a:rPr lang="en-CA" smtClean="0"/>
              <a:pPr/>
              <a:t>18</a:t>
            </a:fld>
            <a:endParaRPr lang="en-CA"/>
          </a:p>
        </p:txBody>
      </p:sp>
    </p:spTree>
    <p:extLst>
      <p:ext uri="{BB962C8B-B14F-4D97-AF65-F5344CB8AC3E}">
        <p14:creationId xmlns:p14="http://schemas.microsoft.com/office/powerpoint/2010/main" val="3469603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next step is to </a:t>
            </a:r>
            <a:r>
              <a:rPr lang="en-CA" sz="1200" kern="1200" baseline="0" dirty="0" smtClean="0">
                <a:solidFill>
                  <a:schemeClr val="tx1"/>
                </a:solidFill>
                <a:effectLst/>
                <a:latin typeface="+mn-lt"/>
                <a:ea typeface="+mn-ea"/>
                <a:cs typeface="+mn-cs"/>
              </a:rPr>
              <a:t>harvest </a:t>
            </a:r>
            <a:r>
              <a:rPr lang="en-CA" sz="1200" kern="1200" dirty="0" smtClean="0">
                <a:solidFill>
                  <a:schemeClr val="tx1"/>
                </a:solidFill>
                <a:effectLst/>
                <a:latin typeface="+mn-lt"/>
                <a:ea typeface="+mn-ea"/>
                <a:cs typeface="+mn-cs"/>
              </a:rPr>
              <a:t>and extract valuable material from the asteroid </a:t>
            </a:r>
            <a:r>
              <a:rPr lang="en-US" baseline="0" dirty="0" smtClean="0"/>
              <a:t>using </a:t>
            </a:r>
            <a:r>
              <a:rPr lang="en-CA" sz="1200" dirty="0" err="1" smtClean="0">
                <a:effectLst/>
              </a:rPr>
              <a:t>Harvestor</a:t>
            </a:r>
            <a:r>
              <a:rPr lang="en-CA" sz="1200" dirty="0" smtClean="0">
                <a:effectLst/>
              </a:rPr>
              <a:t> </a:t>
            </a:r>
            <a:r>
              <a:rPr lang="en-CA" sz="1200" dirty="0" err="1" smtClean="0">
                <a:effectLst/>
              </a:rPr>
              <a:t>spacecrafts</a:t>
            </a:r>
            <a:r>
              <a:rPr lang="en-US" baseline="0" dirty="0" smtClean="0"/>
              <a:t>, which will then transport the material to a </a:t>
            </a:r>
            <a:r>
              <a:rPr lang="en-CA" sz="1200" dirty="0" smtClean="0">
                <a:effectLst/>
              </a:rPr>
              <a:t>processing depot in Earth orbit</a:t>
            </a:r>
            <a:r>
              <a:rPr lang="en-US" sz="1200" baseline="0" dirty="0" smtClean="0">
                <a:effectLst/>
              </a:rPr>
              <a:t> where then the </a:t>
            </a:r>
            <a:r>
              <a:rPr lang="en-CA" sz="1200" dirty="0" smtClean="0">
                <a:effectLst/>
              </a:rPr>
              <a:t>detailed separation and processing of the material</a:t>
            </a:r>
            <a:r>
              <a:rPr lang="en-CA" sz="1200" baseline="0" dirty="0" smtClean="0">
                <a:effectLst/>
              </a:rPr>
              <a:t> happens</a:t>
            </a:r>
            <a:r>
              <a:rPr lang="en-US" sz="1200" kern="1200" dirty="0" smtClean="0">
                <a:solidFill>
                  <a:schemeClr val="tx1"/>
                </a:solidFill>
                <a:latin typeface="+mn-lt"/>
                <a:ea typeface="+mn-ea"/>
                <a:cs typeface="+mn-cs"/>
              </a:rPr>
              <a:t>. </a:t>
            </a:r>
            <a:endParaRPr lang="en-US" dirty="0" smtClean="0"/>
          </a:p>
        </p:txBody>
      </p:sp>
      <p:sp>
        <p:nvSpPr>
          <p:cNvPr id="4" name="Slide Number Placeholder 3"/>
          <p:cNvSpPr>
            <a:spLocks noGrp="1"/>
          </p:cNvSpPr>
          <p:nvPr>
            <p:ph type="sldNum" sz="quarter" idx="10"/>
          </p:nvPr>
        </p:nvSpPr>
        <p:spPr/>
        <p:txBody>
          <a:bodyPr/>
          <a:lstStyle/>
          <a:p>
            <a:fld id="{86F9C3C9-6A17-47BB-9AE6-DDE7FCAC3723}" type="slidenum">
              <a:rPr lang="en-CA" smtClean="0"/>
              <a:pPr/>
              <a:t>19</a:t>
            </a:fld>
            <a:endParaRPr lang="en-CA"/>
          </a:p>
        </p:txBody>
      </p:sp>
    </p:spTree>
    <p:extLst>
      <p:ext uri="{BB962C8B-B14F-4D97-AF65-F5344CB8AC3E}">
        <p14:creationId xmlns:p14="http://schemas.microsoft.com/office/powerpoint/2010/main" val="29154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often see our planet as infinite – and</a:t>
            </a:r>
            <a:r>
              <a:rPr lang="en-US" baseline="0" dirty="0" smtClean="0"/>
              <a:t> from our perspective it is huge and seems </a:t>
            </a:r>
            <a:r>
              <a:rPr lang="en-US" dirty="0" smtClean="0"/>
              <a:t>infinitely large</a:t>
            </a:r>
            <a:r>
              <a:rPr lang="en-US" baseline="0" dirty="0" smtClean="0"/>
              <a:t> with infinite resources that we can continually use.</a:t>
            </a:r>
          </a:p>
          <a:p>
            <a:endParaRPr lang="en-US" baseline="0" dirty="0" smtClean="0"/>
          </a:p>
          <a:p>
            <a:r>
              <a:rPr lang="en-US" baseline="0" dirty="0" smtClean="0"/>
              <a:t>But, when we look at an image like this, we can see that our world is not infinite. In fact, it’s really a small speck in the galaxy, the universe. It is precious, it is fragile, it is finite and (for right now) it is our only home. </a:t>
            </a:r>
          </a:p>
        </p:txBody>
      </p:sp>
      <p:sp>
        <p:nvSpPr>
          <p:cNvPr id="4" name="Slide Number Placeholder 3"/>
          <p:cNvSpPr>
            <a:spLocks noGrp="1"/>
          </p:cNvSpPr>
          <p:nvPr>
            <p:ph type="sldNum" sz="quarter" idx="10"/>
          </p:nvPr>
        </p:nvSpPr>
        <p:spPr/>
        <p:txBody>
          <a:bodyPr/>
          <a:lstStyle/>
          <a:p>
            <a:fld id="{86F9C3C9-6A17-47BB-9AE6-DDE7FCAC3723}" type="slidenum">
              <a:rPr lang="en-CA" smtClean="0"/>
              <a:pPr/>
              <a:t>2</a:t>
            </a:fld>
            <a:endParaRPr lang="en-CA"/>
          </a:p>
        </p:txBody>
      </p:sp>
    </p:spTree>
    <p:extLst>
      <p:ext uri="{BB962C8B-B14F-4D97-AF65-F5344CB8AC3E}">
        <p14:creationId xmlns:p14="http://schemas.microsoft.com/office/powerpoint/2010/main" val="1122484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They</a:t>
            </a:r>
            <a:r>
              <a:rPr lang="en-US" sz="1200" kern="1200" baseline="0" dirty="0" smtClean="0">
                <a:solidFill>
                  <a:schemeClr val="tx1"/>
                </a:solidFill>
                <a:latin typeface="+mn-lt"/>
                <a:ea typeface="+mn-ea"/>
                <a:cs typeface="+mn-cs"/>
              </a:rPr>
              <a:t> then plan on manufacturing parts, equipment and end products there in Earth orbit. This is a challenge but also has advantages, for example you can produce large equipment which </a:t>
            </a:r>
            <a:r>
              <a:rPr lang="en-CA" sz="1200" dirty="0" smtClean="0">
                <a:effectLst/>
              </a:rPr>
              <a:t>that would never fit into a launch vehicle, right there in space, or </a:t>
            </a:r>
            <a:r>
              <a:rPr lang="en-CA" sz="1200" kern="1200" dirty="0" smtClean="0">
                <a:solidFill>
                  <a:schemeClr val="tx1"/>
                </a:solidFill>
                <a:effectLst/>
                <a:latin typeface="+mn-lt"/>
                <a:ea typeface="+mn-ea"/>
                <a:cs typeface="+mn-cs"/>
              </a:rPr>
              <a:t>the absence of atmosphere keeps metal-forming processes free from oxygen, so that nearly 100 percent pure iron can be easily produced; free from impurities, it is stronger than terrestrial iron and can hold water indefinitely without rusting.</a:t>
            </a:r>
            <a:endParaRPr lang="en-US" dirty="0" smtClean="0"/>
          </a:p>
        </p:txBody>
      </p:sp>
      <p:sp>
        <p:nvSpPr>
          <p:cNvPr id="4" name="Slide Number Placeholder 3"/>
          <p:cNvSpPr>
            <a:spLocks noGrp="1"/>
          </p:cNvSpPr>
          <p:nvPr>
            <p:ph type="sldNum" sz="quarter" idx="10"/>
          </p:nvPr>
        </p:nvSpPr>
        <p:spPr/>
        <p:txBody>
          <a:bodyPr/>
          <a:lstStyle/>
          <a:p>
            <a:fld id="{86F9C3C9-6A17-47BB-9AE6-DDE7FCAC3723}" type="slidenum">
              <a:rPr lang="en-CA" smtClean="0"/>
              <a:pPr/>
              <a:t>20</a:t>
            </a:fld>
            <a:endParaRPr lang="en-CA"/>
          </a:p>
        </p:txBody>
      </p:sp>
    </p:spTree>
    <p:extLst>
      <p:ext uri="{BB962C8B-B14F-4D97-AF65-F5344CB8AC3E}">
        <p14:creationId xmlns:p14="http://schemas.microsoft.com/office/powerpoint/2010/main" val="2392797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smtClean="0">
                <a:solidFill>
                  <a:schemeClr val="tx1"/>
                </a:solidFill>
                <a:effectLst/>
                <a:latin typeface="+mn-lt"/>
                <a:ea typeface="+mn-ea"/>
                <a:cs typeface="+mn-cs"/>
              </a:rPr>
              <a:t>If Deep Space Industries has its way, there’ll be a small robotic lander on a nearby asteroid in just three years (by 2019). That’s the </a:t>
            </a:r>
            <a:r>
              <a:rPr lang="en-US" sz="1200" b="0" i="0" u="none" strike="noStrike" kern="1200" smtClean="0">
                <a:solidFill>
                  <a:schemeClr val="tx1"/>
                </a:solidFill>
                <a:effectLst/>
                <a:latin typeface="+mn-lt"/>
                <a:ea typeface="+mn-ea"/>
                <a:cs typeface="+mn-cs"/>
                <a:hlinkClick r:id="rId3"/>
              </a:rPr>
              <a:t>latest phase</a:t>
            </a:r>
            <a:r>
              <a:rPr lang="en-US" sz="1200" b="0" i="0" kern="1200" smtClean="0">
                <a:solidFill>
                  <a:schemeClr val="tx1"/>
                </a:solidFill>
                <a:effectLst/>
                <a:latin typeface="+mn-lt"/>
                <a:ea typeface="+mn-ea"/>
                <a:cs typeface="+mn-cs"/>
              </a:rPr>
              <a:t> of the California-based asteroid mining company’s plan to bring about an outer space real estate boom by creating a resource supply chain off Earth.</a:t>
            </a:r>
            <a:endParaRPr lang="en-US" baseline="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86F9C3C9-6A17-47BB-9AE6-DDE7FCAC3723}" type="slidenum">
              <a:rPr lang="en-CA" smtClean="0"/>
              <a:pPr/>
              <a:t>21</a:t>
            </a:fld>
            <a:endParaRPr lang="en-CA"/>
          </a:p>
        </p:txBody>
      </p:sp>
    </p:spTree>
    <p:extLst>
      <p:ext uri="{BB962C8B-B14F-4D97-AF65-F5344CB8AC3E}">
        <p14:creationId xmlns:p14="http://schemas.microsoft.com/office/powerpoint/2010/main" val="3176543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moon is a great place to build a “launching station” because it’s close to Earth (only takes 3 days to get there), but it is much easier (and therefore less expensive) to launch spacecraft and equipment off the moon. </a:t>
            </a:r>
          </a:p>
          <a:p>
            <a:endParaRPr lang="en-US" baseline="0" dirty="0" smtClean="0"/>
          </a:p>
          <a:p>
            <a:r>
              <a:rPr lang="en-US" dirty="0" smtClean="0"/>
              <a:t>But, taking supplies to the Moon to build habitats</a:t>
            </a:r>
            <a:r>
              <a:rPr lang="en-US" baseline="0" dirty="0" smtClean="0"/>
              <a:t>, etc., is very costly. So, </a:t>
            </a:r>
            <a:r>
              <a:rPr lang="en-US" dirty="0" smtClean="0"/>
              <a:t>another idea is</a:t>
            </a:r>
            <a:r>
              <a:rPr lang="en-US" baseline="0" dirty="0" smtClean="0"/>
              <a:t> to use 3D printing techniques using the top layer of dust (called regolith) on the Moon. Just as we’ve seen people here on Earth build whole houses with a 3D printer, we can do the same on the Moon….and not have to take any supplies with us except the printer!</a:t>
            </a:r>
            <a:endParaRPr lang="en-US" dirty="0"/>
          </a:p>
        </p:txBody>
      </p:sp>
      <p:sp>
        <p:nvSpPr>
          <p:cNvPr id="4" name="Slide Number Placeholder 3"/>
          <p:cNvSpPr>
            <a:spLocks noGrp="1"/>
          </p:cNvSpPr>
          <p:nvPr>
            <p:ph type="sldNum" sz="quarter" idx="10"/>
          </p:nvPr>
        </p:nvSpPr>
        <p:spPr/>
        <p:txBody>
          <a:bodyPr/>
          <a:lstStyle/>
          <a:p>
            <a:fld id="{86F9C3C9-6A17-47BB-9AE6-DDE7FCAC3723}" type="slidenum">
              <a:rPr lang="en-CA" smtClean="0"/>
              <a:pPr/>
              <a:t>22</a:t>
            </a:fld>
            <a:endParaRPr lang="en-CA"/>
          </a:p>
        </p:txBody>
      </p:sp>
    </p:spTree>
    <p:extLst>
      <p:ext uri="{BB962C8B-B14F-4D97-AF65-F5344CB8AC3E}">
        <p14:creationId xmlns:p14="http://schemas.microsoft.com/office/powerpoint/2010/main" val="3451288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other benefit with working in space, is that the</a:t>
            </a:r>
            <a:r>
              <a:rPr lang="en-US" baseline="0" dirty="0" smtClean="0"/>
              <a:t> Sun is shining all the time AND there are no clouds or atmosphere to lessen that power. So, these missions will all depend on solar power. </a:t>
            </a:r>
            <a:endParaRPr lang="en-US" dirty="0" smtClean="0"/>
          </a:p>
          <a:p>
            <a:r>
              <a:rPr lang="en-US" dirty="0" smtClean="0"/>
              <a:t>On</a:t>
            </a:r>
            <a:r>
              <a:rPr lang="en-US" baseline="0" dirty="0" smtClean="0"/>
              <a:t> Earth, solar power isn’t very efficient. </a:t>
            </a:r>
          </a:p>
          <a:p>
            <a:endParaRPr lang="en-US" baseline="0" dirty="0" smtClean="0"/>
          </a:p>
          <a:p>
            <a:r>
              <a:rPr lang="en-US" baseline="0" dirty="0" smtClean="0"/>
              <a:t>In space, the Sun puts out 1366 W/m^2. We have an atmosphere that absorbs about 25% of that energy, and the sun isn’t up in the sky all the time, so that takes down the power. Finally, we have clouds, so in the end we only get about 10% of the sun’s energy. </a:t>
            </a:r>
            <a:endParaRPr lang="en-US" dirty="0"/>
          </a:p>
        </p:txBody>
      </p:sp>
      <p:sp>
        <p:nvSpPr>
          <p:cNvPr id="4" name="Slide Number Placeholder 3"/>
          <p:cNvSpPr>
            <a:spLocks noGrp="1"/>
          </p:cNvSpPr>
          <p:nvPr>
            <p:ph type="sldNum" sz="quarter" idx="10"/>
          </p:nvPr>
        </p:nvSpPr>
        <p:spPr/>
        <p:txBody>
          <a:bodyPr/>
          <a:lstStyle/>
          <a:p>
            <a:fld id="{86F9C3C9-6A17-47BB-9AE6-DDE7FCAC3723}" type="slidenum">
              <a:rPr lang="en-CA" smtClean="0"/>
              <a:pPr/>
              <a:t>23</a:t>
            </a:fld>
            <a:endParaRPr lang="en-CA"/>
          </a:p>
        </p:txBody>
      </p:sp>
    </p:spTree>
    <p:extLst>
      <p:ext uri="{BB962C8B-B14F-4D97-AF65-F5344CB8AC3E}">
        <p14:creationId xmlns:p14="http://schemas.microsoft.com/office/powerpoint/2010/main" val="867240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a:t>
            </a:r>
            <a:r>
              <a:rPr lang="en-US" baseline="0" dirty="0" smtClean="0"/>
              <a:t> only can missions in space use solar energy to power themselves, but we can harness this power in space to use on Earth. If we put a large solar panel in space to collect energy from the sun, and then beamed it down using microwaves (not harmful to us) it would be much more efficient! </a:t>
            </a:r>
            <a:endParaRPr lang="en-US" dirty="0" smtClean="0"/>
          </a:p>
          <a:p>
            <a:endParaRPr lang="en-US" dirty="0"/>
          </a:p>
        </p:txBody>
      </p:sp>
      <p:sp>
        <p:nvSpPr>
          <p:cNvPr id="4" name="Slide Number Placeholder 3"/>
          <p:cNvSpPr>
            <a:spLocks noGrp="1"/>
          </p:cNvSpPr>
          <p:nvPr>
            <p:ph type="sldNum" sz="quarter" idx="10"/>
          </p:nvPr>
        </p:nvSpPr>
        <p:spPr/>
        <p:txBody>
          <a:bodyPr/>
          <a:lstStyle/>
          <a:p>
            <a:fld id="{86F9C3C9-6A17-47BB-9AE6-DDE7FCAC3723}" type="slidenum">
              <a:rPr lang="en-CA" smtClean="0"/>
              <a:pPr/>
              <a:t>24</a:t>
            </a:fld>
            <a:endParaRPr lang="en-CA"/>
          </a:p>
        </p:txBody>
      </p:sp>
    </p:spTree>
    <p:extLst>
      <p:ext uri="{BB962C8B-B14F-4D97-AF65-F5344CB8AC3E}">
        <p14:creationId xmlns:p14="http://schemas.microsoft.com/office/powerpoint/2010/main" val="3359382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Of course, the</a:t>
            </a:r>
            <a:r>
              <a:rPr lang="en-US" baseline="0" dirty="0" smtClean="0"/>
              <a:t> reason why we haven’t done this yet is</a:t>
            </a:r>
            <a:r>
              <a:rPr lang="en-US" dirty="0" smtClean="0"/>
              <a:t> we’d have to make large</a:t>
            </a:r>
            <a:r>
              <a:rPr lang="en-US" baseline="0" dirty="0" smtClean="0"/>
              <a:t> solar panels in space --- this is very difficult and expensive. And here manufacturing in space could help us. </a:t>
            </a:r>
            <a:r>
              <a:rPr lang="en-US" dirty="0" smtClean="0"/>
              <a:t>Several companies</a:t>
            </a:r>
            <a:r>
              <a:rPr lang="en-US" baseline="0" dirty="0" smtClean="0"/>
              <a:t> are working on different ideas though --- maybe we’ll eventually see this type of technology in the future!</a:t>
            </a:r>
            <a:endParaRPr lang="en-US" dirty="0" smtClean="0"/>
          </a:p>
          <a:p>
            <a:endParaRPr lang="en-US" dirty="0"/>
          </a:p>
        </p:txBody>
      </p:sp>
      <p:sp>
        <p:nvSpPr>
          <p:cNvPr id="4" name="Slide Number Placeholder 3"/>
          <p:cNvSpPr>
            <a:spLocks noGrp="1"/>
          </p:cNvSpPr>
          <p:nvPr>
            <p:ph type="sldNum" sz="quarter" idx="10"/>
          </p:nvPr>
        </p:nvSpPr>
        <p:spPr/>
        <p:txBody>
          <a:bodyPr/>
          <a:lstStyle/>
          <a:p>
            <a:fld id="{86F9C3C9-6A17-47BB-9AE6-DDE7FCAC3723}" type="slidenum">
              <a:rPr lang="en-CA" smtClean="0"/>
              <a:pPr/>
              <a:t>25</a:t>
            </a:fld>
            <a:endParaRPr lang="en-CA"/>
          </a:p>
        </p:txBody>
      </p:sp>
    </p:spTree>
    <p:extLst>
      <p:ext uri="{BB962C8B-B14F-4D97-AF65-F5344CB8AC3E}">
        <p14:creationId xmlns:p14="http://schemas.microsoft.com/office/powerpoint/2010/main" val="455789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ClrTx/>
              <a:buFontTx/>
              <a:buNone/>
            </a:pPr>
            <a:r>
              <a:rPr lang="en-US" dirty="0" smtClean="0">
                <a:latin typeface="Calibri" charset="0"/>
              </a:rPr>
              <a:t>There are other benefits</a:t>
            </a:r>
            <a:r>
              <a:rPr lang="en-US" baseline="0" dirty="0" smtClean="0">
                <a:latin typeface="Calibri" charset="0"/>
              </a:rPr>
              <a:t> for working in space too:</a:t>
            </a:r>
          </a:p>
          <a:p>
            <a:pPr eaLnBrk="1" hangingPunct="1">
              <a:spcBef>
                <a:spcPct val="0"/>
              </a:spcBef>
              <a:buClrTx/>
              <a:buFontTx/>
              <a:buNone/>
            </a:pPr>
            <a:endParaRPr lang="en-US" dirty="0" smtClean="0">
              <a:latin typeface="Calibri" charset="0"/>
            </a:endParaRPr>
          </a:p>
          <a:p>
            <a:pPr eaLnBrk="1" hangingPunct="1">
              <a:spcBef>
                <a:spcPct val="0"/>
              </a:spcBef>
              <a:buClrTx/>
              <a:buFontTx/>
              <a:buNone/>
            </a:pPr>
            <a:r>
              <a:rPr lang="en-US" dirty="0" smtClean="0">
                <a:latin typeface="Calibri" charset="0"/>
              </a:rPr>
              <a:t>Metallurgy:</a:t>
            </a:r>
          </a:p>
          <a:p>
            <a:pPr eaLnBrk="1" hangingPunct="1">
              <a:spcBef>
                <a:spcPct val="0"/>
              </a:spcBef>
              <a:buClrTx/>
              <a:buFontTx/>
              <a:buNone/>
            </a:pPr>
            <a:r>
              <a:rPr lang="en-US" dirty="0" smtClean="0">
                <a:latin typeface="Calibri" charset="0"/>
              </a:rPr>
              <a:t>Experiments on Mir and ISS show that you can make stronger, lighter alloys in zero-g than you can on Earth.</a:t>
            </a:r>
          </a:p>
          <a:p>
            <a:pPr eaLnBrk="1" hangingPunct="1">
              <a:spcBef>
                <a:spcPct val="0"/>
              </a:spcBef>
              <a:buClrTx/>
              <a:buFontTx/>
              <a:buNone/>
            </a:pPr>
            <a:endParaRPr lang="en-US" dirty="0" smtClean="0">
              <a:latin typeface="Calibri" charset="0"/>
            </a:endParaRPr>
          </a:p>
          <a:p>
            <a:pPr eaLnBrk="1" hangingPunct="1">
              <a:spcBef>
                <a:spcPct val="0"/>
              </a:spcBef>
              <a:buClrTx/>
              <a:buFontTx/>
              <a:buNone/>
            </a:pPr>
            <a:r>
              <a:rPr lang="en-US" dirty="0" smtClean="0">
                <a:latin typeface="Calibri" charset="0"/>
              </a:rPr>
              <a:t>Manufacturing:</a:t>
            </a:r>
          </a:p>
          <a:p>
            <a:pPr eaLnBrk="1" hangingPunct="1">
              <a:spcBef>
                <a:spcPct val="0"/>
              </a:spcBef>
              <a:buClrTx/>
              <a:buFontTx/>
              <a:buNone/>
            </a:pPr>
            <a:r>
              <a:rPr lang="en-US" dirty="0" smtClean="0">
                <a:latin typeface="Calibri" charset="0"/>
              </a:rPr>
              <a:t>Crystal growing processes like the ones that make solar cells and computer chips work better in zero-g. Anything that requires hard vacuum benefits from being outside in space; we can't get all the air out of even the best vacuum chambers here on Earth</a:t>
            </a:r>
          </a:p>
          <a:p>
            <a:pPr eaLnBrk="1" hangingPunct="1">
              <a:spcBef>
                <a:spcPct val="0"/>
              </a:spcBef>
              <a:buClrTx/>
              <a:buFontTx/>
              <a:buNone/>
            </a:pPr>
            <a:endParaRPr lang="en-US" dirty="0" smtClean="0">
              <a:latin typeface="Calibri" charset="0"/>
            </a:endParaRPr>
          </a:p>
          <a:p>
            <a:pPr eaLnBrk="1" hangingPunct="1">
              <a:spcBef>
                <a:spcPct val="0"/>
              </a:spcBef>
              <a:buClrTx/>
              <a:buFontTx/>
              <a:buNone/>
            </a:pPr>
            <a:r>
              <a:rPr lang="en-US" dirty="0" smtClean="0">
                <a:latin typeface="Calibri" charset="0"/>
              </a:rPr>
              <a:t>Medicine:</a:t>
            </a:r>
          </a:p>
          <a:p>
            <a:pPr eaLnBrk="1" hangingPunct="1">
              <a:spcBef>
                <a:spcPct val="0"/>
              </a:spcBef>
              <a:buClrTx/>
              <a:buFontTx/>
              <a:buNone/>
            </a:pPr>
            <a:r>
              <a:rPr lang="en-US" dirty="0" smtClean="0">
                <a:latin typeface="Calibri" charset="0"/>
              </a:rPr>
              <a:t>Purifying pharmaceuticals is easier without gravity. So is working with microbes: the last shuttle brought down a test vaccine for Salmonella from ISS; the same company is also working on one for MRSA. That is a huge deal—the amount of money saved from people not getting salmonella would pay for the entire space program so far. </a:t>
            </a:r>
          </a:p>
          <a:p>
            <a:endParaRPr lang="en-US" dirty="0"/>
          </a:p>
        </p:txBody>
      </p:sp>
      <p:sp>
        <p:nvSpPr>
          <p:cNvPr id="4" name="Slide Number Placeholder 3"/>
          <p:cNvSpPr>
            <a:spLocks noGrp="1"/>
          </p:cNvSpPr>
          <p:nvPr>
            <p:ph type="sldNum" sz="quarter" idx="10"/>
          </p:nvPr>
        </p:nvSpPr>
        <p:spPr/>
        <p:txBody>
          <a:bodyPr/>
          <a:lstStyle/>
          <a:p>
            <a:fld id="{86F9C3C9-6A17-47BB-9AE6-DDE7FCAC3723}" type="slidenum">
              <a:rPr lang="en-CA" smtClean="0"/>
              <a:pPr/>
              <a:t>26</a:t>
            </a:fld>
            <a:endParaRPr lang="en-CA"/>
          </a:p>
        </p:txBody>
      </p:sp>
    </p:spTree>
    <p:extLst>
      <p:ext uri="{BB962C8B-B14F-4D97-AF65-F5344CB8AC3E}">
        <p14:creationId xmlns:p14="http://schemas.microsoft.com/office/powerpoint/2010/main" val="2980435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50"/>
              </a:spcBef>
              <a:buClrTx/>
              <a:buFontTx/>
              <a:buNone/>
            </a:pPr>
            <a:r>
              <a:rPr lang="en-CA" dirty="0" smtClean="0">
                <a:latin typeface="Arial" charset="0"/>
              </a:rPr>
              <a:t>This might sound like science fiction right now, but lets look at the facts:</a:t>
            </a:r>
          </a:p>
          <a:p>
            <a:pPr>
              <a:spcBef>
                <a:spcPts val="450"/>
              </a:spcBef>
              <a:buClrTx/>
              <a:buFontTx/>
              <a:buNone/>
            </a:pPr>
            <a:endParaRPr lang="en-CA" dirty="0" smtClean="0">
              <a:latin typeface="Arial" charset="0"/>
            </a:endParaRPr>
          </a:p>
          <a:p>
            <a:pPr>
              <a:spcBef>
                <a:spcPts val="450"/>
              </a:spcBef>
              <a:buClrTx/>
              <a:buFontTx/>
              <a:buNone/>
            </a:pPr>
            <a:r>
              <a:rPr lang="en-CA" dirty="0" smtClean="0">
                <a:latin typeface="Arial" charset="0"/>
              </a:rPr>
              <a:t>- Our civilization runs on energy, and we're rapidly depleting our most essential source: fossil fuels.</a:t>
            </a:r>
          </a:p>
          <a:p>
            <a:pPr>
              <a:spcBef>
                <a:spcPts val="450"/>
              </a:spcBef>
              <a:buClrTx/>
              <a:buFontTx/>
              <a:buNone/>
            </a:pPr>
            <a:r>
              <a:rPr lang="en-CA" dirty="0" smtClean="0">
                <a:latin typeface="Arial" charset="0"/>
              </a:rPr>
              <a:t>- We're running out of other resources we need to replace existing infrastructure, and mining is a horribly polluting business we don't want to do here.</a:t>
            </a:r>
          </a:p>
          <a:p>
            <a:pPr marL="171450" indent="-171450">
              <a:spcBef>
                <a:spcPts val="450"/>
              </a:spcBef>
              <a:buClrTx/>
              <a:buFontTx/>
              <a:buChar char="-"/>
            </a:pPr>
            <a:r>
              <a:rPr lang="en-CA" dirty="0" smtClean="0">
                <a:latin typeface="Arial" charset="0"/>
              </a:rPr>
              <a:t>The asteroids can provide us with all the elements we need to mine on Earth, and we can get at them without polluting the biosphere.</a:t>
            </a:r>
          </a:p>
          <a:p>
            <a:pPr marL="171450" indent="-171450">
              <a:spcBef>
                <a:spcPts val="450"/>
              </a:spcBef>
              <a:buClrTx/>
              <a:buFontTx/>
              <a:buChar char="-"/>
            </a:pPr>
            <a:r>
              <a:rPr lang="en-CA" dirty="0" smtClean="0">
                <a:latin typeface="Arial" charset="0"/>
              </a:rPr>
              <a:t>we can use those resources more effectively, in space, to generate energy directly and beam it down to Earth. Unlike solar power on earth, space-based solar power is always on and not affected by cloud cover. </a:t>
            </a:r>
          </a:p>
          <a:p>
            <a:pPr marL="0" indent="0">
              <a:spcBef>
                <a:spcPts val="450"/>
              </a:spcBef>
              <a:buClrTx/>
              <a:buFontTx/>
              <a:buNone/>
            </a:pPr>
            <a:endParaRPr lang="en-CA" dirty="0" smtClean="0">
              <a:latin typeface="Arial" charset="0"/>
            </a:endParaRPr>
          </a:p>
          <a:p>
            <a:pPr marL="0" indent="0">
              <a:spcBef>
                <a:spcPts val="450"/>
              </a:spcBef>
              <a:buClrTx/>
              <a:buFontTx/>
              <a:buNone/>
            </a:pPr>
            <a:r>
              <a:rPr lang="en-CA" dirty="0" smtClean="0">
                <a:latin typeface="Arial" charset="0"/>
              </a:rPr>
              <a:t>It seems futuristic, but people are putting these ideas into practice as we speak.</a:t>
            </a:r>
            <a:r>
              <a:rPr lang="en-CA" baseline="0" dirty="0" smtClean="0">
                <a:latin typeface="Arial" charset="0"/>
              </a:rPr>
              <a:t> Who knows? Maybe in 10-20 years, we’ll start seeing these missions as reality. Remember, things like cell phones, </a:t>
            </a:r>
            <a:r>
              <a:rPr lang="en-CA" dirty="0" smtClean="0">
                <a:latin typeface="Arial" charset="0"/>
              </a:rPr>
              <a:t>GPS, and satellite TV used to seem crazy, too!</a:t>
            </a:r>
          </a:p>
          <a:p>
            <a:endParaRPr lang="en-US" dirty="0"/>
          </a:p>
        </p:txBody>
      </p:sp>
      <p:sp>
        <p:nvSpPr>
          <p:cNvPr id="4" name="Slide Number Placeholder 3"/>
          <p:cNvSpPr>
            <a:spLocks noGrp="1"/>
          </p:cNvSpPr>
          <p:nvPr>
            <p:ph type="sldNum" sz="quarter" idx="10"/>
          </p:nvPr>
        </p:nvSpPr>
        <p:spPr/>
        <p:txBody>
          <a:bodyPr/>
          <a:lstStyle/>
          <a:p>
            <a:fld id="{86F9C3C9-6A17-47BB-9AE6-DDE7FCAC3723}" type="slidenum">
              <a:rPr lang="en-CA" smtClean="0"/>
              <a:pPr/>
              <a:t>27</a:t>
            </a:fld>
            <a:endParaRPr lang="en-CA"/>
          </a:p>
        </p:txBody>
      </p:sp>
    </p:spTree>
    <p:extLst>
      <p:ext uri="{BB962C8B-B14F-4D97-AF65-F5344CB8AC3E}">
        <p14:creationId xmlns:p14="http://schemas.microsoft.com/office/powerpoint/2010/main" val="2986066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resources on Earth are definitely limited. Resources like oil and coal but also metals need thousands of years to form and currently we use more than we actually have and we use is quicker than Earth can regenerate them. We need to figure out how we can use the resources on our planet without destroying it even more than we have already, and we need to have a plan B, not if we run out of resources, because that will definitely happen, but when we run out of them. So what do you think will be the first resource we will run out of?</a:t>
            </a:r>
          </a:p>
        </p:txBody>
      </p:sp>
      <p:sp>
        <p:nvSpPr>
          <p:cNvPr id="4" name="Slide Number Placeholder 3"/>
          <p:cNvSpPr>
            <a:spLocks noGrp="1"/>
          </p:cNvSpPr>
          <p:nvPr>
            <p:ph type="sldNum" sz="quarter" idx="10"/>
          </p:nvPr>
        </p:nvSpPr>
        <p:spPr/>
        <p:txBody>
          <a:bodyPr/>
          <a:lstStyle/>
          <a:p>
            <a:fld id="{86F9C3C9-6A17-47BB-9AE6-DDE7FCAC3723}" type="slidenum">
              <a:rPr lang="en-CA" smtClean="0"/>
              <a:pPr/>
              <a:t>3</a:t>
            </a:fld>
            <a:endParaRPr lang="en-CA"/>
          </a:p>
        </p:txBody>
      </p:sp>
    </p:spTree>
    <p:extLst>
      <p:ext uri="{BB962C8B-B14F-4D97-AF65-F5344CB8AC3E}">
        <p14:creationId xmlns:p14="http://schemas.microsoft.com/office/powerpoint/2010/main" val="244900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Oil is one</a:t>
            </a:r>
            <a:r>
              <a:rPr lang="en-CA" baseline="0" dirty="0" smtClean="0"/>
              <a:t> of the resources we use most, it is in every day live. You got here in the morning by bus or car. </a:t>
            </a:r>
            <a:r>
              <a:rPr lang="en-CA" dirty="0" smtClean="0"/>
              <a:t>We use a lot of oil! </a:t>
            </a:r>
            <a:r>
              <a:rPr lang="en-CA" baseline="0" dirty="0" smtClean="0"/>
              <a:t>We do have a lot of oil on earth...but it’s still only a finite amount. In fact, we have already gone past the peak of our world oil supply. The peak was in 2010 and from there on our supplies per year only got smaller, and continue to decrease, which means increased oil and gas prices. </a:t>
            </a:r>
            <a:endParaRPr lang="en-CA" dirty="0" smtClean="0"/>
          </a:p>
          <a:p>
            <a:endParaRPr lang="en-US" dirty="0"/>
          </a:p>
        </p:txBody>
      </p:sp>
      <p:sp>
        <p:nvSpPr>
          <p:cNvPr id="4" name="Slide Number Placeholder 3"/>
          <p:cNvSpPr>
            <a:spLocks noGrp="1"/>
          </p:cNvSpPr>
          <p:nvPr>
            <p:ph type="sldNum" sz="quarter" idx="10"/>
          </p:nvPr>
        </p:nvSpPr>
        <p:spPr/>
        <p:txBody>
          <a:bodyPr/>
          <a:lstStyle/>
          <a:p>
            <a:fld id="{86F9C3C9-6A17-47BB-9AE6-DDE7FCAC3723}" type="slidenum">
              <a:rPr lang="en-CA" smtClean="0"/>
              <a:pPr/>
              <a:t>4</a:t>
            </a:fld>
            <a:endParaRPr lang="en-CA"/>
          </a:p>
        </p:txBody>
      </p:sp>
    </p:spTree>
    <p:extLst>
      <p:ext uri="{BB962C8B-B14F-4D97-AF65-F5344CB8AC3E}">
        <p14:creationId xmlns:p14="http://schemas.microsoft.com/office/powerpoint/2010/main" val="2329104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http://www.sciencescene.com/Environmental%20Science/03MatterandEnergy/03-Objectives.htm</a:t>
            </a:r>
          </a:p>
          <a:p>
            <a:endParaRPr lang="en-CA" dirty="0" smtClean="0"/>
          </a:p>
          <a:p>
            <a:r>
              <a:rPr lang="en-CA" dirty="0" smtClean="0"/>
              <a:t>But</a:t>
            </a:r>
            <a:r>
              <a:rPr lang="en-CA" baseline="0" dirty="0" smtClean="0"/>
              <a:t> oil is not the only resource we should worry about. </a:t>
            </a:r>
            <a:r>
              <a:rPr lang="en-CA" dirty="0" smtClean="0"/>
              <a:t>There are a lot more of these non-renewable resources,</a:t>
            </a:r>
            <a:r>
              <a:rPr lang="en-CA" baseline="0" dirty="0" smtClean="0"/>
              <a:t> that we will eventually run out. Antimony, metal we use for batteries and drugs, will be depleted in 2020. Tantalum used in mobile phones will, at the current usage rate run out in 2068, silver will be depleted in 2028 and I could go on and on</a:t>
            </a:r>
            <a:r>
              <a:rPr lang="en-CA" baseline="0" smtClean="0"/>
              <a:t>. </a:t>
            </a:r>
            <a:endParaRPr lang="en-CA" baseline="0" dirty="0" smtClean="0"/>
          </a:p>
        </p:txBody>
      </p:sp>
      <p:sp>
        <p:nvSpPr>
          <p:cNvPr id="4" name="Slide Number Placeholder 3"/>
          <p:cNvSpPr>
            <a:spLocks noGrp="1"/>
          </p:cNvSpPr>
          <p:nvPr>
            <p:ph type="sldNum" sz="quarter" idx="10"/>
          </p:nvPr>
        </p:nvSpPr>
        <p:spPr/>
        <p:txBody>
          <a:bodyPr/>
          <a:lstStyle/>
          <a:p>
            <a:fld id="{86F9C3C9-6A17-47BB-9AE6-DDE7FCAC3723}" type="slidenum">
              <a:rPr lang="en-CA" smtClean="0"/>
              <a:pPr/>
              <a:t>5</a:t>
            </a:fld>
            <a:endParaRPr lang="en-CA"/>
          </a:p>
        </p:txBody>
      </p:sp>
    </p:spTree>
    <p:extLst>
      <p:ext uri="{BB962C8B-B14F-4D97-AF65-F5344CB8AC3E}">
        <p14:creationId xmlns:p14="http://schemas.microsoft.com/office/powerpoint/2010/main" val="2740202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18"/>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r>
              <a:rPr lang="en-US" altLang="en-US" sz="1200" smtClean="0">
                <a:solidFill>
                  <a:srgbClr val="000000"/>
                </a:solidFill>
                <a:latin typeface="Calibri" panose="020F0502020204030204" pitchFamily="34" charset="0"/>
              </a:rPr>
              <a:t>01/20/11</a:t>
            </a:r>
          </a:p>
        </p:txBody>
      </p:sp>
      <p:sp>
        <p:nvSpPr>
          <p:cNvPr id="166915" name="Rectangle 22"/>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fld id="{72873396-DCD9-492B-9661-BC2AC11109EF}" type="slidenum">
              <a:rPr lang="en-US" altLang="en-US" sz="1200">
                <a:solidFill>
                  <a:srgbClr val="000000"/>
                </a:solidFill>
                <a:latin typeface="Calibri" panose="020F0502020204030204" pitchFamily="34" charset="0"/>
              </a:rPr>
              <a:pPr eaLnBrk="1" hangingPunct="1"/>
              <a:t>6</a:t>
            </a:fld>
            <a:endParaRPr lang="en-US" altLang="en-US" sz="1200">
              <a:solidFill>
                <a:srgbClr val="000000"/>
              </a:solidFill>
              <a:latin typeface="Calibri" panose="020F0502020204030204" pitchFamily="34" charset="0"/>
            </a:endParaRPr>
          </a:p>
        </p:txBody>
      </p:sp>
      <p:sp>
        <p:nvSpPr>
          <p:cNvPr id="166916" name="Text Box 1"/>
          <p:cNvSpPr txBox="1">
            <a:spLocks noChangeArrowheads="1"/>
          </p:cNvSpPr>
          <p:nvPr>
            <p:ph type="sldImg"/>
          </p:nvPr>
        </p:nvSpPr>
        <p:spPr>
          <a:xfrm>
            <a:off x="1143000" y="685800"/>
            <a:ext cx="4572000" cy="3429000"/>
          </a:xfrm>
          <a:solidFill>
            <a:srgbClr val="FFFFFF"/>
          </a:solidFill>
          <a:ln>
            <a:solidFill>
              <a:srgbClr val="000000"/>
            </a:solidFill>
            <a:miter lim="800000"/>
            <a:headEnd/>
            <a:tailEnd/>
          </a:ln>
        </p:spPr>
      </p:sp>
      <p:sp>
        <p:nvSpPr>
          <p:cNvPr id="166917" name="Text Box 2"/>
          <p:cNvSpPr txBox="1">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dirty="0" smtClean="0">
                <a:latin typeface="Calibri" panose="020F0502020204030204" pitchFamily="34" charset="0"/>
              </a:rPr>
              <a:t>The same applies for underground mines-- </a:t>
            </a:r>
            <a:r>
              <a:rPr lang="en-US" altLang="en-US" dirty="0" err="1" smtClean="0">
                <a:latin typeface="Calibri" panose="020F0502020204030204" pitchFamily="34" charset="0"/>
              </a:rPr>
              <a:t>no,you're</a:t>
            </a:r>
            <a:r>
              <a:rPr lang="en-US" altLang="en-US" dirty="0" smtClean="0">
                <a:latin typeface="Calibri" panose="020F0502020204030204" pitchFamily="34" charset="0"/>
              </a:rPr>
              <a:t> not literally removing an entire mountain, but you still have to move </a:t>
            </a:r>
            <a:r>
              <a:rPr lang="en-US" altLang="en-US" dirty="0" err="1" smtClean="0">
                <a:latin typeface="Calibri" panose="020F0502020204030204" pitchFamily="34" charset="0"/>
              </a:rPr>
              <a:t>tonnes</a:t>
            </a:r>
            <a:r>
              <a:rPr lang="en-US" altLang="en-US" dirty="0" smtClean="0">
                <a:latin typeface="Calibri" panose="020F0502020204030204" pitchFamily="34" charset="0"/>
              </a:rPr>
              <a:t> and </a:t>
            </a:r>
            <a:r>
              <a:rPr lang="en-US" altLang="en-US" dirty="0" err="1" smtClean="0">
                <a:latin typeface="Calibri" panose="020F0502020204030204" pitchFamily="34" charset="0"/>
              </a:rPr>
              <a:t>tonnes</a:t>
            </a:r>
            <a:r>
              <a:rPr lang="en-US" altLang="en-US" dirty="0" smtClean="0">
                <a:latin typeface="Calibri" panose="020F0502020204030204" pitchFamily="34" charset="0"/>
              </a:rPr>
              <a:t> of rock. There are gold mines which make money extracting one </a:t>
            </a:r>
            <a:r>
              <a:rPr lang="en-US" altLang="en-US" dirty="0" err="1" smtClean="0">
                <a:latin typeface="Calibri" panose="020F0502020204030204" pitchFamily="34" charset="0"/>
              </a:rPr>
              <a:t>tonne</a:t>
            </a:r>
            <a:r>
              <a:rPr lang="en-US" altLang="en-US" dirty="0" smtClean="0">
                <a:latin typeface="Calibri" panose="020F0502020204030204" pitchFamily="34" charset="0"/>
              </a:rPr>
              <a:t> of rock for every gram of gold, and the rest just piles up</a:t>
            </a:r>
            <a:r>
              <a:rPr lang="en-US" altLang="en-US" dirty="0" smtClean="0">
                <a:latin typeface="Calibri" panose="020F0502020204030204" pitchFamily="34" charset="0"/>
              </a:rPr>
              <a:t>.</a:t>
            </a:r>
          </a:p>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dirty="0" smtClean="0">
              <a:latin typeface="Calibri" panose="020F0502020204030204" pitchFamily="34" charset="0"/>
            </a:endParaRPr>
          </a:p>
          <a:p>
            <a:r>
              <a:rPr lang="en-US" dirty="0" smtClean="0"/>
              <a:t>So, what if</a:t>
            </a:r>
            <a:r>
              <a:rPr lang="en-US" baseline="0" dirty="0" smtClean="0"/>
              <a:t> we just mine more?</a:t>
            </a:r>
          </a:p>
          <a:p>
            <a:endParaRPr lang="en-US" baseline="0" dirty="0" smtClean="0"/>
          </a:p>
          <a:p>
            <a:r>
              <a:rPr lang="en-US" baseline="0" dirty="0" smtClean="0"/>
              <a:t>Take a look at this photo --- </a:t>
            </a:r>
            <a:r>
              <a:rPr lang="en-US" dirty="0" smtClean="0">
                <a:latin typeface="Calibri" charset="0"/>
              </a:rPr>
              <a:t>This is the </a:t>
            </a:r>
            <a:r>
              <a:rPr lang="en-US" dirty="0" err="1" smtClean="0">
                <a:latin typeface="Calibri" charset="0"/>
              </a:rPr>
              <a:t>Chuquicamata</a:t>
            </a:r>
            <a:r>
              <a:rPr lang="en-US" dirty="0" smtClean="0">
                <a:latin typeface="Calibri" charset="0"/>
              </a:rPr>
              <a:t> mine in Chile; it used to be a mountain. We could start mining even less-rich rock, but look at the size of this hole. How big do you think it is? What do you see here? </a:t>
            </a:r>
            <a:r>
              <a:rPr lang="en-US" baseline="0" dirty="0" smtClean="0">
                <a:latin typeface="+mn-lt"/>
              </a:rPr>
              <a:t>C</a:t>
            </a:r>
            <a:r>
              <a:rPr lang="en-US" baseline="0" dirty="0" smtClean="0"/>
              <a:t>an you tell what this little yellow dot is at the bottom of the hole? It’s a huge dump truck – you can see a full grown man standing beside it for scale. This is the problem with mining on Earth: it is very inefficient. For example, to get a few hundred grams of gold or one </a:t>
            </a:r>
            <a:r>
              <a:rPr lang="en-US" baseline="0" dirty="0" err="1" smtClean="0"/>
              <a:t>tonne</a:t>
            </a:r>
            <a:r>
              <a:rPr lang="en-US" baseline="0" dirty="0" smtClean="0"/>
              <a:t> of copper, we need to move hundreds of </a:t>
            </a:r>
            <a:r>
              <a:rPr lang="en-US" baseline="0" dirty="0" err="1" smtClean="0"/>
              <a:t>tonnes</a:t>
            </a:r>
            <a:r>
              <a:rPr lang="en-US" baseline="0" dirty="0" smtClean="0"/>
              <a:t> of rock. This left over stuff is called “tailings”</a:t>
            </a:r>
          </a:p>
          <a:p>
            <a:endParaRPr lang="en-US" baseline="0" dirty="0" smtClean="0"/>
          </a:p>
          <a:p>
            <a:r>
              <a:rPr lang="en-US" baseline="0" dirty="0" smtClean="0"/>
              <a:t>But, if we need it, what’s the harm, right?</a:t>
            </a:r>
            <a:endParaRPr lang="en-US" dirty="0" smtClean="0"/>
          </a:p>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ltLang="en-US" dirty="0" smtClean="0">
              <a:latin typeface="Calibri" panose="020F0502020204030204" pitchFamily="34" charset="0"/>
            </a:endParaRPr>
          </a:p>
        </p:txBody>
      </p:sp>
      <p:sp>
        <p:nvSpPr>
          <p:cNvPr id="166918" name="Text Box 3"/>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Tx/>
              <a:buFontTx/>
              <a:buNone/>
            </a:pPr>
            <a:fld id="{897FBA40-2EB2-4596-BC7E-14DB5B84C408}" type="slidenum">
              <a:rPr lang="en-US" altLang="en-US" sz="1200">
                <a:solidFill>
                  <a:srgbClr val="000000"/>
                </a:solidFill>
                <a:latin typeface="Calibri" panose="020F0502020204030204" pitchFamily="34" charset="0"/>
              </a:rPr>
              <a:pPr algn="r" eaLnBrk="1" hangingPunct="1">
                <a:buClrTx/>
                <a:buFontTx/>
                <a:buNone/>
              </a:pPr>
              <a:t>6</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391371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18"/>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r>
              <a:rPr lang="en-US" altLang="en-US" sz="1200" smtClean="0">
                <a:solidFill>
                  <a:srgbClr val="000000"/>
                </a:solidFill>
                <a:latin typeface="Calibri" panose="020F0502020204030204" pitchFamily="34" charset="0"/>
              </a:rPr>
              <a:t>01/20/11</a:t>
            </a:r>
          </a:p>
        </p:txBody>
      </p:sp>
      <p:sp>
        <p:nvSpPr>
          <p:cNvPr id="168963" name="Rectangle 22"/>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fld id="{9F2B592A-FF19-4D3D-89B9-D0A04079AABD}" type="slidenum">
              <a:rPr lang="en-US" altLang="en-US" sz="1200">
                <a:solidFill>
                  <a:srgbClr val="000000"/>
                </a:solidFill>
                <a:latin typeface="Calibri" panose="020F0502020204030204" pitchFamily="34" charset="0"/>
              </a:rPr>
              <a:pPr eaLnBrk="1" hangingPunct="1"/>
              <a:t>7</a:t>
            </a:fld>
            <a:endParaRPr lang="en-US" altLang="en-US" sz="1200">
              <a:solidFill>
                <a:srgbClr val="000000"/>
              </a:solidFill>
              <a:latin typeface="Calibri" panose="020F0502020204030204" pitchFamily="34" charset="0"/>
            </a:endParaRPr>
          </a:p>
        </p:txBody>
      </p:sp>
      <p:sp>
        <p:nvSpPr>
          <p:cNvPr id="168964" name="Text Box 1"/>
          <p:cNvSpPr txBox="1">
            <a:spLocks noChangeArrowheads="1"/>
          </p:cNvSpPr>
          <p:nvPr>
            <p:ph type="sldImg"/>
          </p:nvPr>
        </p:nvSpPr>
        <p:spPr>
          <a:xfrm>
            <a:off x="1143000" y="685800"/>
            <a:ext cx="4572000" cy="3429000"/>
          </a:xfrm>
          <a:solidFill>
            <a:srgbClr val="FFFFFF"/>
          </a:solidFill>
          <a:ln>
            <a:solidFill>
              <a:srgbClr val="000000"/>
            </a:solidFill>
            <a:miter lim="800000"/>
            <a:headEnd/>
            <a:tailEnd/>
          </a:ln>
        </p:spPr>
      </p:sp>
      <p:sp>
        <p:nvSpPr>
          <p:cNvPr id="168965" name="Text Box 2"/>
          <p:cNvSpPr txBox="1">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mtClean="0">
                <a:latin typeface="Calibri" panose="020F0502020204030204" pitchFamily="34" charset="0"/>
              </a:rPr>
              <a:t>The tailings don't do nice things to the local environment. This isn't lava, but water contaminated with what's left over when you pull the rock from the mine-- 'tailings'. The red colour is because of highly toxic levels of dissolved iron.  Note the lack of anything living in this photo. It used to look like (next slide).</a:t>
            </a:r>
          </a:p>
        </p:txBody>
      </p:sp>
      <p:sp>
        <p:nvSpPr>
          <p:cNvPr id="168966" name="Text Box 3"/>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Tx/>
              <a:buFontTx/>
              <a:buNone/>
            </a:pPr>
            <a:fld id="{1C51B696-0587-4EF9-AA9E-C1A3A486C771}" type="slidenum">
              <a:rPr lang="en-US" altLang="en-US" sz="1200">
                <a:solidFill>
                  <a:srgbClr val="000000"/>
                </a:solidFill>
                <a:latin typeface="Calibri" panose="020F0502020204030204" pitchFamily="34" charset="0"/>
              </a:rPr>
              <a:pPr algn="r" eaLnBrk="1" hangingPunct="1">
                <a:buClrTx/>
                <a:buFontTx/>
                <a:buNone/>
              </a:pPr>
              <a:t>7</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599375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18"/>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r>
              <a:rPr lang="en-US" altLang="en-US" sz="1200" smtClean="0">
                <a:solidFill>
                  <a:srgbClr val="000000"/>
                </a:solidFill>
                <a:latin typeface="Calibri" panose="020F0502020204030204" pitchFamily="34" charset="0"/>
              </a:rPr>
              <a:t>01/20/11</a:t>
            </a:r>
          </a:p>
        </p:txBody>
      </p:sp>
      <p:sp>
        <p:nvSpPr>
          <p:cNvPr id="171011" name="Rectangle 22"/>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fld id="{7F545D75-DDC3-4BB0-89CB-E65A828542A4}" type="slidenum">
              <a:rPr lang="en-US" altLang="en-US" sz="1200">
                <a:solidFill>
                  <a:srgbClr val="000000"/>
                </a:solidFill>
                <a:latin typeface="Calibri" panose="020F0502020204030204" pitchFamily="34" charset="0"/>
              </a:rPr>
              <a:pPr eaLnBrk="1" hangingPunct="1"/>
              <a:t>8</a:t>
            </a:fld>
            <a:endParaRPr lang="en-US" altLang="en-US" sz="1200">
              <a:solidFill>
                <a:srgbClr val="000000"/>
              </a:solidFill>
              <a:latin typeface="Calibri" panose="020F0502020204030204" pitchFamily="34" charset="0"/>
            </a:endParaRPr>
          </a:p>
        </p:txBody>
      </p:sp>
      <p:sp>
        <p:nvSpPr>
          <p:cNvPr id="171012" name="Text Box 1"/>
          <p:cNvSpPr txBox="1">
            <a:spLocks noChangeArrowheads="1"/>
          </p:cNvSpPr>
          <p:nvPr>
            <p:ph type="sldImg"/>
          </p:nvPr>
        </p:nvSpPr>
        <p:spPr>
          <a:xfrm>
            <a:off x="1143000" y="685800"/>
            <a:ext cx="4572000" cy="3429000"/>
          </a:xfrm>
          <a:solidFill>
            <a:srgbClr val="FFFFFF"/>
          </a:solidFill>
          <a:ln>
            <a:solidFill>
              <a:srgbClr val="000000"/>
            </a:solidFill>
            <a:miter lim="800000"/>
            <a:headEnd/>
            <a:tailEnd/>
          </a:ln>
        </p:spPr>
      </p:sp>
      <p:sp>
        <p:nvSpPr>
          <p:cNvPr id="171013" name="Text Box 2"/>
          <p:cNvSpPr txBox="1">
            <a:spLocks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mtClean="0">
                <a:latin typeface="Calibri" panose="020F0502020204030204" pitchFamily="34" charset="0"/>
              </a:rPr>
              <a:t>This. </a:t>
            </a:r>
          </a:p>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mtClean="0">
                <a:latin typeface="Calibri" panose="020F0502020204030204" pitchFamily="34" charset="0"/>
              </a:rPr>
              <a:t>And anywhere we're going to be establishing new mines is out in virgin territory, too-- untouched wilderness. What's that worth?</a:t>
            </a:r>
          </a:p>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mtClean="0">
                <a:latin typeface="Calibri" panose="020F0502020204030204" pitchFamily="34" charset="0"/>
              </a:rPr>
              <a:t>Do we want to ruin it, if we can avoid it?</a:t>
            </a:r>
          </a:p>
        </p:txBody>
      </p:sp>
      <p:sp>
        <p:nvSpPr>
          <p:cNvPr id="171014" name="Text Box 3"/>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Tx/>
              <a:buFontTx/>
              <a:buNone/>
            </a:pPr>
            <a:fld id="{DC43C2D2-83BA-44AD-904A-5E06BC1706E1}" type="slidenum">
              <a:rPr lang="en-US" altLang="en-US" sz="1200">
                <a:solidFill>
                  <a:srgbClr val="000000"/>
                </a:solidFill>
                <a:latin typeface="Calibri" panose="020F0502020204030204" pitchFamily="34" charset="0"/>
              </a:rPr>
              <a:pPr algn="r" eaLnBrk="1" hangingPunct="1">
                <a:buClrTx/>
                <a:buFontTx/>
                <a:buNone/>
              </a:pPr>
              <a:t>8</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437867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Well…what</a:t>
            </a:r>
            <a:r>
              <a:rPr lang="en-US" baseline="0" dirty="0" smtClean="0"/>
              <a:t> about going beyond our own planet?</a:t>
            </a:r>
            <a:endParaRPr lang="en-US" dirty="0"/>
          </a:p>
        </p:txBody>
      </p:sp>
      <p:sp>
        <p:nvSpPr>
          <p:cNvPr id="4" name="Slide Number Placeholder 3"/>
          <p:cNvSpPr>
            <a:spLocks noGrp="1"/>
          </p:cNvSpPr>
          <p:nvPr>
            <p:ph type="sldNum" sz="quarter" idx="10"/>
          </p:nvPr>
        </p:nvSpPr>
        <p:spPr/>
        <p:txBody>
          <a:bodyPr/>
          <a:lstStyle/>
          <a:p>
            <a:fld id="{86F9C3C9-6A17-47BB-9AE6-DDE7FCAC3723}" type="slidenum">
              <a:rPr lang="en-CA" smtClean="0"/>
              <a:pPr/>
              <a:t>9</a:t>
            </a:fld>
            <a:endParaRPr lang="en-CA"/>
          </a:p>
        </p:txBody>
      </p:sp>
    </p:spTree>
    <p:extLst>
      <p:ext uri="{BB962C8B-B14F-4D97-AF65-F5344CB8AC3E}">
        <p14:creationId xmlns:p14="http://schemas.microsoft.com/office/powerpoint/2010/main" val="423459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8" name="Titel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umsplatzhalter 27"/>
          <p:cNvSpPr>
            <a:spLocks noGrp="1"/>
          </p:cNvSpPr>
          <p:nvPr>
            <p:ph type="dt" sz="half" idx="10"/>
          </p:nvPr>
        </p:nvSpPr>
        <p:spPr/>
        <p:txBody>
          <a:bodyPr/>
          <a:lstStyle/>
          <a:p>
            <a:fld id="{EE822AE2-CA31-4D18-94A1-ADDA64AD4FAC}" type="datetimeFigureOut">
              <a:rPr lang="en-CA" smtClean="0"/>
              <a:pPr/>
              <a:t>2016-11-05</a:t>
            </a:fld>
            <a:endParaRPr lang="en-CA"/>
          </a:p>
        </p:txBody>
      </p:sp>
      <p:sp>
        <p:nvSpPr>
          <p:cNvPr id="17" name="Fußzeilenplatzhalter 16"/>
          <p:cNvSpPr>
            <a:spLocks noGrp="1"/>
          </p:cNvSpPr>
          <p:nvPr>
            <p:ph type="ftr" sz="quarter" idx="11"/>
          </p:nvPr>
        </p:nvSpPr>
        <p:spPr/>
        <p:txBody>
          <a:bodyPr/>
          <a:lstStyle/>
          <a:p>
            <a:endParaRPr lang="en-CA"/>
          </a:p>
        </p:txBody>
      </p:sp>
      <p:sp>
        <p:nvSpPr>
          <p:cNvPr id="29" name="Foliennummernplatzhalter 28"/>
          <p:cNvSpPr>
            <a:spLocks noGrp="1"/>
          </p:cNvSpPr>
          <p:nvPr>
            <p:ph type="sldNum" sz="quarter" idx="12"/>
          </p:nvPr>
        </p:nvSpPr>
        <p:spPr/>
        <p:txBody>
          <a:bodyPr/>
          <a:lstStyle/>
          <a:p>
            <a:fld id="{571512C6-6423-4BC4-A008-AA3239BDDD65}" type="slidenum">
              <a:rPr lang="en-CA" smtClean="0"/>
              <a:pPr/>
              <a:t>‹#›</a:t>
            </a:fld>
            <a:endParaRPr lang="en-CA"/>
          </a:p>
        </p:txBody>
      </p:sp>
      <p:sp>
        <p:nvSpPr>
          <p:cNvPr id="9" name="Untertitel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64587806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en-US" smtClean="0"/>
              <a:t>Click to edit Master title style</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umsplatzhalter 3"/>
          <p:cNvSpPr>
            <a:spLocks noGrp="1"/>
          </p:cNvSpPr>
          <p:nvPr>
            <p:ph type="dt" sz="half" idx="10"/>
          </p:nvPr>
        </p:nvSpPr>
        <p:spPr/>
        <p:txBody>
          <a:bodyPr/>
          <a:lstStyle/>
          <a:p>
            <a:fld id="{EE822AE2-CA31-4D18-94A1-ADDA64AD4FAC}" type="datetimeFigureOut">
              <a:rPr lang="en-CA" smtClean="0"/>
              <a:pPr/>
              <a:t>2016-11-05</a:t>
            </a:fld>
            <a:endParaRPr lang="en-CA"/>
          </a:p>
        </p:txBody>
      </p:sp>
      <p:sp>
        <p:nvSpPr>
          <p:cNvPr id="5" name="Fußzeilenplatzhalter 4"/>
          <p:cNvSpPr>
            <a:spLocks noGrp="1"/>
          </p:cNvSpPr>
          <p:nvPr>
            <p:ph type="ftr" sz="quarter" idx="11"/>
          </p:nvPr>
        </p:nvSpPr>
        <p:spPr/>
        <p:txBody>
          <a:bodyPr/>
          <a:lstStyle/>
          <a:p>
            <a:endParaRPr lang="en-CA"/>
          </a:p>
        </p:txBody>
      </p:sp>
      <p:sp>
        <p:nvSpPr>
          <p:cNvPr id="6" name="Foliennummernplatzhalter 5"/>
          <p:cNvSpPr>
            <a:spLocks noGrp="1"/>
          </p:cNvSpPr>
          <p:nvPr>
            <p:ph type="sldNum" sz="quarter" idx="12"/>
          </p:nvPr>
        </p:nvSpPr>
        <p:spPr/>
        <p:txBody>
          <a:bodyPr/>
          <a:lstStyle/>
          <a:p>
            <a:fld id="{571512C6-6423-4BC4-A008-AA3239BDDD65}" type="slidenum">
              <a:rPr lang="en-CA" smtClean="0"/>
              <a:pPr/>
              <a:t>‹#›</a:t>
            </a:fld>
            <a:endParaRPr lang="en-CA"/>
          </a:p>
        </p:txBody>
      </p:sp>
    </p:spTree>
    <p:extLst>
      <p:ext uri="{BB962C8B-B14F-4D97-AF65-F5344CB8AC3E}">
        <p14:creationId xmlns:p14="http://schemas.microsoft.com/office/powerpoint/2010/main" val="18082956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umsplatzhalter 3"/>
          <p:cNvSpPr>
            <a:spLocks noGrp="1"/>
          </p:cNvSpPr>
          <p:nvPr>
            <p:ph type="dt" sz="half" idx="10"/>
          </p:nvPr>
        </p:nvSpPr>
        <p:spPr/>
        <p:txBody>
          <a:bodyPr/>
          <a:lstStyle/>
          <a:p>
            <a:fld id="{EE822AE2-CA31-4D18-94A1-ADDA64AD4FAC}" type="datetimeFigureOut">
              <a:rPr lang="en-CA" smtClean="0"/>
              <a:pPr/>
              <a:t>2016-11-05</a:t>
            </a:fld>
            <a:endParaRPr lang="en-CA"/>
          </a:p>
        </p:txBody>
      </p:sp>
      <p:sp>
        <p:nvSpPr>
          <p:cNvPr id="5" name="Fußzeilenplatzhalter 4"/>
          <p:cNvSpPr>
            <a:spLocks noGrp="1"/>
          </p:cNvSpPr>
          <p:nvPr>
            <p:ph type="ftr" sz="quarter" idx="11"/>
          </p:nvPr>
        </p:nvSpPr>
        <p:spPr/>
        <p:txBody>
          <a:bodyPr/>
          <a:lstStyle/>
          <a:p>
            <a:endParaRPr lang="en-CA"/>
          </a:p>
        </p:txBody>
      </p:sp>
      <p:sp>
        <p:nvSpPr>
          <p:cNvPr id="6" name="Foliennummernplatzhalter 5"/>
          <p:cNvSpPr>
            <a:spLocks noGrp="1"/>
          </p:cNvSpPr>
          <p:nvPr>
            <p:ph type="sldNum" sz="quarter" idx="12"/>
          </p:nvPr>
        </p:nvSpPr>
        <p:spPr/>
        <p:txBody>
          <a:bodyPr/>
          <a:lstStyle/>
          <a:p>
            <a:fld id="{571512C6-6423-4BC4-A008-AA3239BDDD65}" type="slidenum">
              <a:rPr lang="en-CA" smtClean="0"/>
              <a:pPr/>
              <a:t>‹#›</a:t>
            </a:fld>
            <a:endParaRPr lang="en-CA"/>
          </a:p>
        </p:txBody>
      </p:sp>
    </p:spTree>
    <p:extLst>
      <p:ext uri="{BB962C8B-B14F-4D97-AF65-F5344CB8AC3E}">
        <p14:creationId xmlns:p14="http://schemas.microsoft.com/office/powerpoint/2010/main" val="92587123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810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1078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729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2175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536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177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511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9806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en-US" smtClean="0"/>
              <a:t>Click to edit Master title style</a:t>
            </a:r>
            <a:endParaRPr kumimoji="0" lang="en-US"/>
          </a:p>
        </p:txBody>
      </p:sp>
      <p:sp>
        <p:nvSpPr>
          <p:cNvPr id="3" name="Inhaltsplatzhalt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umsplatzhalter 3"/>
          <p:cNvSpPr>
            <a:spLocks noGrp="1"/>
          </p:cNvSpPr>
          <p:nvPr>
            <p:ph type="dt" sz="half" idx="10"/>
          </p:nvPr>
        </p:nvSpPr>
        <p:spPr/>
        <p:txBody>
          <a:bodyPr/>
          <a:lstStyle/>
          <a:p>
            <a:fld id="{EE822AE2-CA31-4D18-94A1-ADDA64AD4FAC}" type="datetimeFigureOut">
              <a:rPr lang="en-CA" smtClean="0"/>
              <a:pPr/>
              <a:t>2016-11-05</a:t>
            </a:fld>
            <a:endParaRPr lang="en-CA"/>
          </a:p>
        </p:txBody>
      </p:sp>
      <p:sp>
        <p:nvSpPr>
          <p:cNvPr id="5" name="Fußzeilenplatzhalter 4"/>
          <p:cNvSpPr>
            <a:spLocks noGrp="1"/>
          </p:cNvSpPr>
          <p:nvPr>
            <p:ph type="ftr" sz="quarter" idx="11"/>
          </p:nvPr>
        </p:nvSpPr>
        <p:spPr/>
        <p:txBody>
          <a:bodyPr/>
          <a:lstStyle/>
          <a:p>
            <a:endParaRPr lang="en-CA"/>
          </a:p>
        </p:txBody>
      </p:sp>
      <p:sp>
        <p:nvSpPr>
          <p:cNvPr id="6" name="Foliennummernplatzhalter 5"/>
          <p:cNvSpPr>
            <a:spLocks noGrp="1"/>
          </p:cNvSpPr>
          <p:nvPr>
            <p:ph type="sldNum" sz="quarter" idx="12"/>
          </p:nvPr>
        </p:nvSpPr>
        <p:spPr/>
        <p:txBody>
          <a:bodyPr/>
          <a:lstStyle/>
          <a:p>
            <a:fld id="{571512C6-6423-4BC4-A008-AA3239BDDD65}" type="slidenum">
              <a:rPr lang="en-CA" smtClean="0"/>
              <a:pPr/>
              <a:t>‹#›</a:t>
            </a:fld>
            <a:endParaRPr lang="en-CA"/>
          </a:p>
        </p:txBody>
      </p:sp>
    </p:spTree>
    <p:extLst>
      <p:ext uri="{BB962C8B-B14F-4D97-AF65-F5344CB8AC3E}">
        <p14:creationId xmlns:p14="http://schemas.microsoft.com/office/powerpoint/2010/main" val="94743985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264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7570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390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728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837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6456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497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6713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177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0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platzhalt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umsplatzhalter 3"/>
          <p:cNvSpPr>
            <a:spLocks noGrp="1"/>
          </p:cNvSpPr>
          <p:nvPr>
            <p:ph type="dt" sz="half" idx="10"/>
          </p:nvPr>
        </p:nvSpPr>
        <p:spPr/>
        <p:txBody>
          <a:bodyPr/>
          <a:lstStyle/>
          <a:p>
            <a:fld id="{EE822AE2-CA31-4D18-94A1-ADDA64AD4FAC}" type="datetimeFigureOut">
              <a:rPr lang="en-CA" smtClean="0"/>
              <a:pPr/>
              <a:t>2016-11-05</a:t>
            </a:fld>
            <a:endParaRPr lang="en-CA"/>
          </a:p>
        </p:txBody>
      </p:sp>
      <p:sp>
        <p:nvSpPr>
          <p:cNvPr id="5" name="Fußzeilenplatzhalter 4"/>
          <p:cNvSpPr>
            <a:spLocks noGrp="1"/>
          </p:cNvSpPr>
          <p:nvPr>
            <p:ph type="ftr" sz="quarter" idx="11"/>
          </p:nvPr>
        </p:nvSpPr>
        <p:spPr/>
        <p:txBody>
          <a:bodyPr/>
          <a:lstStyle/>
          <a:p>
            <a:endParaRPr lang="en-CA"/>
          </a:p>
        </p:txBody>
      </p:sp>
      <p:sp>
        <p:nvSpPr>
          <p:cNvPr id="6" name="Foliennummernplatzhalter 5"/>
          <p:cNvSpPr>
            <a:spLocks noGrp="1"/>
          </p:cNvSpPr>
          <p:nvPr>
            <p:ph type="sldNum" sz="quarter" idx="12"/>
          </p:nvPr>
        </p:nvSpPr>
        <p:spPr>
          <a:xfrm>
            <a:off x="7924800" y="6416675"/>
            <a:ext cx="762000" cy="365125"/>
          </a:xfrm>
        </p:spPr>
        <p:txBody>
          <a:bodyPr/>
          <a:lstStyle/>
          <a:p>
            <a:fld id="{571512C6-6423-4BC4-A008-AA3239BDDD65}" type="slidenum">
              <a:rPr lang="en-CA" smtClean="0"/>
              <a:pPr/>
              <a:t>‹#›</a:t>
            </a:fld>
            <a:endParaRPr lang="en-CA"/>
          </a:p>
        </p:txBody>
      </p:sp>
    </p:spTree>
    <p:extLst>
      <p:ext uri="{BB962C8B-B14F-4D97-AF65-F5344CB8AC3E}">
        <p14:creationId xmlns:p14="http://schemas.microsoft.com/office/powerpoint/2010/main" val="2329744002"/>
      </p:ext>
    </p:extLst>
  </p:cSld>
  <p:clrMapOvr>
    <a:overrideClrMapping bg1="dk1" tx1="lt1" bg2="dk2" tx2="lt2" accent1="accent1" accent2="accent2" accent3="accent3" accent4="accent4" accent5="accent5" accent6="accent6" hlink="hlink" folHlink="folHlink"/>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516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4269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965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830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en-US" smtClean="0"/>
              <a:t>Click to edit Master title style</a:t>
            </a:r>
            <a:endParaRPr kumimoji="0" lang="en-US"/>
          </a:p>
        </p:txBody>
      </p:sp>
      <p:sp>
        <p:nvSpPr>
          <p:cNvPr id="3" name="Inhaltsplatzhalt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Inhaltsplatzhalt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umsplatzhalter 4"/>
          <p:cNvSpPr>
            <a:spLocks noGrp="1"/>
          </p:cNvSpPr>
          <p:nvPr>
            <p:ph type="dt" sz="half" idx="10"/>
          </p:nvPr>
        </p:nvSpPr>
        <p:spPr/>
        <p:txBody>
          <a:bodyPr/>
          <a:lstStyle/>
          <a:p>
            <a:fld id="{EE822AE2-CA31-4D18-94A1-ADDA64AD4FAC}" type="datetimeFigureOut">
              <a:rPr lang="en-CA" smtClean="0"/>
              <a:pPr/>
              <a:t>2016-11-05</a:t>
            </a:fld>
            <a:endParaRPr lang="en-CA"/>
          </a:p>
        </p:txBody>
      </p:sp>
      <p:sp>
        <p:nvSpPr>
          <p:cNvPr id="6" name="Fußzeilenplatzhalter 5"/>
          <p:cNvSpPr>
            <a:spLocks noGrp="1"/>
          </p:cNvSpPr>
          <p:nvPr>
            <p:ph type="ftr" sz="quarter" idx="11"/>
          </p:nvPr>
        </p:nvSpPr>
        <p:spPr/>
        <p:txBody>
          <a:bodyPr/>
          <a:lstStyle/>
          <a:p>
            <a:endParaRPr lang="en-CA"/>
          </a:p>
        </p:txBody>
      </p:sp>
      <p:sp>
        <p:nvSpPr>
          <p:cNvPr id="7" name="Foliennummernplatzhalter 6"/>
          <p:cNvSpPr>
            <a:spLocks noGrp="1"/>
          </p:cNvSpPr>
          <p:nvPr>
            <p:ph type="sldNum" sz="quarter" idx="12"/>
          </p:nvPr>
        </p:nvSpPr>
        <p:spPr/>
        <p:txBody>
          <a:bodyPr/>
          <a:lstStyle/>
          <a:p>
            <a:fld id="{571512C6-6423-4BC4-A008-AA3239BDDD65}" type="slidenum">
              <a:rPr lang="en-CA" smtClean="0"/>
              <a:pPr/>
              <a:t>‹#›</a:t>
            </a:fld>
            <a:endParaRPr lang="en-CA"/>
          </a:p>
        </p:txBody>
      </p:sp>
    </p:spTree>
    <p:extLst>
      <p:ext uri="{BB962C8B-B14F-4D97-AF65-F5344CB8AC3E}">
        <p14:creationId xmlns:p14="http://schemas.microsoft.com/office/powerpoint/2010/main" val="385911243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platzhalt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platzhalt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Inhaltsplatzhalt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Inhaltsplatzhalt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umsplatzhalter 6"/>
          <p:cNvSpPr>
            <a:spLocks noGrp="1"/>
          </p:cNvSpPr>
          <p:nvPr>
            <p:ph type="dt" sz="half" idx="10"/>
          </p:nvPr>
        </p:nvSpPr>
        <p:spPr/>
        <p:txBody>
          <a:bodyPr/>
          <a:lstStyle/>
          <a:p>
            <a:fld id="{EE822AE2-CA31-4D18-94A1-ADDA64AD4FAC}" type="datetimeFigureOut">
              <a:rPr lang="en-CA" smtClean="0"/>
              <a:pPr/>
              <a:t>2016-11-05</a:t>
            </a:fld>
            <a:endParaRPr lang="en-CA"/>
          </a:p>
        </p:txBody>
      </p:sp>
      <p:sp>
        <p:nvSpPr>
          <p:cNvPr id="8" name="Fußzeilenplatzhalter 7"/>
          <p:cNvSpPr>
            <a:spLocks noGrp="1"/>
          </p:cNvSpPr>
          <p:nvPr>
            <p:ph type="ftr" sz="quarter" idx="11"/>
          </p:nvPr>
        </p:nvSpPr>
        <p:spPr/>
        <p:txBody>
          <a:bodyPr/>
          <a:lstStyle/>
          <a:p>
            <a:endParaRPr lang="en-CA"/>
          </a:p>
        </p:txBody>
      </p:sp>
      <p:sp>
        <p:nvSpPr>
          <p:cNvPr id="9" name="Foliennummernplatzhalter 8"/>
          <p:cNvSpPr>
            <a:spLocks noGrp="1"/>
          </p:cNvSpPr>
          <p:nvPr>
            <p:ph type="sldNum" sz="quarter" idx="12"/>
          </p:nvPr>
        </p:nvSpPr>
        <p:spPr/>
        <p:txBody>
          <a:bodyPr/>
          <a:lstStyle/>
          <a:p>
            <a:fld id="{571512C6-6423-4BC4-A008-AA3239BDDD65}" type="slidenum">
              <a:rPr lang="en-CA" smtClean="0"/>
              <a:pPr/>
              <a:t>‹#›</a:t>
            </a:fld>
            <a:endParaRPr lang="en-CA"/>
          </a:p>
        </p:txBody>
      </p:sp>
    </p:spTree>
    <p:extLst>
      <p:ext uri="{BB962C8B-B14F-4D97-AF65-F5344CB8AC3E}">
        <p14:creationId xmlns:p14="http://schemas.microsoft.com/office/powerpoint/2010/main" val="320350163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en-US" smtClean="0"/>
              <a:t>Click to edit Master title style</a:t>
            </a:r>
            <a:endParaRPr kumimoji="0" lang="en-US"/>
          </a:p>
        </p:txBody>
      </p:sp>
      <p:sp>
        <p:nvSpPr>
          <p:cNvPr id="3" name="Datumsplatzhalter 2"/>
          <p:cNvSpPr>
            <a:spLocks noGrp="1"/>
          </p:cNvSpPr>
          <p:nvPr>
            <p:ph type="dt" sz="half" idx="10"/>
          </p:nvPr>
        </p:nvSpPr>
        <p:spPr/>
        <p:txBody>
          <a:bodyPr/>
          <a:lstStyle/>
          <a:p>
            <a:fld id="{EE822AE2-CA31-4D18-94A1-ADDA64AD4FAC}" type="datetimeFigureOut">
              <a:rPr lang="en-CA" smtClean="0"/>
              <a:pPr/>
              <a:t>2016-11-05</a:t>
            </a:fld>
            <a:endParaRPr lang="en-CA"/>
          </a:p>
        </p:txBody>
      </p:sp>
      <p:sp>
        <p:nvSpPr>
          <p:cNvPr id="4" name="Fußzeilenplatzhalter 3"/>
          <p:cNvSpPr>
            <a:spLocks noGrp="1"/>
          </p:cNvSpPr>
          <p:nvPr>
            <p:ph type="ftr" sz="quarter" idx="11"/>
          </p:nvPr>
        </p:nvSpPr>
        <p:spPr/>
        <p:txBody>
          <a:bodyPr/>
          <a:lstStyle/>
          <a:p>
            <a:endParaRPr lang="en-CA"/>
          </a:p>
        </p:txBody>
      </p:sp>
      <p:sp>
        <p:nvSpPr>
          <p:cNvPr id="5" name="Foliennummernplatzhalter 4"/>
          <p:cNvSpPr>
            <a:spLocks noGrp="1"/>
          </p:cNvSpPr>
          <p:nvPr>
            <p:ph type="sldNum" sz="quarter" idx="12"/>
          </p:nvPr>
        </p:nvSpPr>
        <p:spPr/>
        <p:txBody>
          <a:bodyPr/>
          <a:lstStyle/>
          <a:p>
            <a:fld id="{571512C6-6423-4BC4-A008-AA3239BDDD65}" type="slidenum">
              <a:rPr lang="en-CA" smtClean="0"/>
              <a:pPr/>
              <a:t>‹#›</a:t>
            </a:fld>
            <a:endParaRPr lang="en-CA"/>
          </a:p>
        </p:txBody>
      </p:sp>
    </p:spTree>
    <p:extLst>
      <p:ext uri="{BB962C8B-B14F-4D97-AF65-F5344CB8AC3E}">
        <p14:creationId xmlns:p14="http://schemas.microsoft.com/office/powerpoint/2010/main" val="58049481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E822AE2-CA31-4D18-94A1-ADDA64AD4FAC}" type="datetimeFigureOut">
              <a:rPr lang="en-CA" smtClean="0"/>
              <a:pPr/>
              <a:t>2016-11-05</a:t>
            </a:fld>
            <a:endParaRPr lang="en-CA"/>
          </a:p>
        </p:txBody>
      </p:sp>
      <p:sp>
        <p:nvSpPr>
          <p:cNvPr id="3" name="Fußzeilenplatzhalter 2"/>
          <p:cNvSpPr>
            <a:spLocks noGrp="1"/>
          </p:cNvSpPr>
          <p:nvPr>
            <p:ph type="ftr" sz="quarter" idx="11"/>
          </p:nvPr>
        </p:nvSpPr>
        <p:spPr/>
        <p:txBody>
          <a:bodyPr/>
          <a:lstStyle/>
          <a:p>
            <a:endParaRPr lang="en-CA"/>
          </a:p>
        </p:txBody>
      </p:sp>
      <p:sp>
        <p:nvSpPr>
          <p:cNvPr id="4" name="Foliennummernplatzhalter 3"/>
          <p:cNvSpPr>
            <a:spLocks noGrp="1"/>
          </p:cNvSpPr>
          <p:nvPr>
            <p:ph type="sldNum" sz="quarter" idx="12"/>
          </p:nvPr>
        </p:nvSpPr>
        <p:spPr/>
        <p:txBody>
          <a:bodyPr/>
          <a:lstStyle/>
          <a:p>
            <a:fld id="{571512C6-6423-4BC4-A008-AA3239BDDD65}" type="slidenum">
              <a:rPr lang="en-CA" smtClean="0"/>
              <a:pPr/>
              <a:t>‹#›</a:t>
            </a:fld>
            <a:endParaRPr lang="en-CA"/>
          </a:p>
        </p:txBody>
      </p:sp>
    </p:spTree>
    <p:extLst>
      <p:ext uri="{BB962C8B-B14F-4D97-AF65-F5344CB8AC3E}">
        <p14:creationId xmlns:p14="http://schemas.microsoft.com/office/powerpoint/2010/main" val="282938573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platzhalt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Inhaltsplatzhalt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umsplatzhalter 4"/>
          <p:cNvSpPr>
            <a:spLocks noGrp="1"/>
          </p:cNvSpPr>
          <p:nvPr>
            <p:ph type="dt" sz="half" idx="10"/>
          </p:nvPr>
        </p:nvSpPr>
        <p:spPr/>
        <p:txBody>
          <a:bodyPr/>
          <a:lstStyle/>
          <a:p>
            <a:fld id="{EE822AE2-CA31-4D18-94A1-ADDA64AD4FAC}" type="datetimeFigureOut">
              <a:rPr lang="en-CA" smtClean="0"/>
              <a:pPr/>
              <a:t>2016-11-05</a:t>
            </a:fld>
            <a:endParaRPr lang="en-CA"/>
          </a:p>
        </p:txBody>
      </p:sp>
      <p:sp>
        <p:nvSpPr>
          <p:cNvPr id="6" name="Fußzeilenplatzhalter 5"/>
          <p:cNvSpPr>
            <a:spLocks noGrp="1"/>
          </p:cNvSpPr>
          <p:nvPr>
            <p:ph type="ftr" sz="quarter" idx="11"/>
          </p:nvPr>
        </p:nvSpPr>
        <p:spPr/>
        <p:txBody>
          <a:bodyPr/>
          <a:lstStyle/>
          <a:p>
            <a:endParaRPr lang="en-CA"/>
          </a:p>
        </p:txBody>
      </p:sp>
      <p:sp>
        <p:nvSpPr>
          <p:cNvPr id="7" name="Foliennummernplatzhalter 6"/>
          <p:cNvSpPr>
            <a:spLocks noGrp="1"/>
          </p:cNvSpPr>
          <p:nvPr>
            <p:ph type="sldNum" sz="quarter" idx="12"/>
          </p:nvPr>
        </p:nvSpPr>
        <p:spPr/>
        <p:txBody>
          <a:bodyPr/>
          <a:lstStyle/>
          <a:p>
            <a:fld id="{571512C6-6423-4BC4-A008-AA3239BDDD65}" type="slidenum">
              <a:rPr lang="en-CA" smtClean="0"/>
              <a:pPr/>
              <a:t>‹#›</a:t>
            </a:fld>
            <a:endParaRPr lang="en-CA"/>
          </a:p>
        </p:txBody>
      </p:sp>
    </p:spTree>
    <p:extLst>
      <p:ext uri="{BB962C8B-B14F-4D97-AF65-F5344CB8AC3E}">
        <p14:creationId xmlns:p14="http://schemas.microsoft.com/office/powerpoint/2010/main" val="403436843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Bildplatzhalt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platzhalt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umsplatzhalter 4"/>
          <p:cNvSpPr>
            <a:spLocks noGrp="1"/>
          </p:cNvSpPr>
          <p:nvPr>
            <p:ph type="dt" sz="half" idx="10"/>
          </p:nvPr>
        </p:nvSpPr>
        <p:spPr/>
        <p:txBody>
          <a:bodyPr/>
          <a:lstStyle/>
          <a:p>
            <a:fld id="{EE822AE2-CA31-4D18-94A1-ADDA64AD4FAC}" type="datetimeFigureOut">
              <a:rPr lang="en-CA" smtClean="0"/>
              <a:pPr/>
              <a:t>2016-11-05</a:t>
            </a:fld>
            <a:endParaRPr lang="en-CA"/>
          </a:p>
        </p:txBody>
      </p:sp>
      <p:sp>
        <p:nvSpPr>
          <p:cNvPr id="6" name="Fußzeilenplatzhalter 5"/>
          <p:cNvSpPr>
            <a:spLocks noGrp="1"/>
          </p:cNvSpPr>
          <p:nvPr>
            <p:ph type="ftr" sz="quarter" idx="11"/>
          </p:nvPr>
        </p:nvSpPr>
        <p:spPr/>
        <p:txBody>
          <a:bodyPr/>
          <a:lstStyle/>
          <a:p>
            <a:endParaRPr lang="en-CA"/>
          </a:p>
        </p:txBody>
      </p:sp>
      <p:sp>
        <p:nvSpPr>
          <p:cNvPr id="7" name="Foliennummernplatzhalter 6"/>
          <p:cNvSpPr>
            <a:spLocks noGrp="1"/>
          </p:cNvSpPr>
          <p:nvPr>
            <p:ph type="sldNum" sz="quarter" idx="12"/>
          </p:nvPr>
        </p:nvSpPr>
        <p:spPr/>
        <p:txBody>
          <a:bodyPr/>
          <a:lstStyle/>
          <a:p>
            <a:fld id="{571512C6-6423-4BC4-A008-AA3239BDDD65}" type="slidenum">
              <a:rPr lang="en-CA" smtClean="0"/>
              <a:pPr/>
              <a:t>‹#›</a:t>
            </a:fld>
            <a:endParaRPr lang="en-CA"/>
          </a:p>
        </p:txBody>
      </p:sp>
    </p:spTree>
    <p:extLst>
      <p:ext uri="{BB962C8B-B14F-4D97-AF65-F5344CB8AC3E}">
        <p14:creationId xmlns:p14="http://schemas.microsoft.com/office/powerpoint/2010/main" val="145119370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de-DE" smtClean="0"/>
              <a:t>Titelmasterformat durch Klicken bearbeiten</a:t>
            </a:r>
            <a:endParaRPr kumimoji="0" lang="en-US"/>
          </a:p>
        </p:txBody>
      </p:sp>
      <p:sp>
        <p:nvSpPr>
          <p:cNvPr id="13" name="Textplatzhalt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de-DE" smtClean="0"/>
              <a:t>Textmasterformate durch Klicken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14" name="Datumsplatzhalt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EE822AE2-CA31-4D18-94A1-ADDA64AD4FAC}" type="datetimeFigureOut">
              <a:rPr lang="en-CA" smtClean="0"/>
              <a:pPr/>
              <a:t>2016-11-05</a:t>
            </a:fld>
            <a:endParaRPr lang="en-CA"/>
          </a:p>
        </p:txBody>
      </p:sp>
      <p:sp>
        <p:nvSpPr>
          <p:cNvPr id="3" name="Fußzeilenplatzhalt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CA"/>
          </a:p>
        </p:txBody>
      </p:sp>
      <p:sp>
        <p:nvSpPr>
          <p:cNvPr id="23" name="Foliennummernplatzhalt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571512C6-6423-4BC4-A008-AA3239BDDD65}" type="slidenum">
              <a:rPr lang="en-CA" smtClean="0"/>
              <a:pPr/>
              <a:t>‹#›</a:t>
            </a:fld>
            <a:endParaRPr lang="en-CA"/>
          </a:p>
        </p:txBody>
      </p:sp>
    </p:spTree>
    <p:extLst>
      <p:ext uri="{BB962C8B-B14F-4D97-AF65-F5344CB8AC3E}">
        <p14:creationId xmlns:p14="http://schemas.microsoft.com/office/powerpoint/2010/main" val="339789470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iming>
    <p:tnLst>
      <p:par>
        <p:cTn id="1" dur="indefinite" restart="never" nodeType="tmRoot"/>
      </p:par>
    </p:tnLst>
  </p:timing>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9719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06A650-3C33-4E9B-8FF8-755F52A4FB5A}" type="datetimeFigureOut">
              <a:rPr lang="en-US" smtClean="0">
                <a:solidFill>
                  <a:prstClr val="black">
                    <a:tint val="75000"/>
                  </a:prstClr>
                </a:solidFill>
              </a:rPr>
              <a:pPr/>
              <a:t>11/5/2016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A15C2-5047-4FFC-9DF5-54F2D78814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7097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61"/>
            <a:ext cx="9144000" cy="6031632"/>
          </a:xfrm>
          <a:prstGeom prst="rect">
            <a:avLst/>
          </a:prstGeom>
        </p:spPr>
      </p:pic>
      <p:sp>
        <p:nvSpPr>
          <p:cNvPr id="2" name="Title 1"/>
          <p:cNvSpPr>
            <a:spLocks noGrp="1"/>
          </p:cNvSpPr>
          <p:nvPr>
            <p:ph type="ctrTitle"/>
          </p:nvPr>
        </p:nvSpPr>
        <p:spPr>
          <a:xfrm>
            <a:off x="2831295" y="2699160"/>
            <a:ext cx="7772400" cy="1017067"/>
          </a:xfrm>
        </p:spPr>
        <p:txBody>
          <a:bodyPr>
            <a:normAutofit fontScale="90000"/>
          </a:bodyPr>
          <a:lstStyle/>
          <a:p>
            <a:pPr lvl="0">
              <a:lnSpc>
                <a:spcPct val="100000"/>
              </a:lnSpc>
              <a:defRPr/>
            </a:pPr>
            <a:r>
              <a:rPr lang="en-CA" sz="7200" b="1" dirty="0"/>
              <a:t>Mining Space</a:t>
            </a:r>
          </a:p>
        </p:txBody>
      </p:sp>
      <p:sp>
        <p:nvSpPr>
          <p:cNvPr id="3" name="Subtitle 2"/>
          <p:cNvSpPr>
            <a:spLocks noGrp="1"/>
          </p:cNvSpPr>
          <p:nvPr>
            <p:ph type="subTitle" idx="1"/>
          </p:nvPr>
        </p:nvSpPr>
        <p:spPr>
          <a:xfrm>
            <a:off x="3229000" y="3716227"/>
            <a:ext cx="6858000" cy="1224941"/>
          </a:xfrm>
        </p:spPr>
        <p:txBody>
          <a:bodyPr>
            <a:noAutofit/>
          </a:bodyPr>
          <a:lstStyle/>
          <a:p>
            <a:r>
              <a:rPr lang="en-CA" sz="2800" dirty="0" smtClean="0"/>
              <a:t>Prepared by: </a:t>
            </a:r>
            <a:r>
              <a:rPr lang="en-CA" sz="2800" dirty="0"/>
              <a:t>David </a:t>
            </a:r>
            <a:r>
              <a:rPr lang="en-CA" sz="2800" dirty="0" err="1" smtClean="0"/>
              <a:t>Kirsh</a:t>
            </a:r>
            <a:endParaRPr lang="en-CA" sz="2800" dirty="0"/>
          </a:p>
          <a:p>
            <a:r>
              <a:rPr lang="en-CA" sz="2800" dirty="0" smtClean="0"/>
              <a:t>Updated By: Christy Caudill</a:t>
            </a:r>
            <a:endParaRPr lang="en-CA" sz="2800" dirty="0"/>
          </a:p>
          <a:p>
            <a:endParaRPr lang="en-US" sz="2800" dirty="0"/>
          </a:p>
        </p:txBody>
      </p:sp>
      <p:grpSp>
        <p:nvGrpSpPr>
          <p:cNvPr id="4" name="Group 3"/>
          <p:cNvGrpSpPr/>
          <p:nvPr/>
        </p:nvGrpSpPr>
        <p:grpSpPr>
          <a:xfrm>
            <a:off x="5527298" y="5295953"/>
            <a:ext cx="3645708" cy="400110"/>
            <a:chOff x="1599360" y="5206303"/>
            <a:chExt cx="3645708" cy="40011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9360" y="5252858"/>
              <a:ext cx="276225" cy="276225"/>
            </a:xfrm>
            <a:prstGeom prst="rect">
              <a:avLst/>
            </a:prstGeom>
          </p:spPr>
        </p:pic>
        <p:sp>
          <p:nvSpPr>
            <p:cNvPr id="6" name="TextBox 5"/>
            <p:cNvSpPr txBox="1"/>
            <p:nvPr/>
          </p:nvSpPr>
          <p:spPr>
            <a:xfrm>
              <a:off x="1959425" y="5206303"/>
              <a:ext cx="3285643" cy="400110"/>
            </a:xfrm>
            <a:prstGeom prst="rect">
              <a:avLst/>
            </a:prstGeom>
            <a:noFill/>
          </p:spPr>
          <p:txBody>
            <a:bodyPr wrap="none" rtlCol="0">
              <a:spAutoFit/>
            </a:bodyPr>
            <a:lstStyle/>
            <a:p>
              <a:r>
                <a:rPr lang="en-CA" sz="2000" dirty="0"/>
                <a:t>Facebook.com/</a:t>
              </a:r>
              <a:r>
                <a:rPr lang="en-CA" sz="2000" dirty="0" err="1"/>
                <a:t>westernuCPSX</a:t>
              </a:r>
              <a:endParaRPr lang="en-US" sz="2000" dirty="0"/>
            </a:p>
          </p:txBody>
        </p:sp>
      </p:grpSp>
      <p:grpSp>
        <p:nvGrpSpPr>
          <p:cNvPr id="7" name="Group 6"/>
          <p:cNvGrpSpPr/>
          <p:nvPr/>
        </p:nvGrpSpPr>
        <p:grpSpPr>
          <a:xfrm>
            <a:off x="136706" y="5246577"/>
            <a:ext cx="2379314" cy="468085"/>
            <a:chOff x="5510147" y="5181943"/>
            <a:chExt cx="2379314" cy="468085"/>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0147" y="5181943"/>
              <a:ext cx="468085" cy="468085"/>
            </a:xfrm>
            <a:prstGeom prst="rect">
              <a:avLst/>
            </a:prstGeom>
          </p:spPr>
        </p:pic>
        <p:sp>
          <p:nvSpPr>
            <p:cNvPr id="9" name="TextBox 8"/>
            <p:cNvSpPr txBox="1"/>
            <p:nvPr/>
          </p:nvSpPr>
          <p:spPr>
            <a:xfrm>
              <a:off x="5978232" y="5231319"/>
              <a:ext cx="1911229" cy="400110"/>
            </a:xfrm>
            <a:prstGeom prst="rect">
              <a:avLst/>
            </a:prstGeom>
            <a:noFill/>
          </p:spPr>
          <p:txBody>
            <a:bodyPr wrap="none" rtlCol="0">
              <a:spAutoFit/>
            </a:bodyPr>
            <a:lstStyle/>
            <a:p>
              <a:r>
                <a:rPr lang="en-CA" sz="2000" dirty="0"/>
                <a:t>@</a:t>
              </a:r>
              <a:r>
                <a:rPr lang="en-CA" sz="2000" dirty="0" err="1"/>
                <a:t>westernuCPSX</a:t>
              </a:r>
              <a:endParaRPr lang="en-US" sz="2000" dirty="0"/>
            </a:p>
          </p:txBody>
        </p:sp>
      </p:grpSp>
      <p:sp>
        <p:nvSpPr>
          <p:cNvPr id="10" name="TextBox 9"/>
          <p:cNvSpPr txBox="1"/>
          <p:nvPr/>
        </p:nvSpPr>
        <p:spPr>
          <a:xfrm>
            <a:off x="2810275" y="5295953"/>
            <a:ext cx="2476704" cy="400110"/>
          </a:xfrm>
          <a:prstGeom prst="rect">
            <a:avLst/>
          </a:prstGeom>
          <a:noFill/>
        </p:spPr>
        <p:txBody>
          <a:bodyPr wrap="none" rtlCol="0">
            <a:spAutoFit/>
          </a:bodyPr>
          <a:lstStyle/>
          <a:p>
            <a:r>
              <a:rPr lang="en-CA" sz="2000" dirty="0" smtClean="0"/>
              <a:t>cpsx.uwo.ca/outreach</a:t>
            </a:r>
            <a:endParaRPr lang="en-US" sz="2000" dirty="0"/>
          </a:p>
        </p:txBody>
      </p:sp>
    </p:spTree>
    <p:extLst>
      <p:ext uri="{BB962C8B-B14F-4D97-AF65-F5344CB8AC3E}">
        <p14:creationId xmlns:p14="http://schemas.microsoft.com/office/powerpoint/2010/main" val="1866416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other worlds?</a:t>
            </a:r>
            <a:endParaRPr lang="en-CA" dirty="0"/>
          </a:p>
        </p:txBody>
      </p:sp>
      <p:pic>
        <p:nvPicPr>
          <p:cNvPr id="37894" name="Picture 6" descr="http://upload.wikimedia.org/wikipedia/commons/5/5d/Solar_system_scale-2.jpg"/>
          <p:cNvPicPr>
            <a:picLocks noChangeAspect="1" noChangeArrowheads="1"/>
          </p:cNvPicPr>
          <p:nvPr/>
        </p:nvPicPr>
        <p:blipFill>
          <a:blip r:embed="rId3"/>
          <a:srcRect/>
          <a:stretch>
            <a:fillRect/>
          </a:stretch>
        </p:blipFill>
        <p:spPr bwMode="auto">
          <a:xfrm>
            <a:off x="0" y="1988840"/>
            <a:ext cx="9144000" cy="3170956"/>
          </a:xfrm>
          <a:prstGeom prst="rect">
            <a:avLst/>
          </a:prstGeom>
          <a:noFill/>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Asteroids: little chunks of resources</a:t>
            </a:r>
            <a:endParaRPr lang="en-CA" dirty="0"/>
          </a:p>
        </p:txBody>
      </p:sp>
      <p:pic>
        <p:nvPicPr>
          <p:cNvPr id="41986" name="Picture 2" descr="http://www.observeasteroids.org/images/asteroid-belt-top.gif"/>
          <p:cNvPicPr>
            <a:picLocks noChangeAspect="1" noChangeArrowheads="1"/>
          </p:cNvPicPr>
          <p:nvPr/>
        </p:nvPicPr>
        <p:blipFill>
          <a:blip r:embed="rId3"/>
          <a:srcRect/>
          <a:stretch>
            <a:fillRect/>
          </a:stretch>
        </p:blipFill>
        <p:spPr bwMode="auto">
          <a:xfrm>
            <a:off x="4143818" y="1468210"/>
            <a:ext cx="4542982" cy="4553078"/>
          </a:xfrm>
          <a:prstGeom prst="rect">
            <a:avLst/>
          </a:prstGeom>
          <a:noFill/>
        </p:spPr>
      </p:pic>
      <p:sp>
        <p:nvSpPr>
          <p:cNvPr id="6" name="Text Box 6"/>
          <p:cNvSpPr txBox="1">
            <a:spLocks noChangeArrowheads="1"/>
          </p:cNvSpPr>
          <p:nvPr/>
        </p:nvSpPr>
        <p:spPr bwMode="auto">
          <a:xfrm>
            <a:off x="201824" y="2492896"/>
            <a:ext cx="3964306"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buClrTx/>
              <a:buFontTx/>
              <a:buNone/>
            </a:pPr>
            <a:r>
              <a:rPr lang="en-CA" altLang="en-US" sz="3200" dirty="0">
                <a:solidFill>
                  <a:srgbClr val="FFFFFF"/>
                </a:solidFill>
              </a:rPr>
              <a:t>There are 1152 known asteroids easier to get to than the moon.</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Pre-sorted</a:t>
            </a:r>
            <a:endParaRPr lang="en-CA" dirty="0"/>
          </a:p>
        </p:txBody>
      </p:sp>
      <p:pic>
        <p:nvPicPr>
          <p:cNvPr id="4" name="Picture 6"/>
          <p:cNvPicPr>
            <a:picLocks noChangeAspect="1" noChangeArrowheads="1"/>
          </p:cNvPicPr>
          <p:nvPr/>
        </p:nvPicPr>
        <p:blipFill>
          <a:blip r:embed="rId3"/>
          <a:srcRect/>
          <a:stretch>
            <a:fillRect/>
          </a:stretch>
        </p:blipFill>
        <p:spPr bwMode="auto">
          <a:xfrm>
            <a:off x="1856054" y="1268760"/>
            <a:ext cx="5431892" cy="4725287"/>
          </a:xfrm>
          <a:prstGeom prst="rect">
            <a:avLst/>
          </a:prstGeom>
          <a:noFill/>
          <a:ln w="9525">
            <a:noFill/>
            <a:round/>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p:cNvPicPr>
            <a:picLocks noChangeAspect="1" noChangeArrowheads="1"/>
          </p:cNvPicPr>
          <p:nvPr/>
        </p:nvPicPr>
        <p:blipFill>
          <a:blip r:embed="rId3"/>
          <a:srcRect/>
          <a:stretch>
            <a:fillRect/>
          </a:stretch>
        </p:blipFill>
        <p:spPr bwMode="auto">
          <a:xfrm>
            <a:off x="5500694" y="928670"/>
            <a:ext cx="3362325" cy="3168650"/>
          </a:xfrm>
          <a:prstGeom prst="rect">
            <a:avLst/>
          </a:prstGeom>
          <a:noFill/>
          <a:ln w="9525">
            <a:noFill/>
            <a:round/>
            <a:headEnd/>
            <a:tailEnd/>
          </a:ln>
        </p:spPr>
      </p:pic>
      <p:sp>
        <p:nvSpPr>
          <p:cNvPr id="10" name="Text Box 7"/>
          <p:cNvSpPr txBox="1">
            <a:spLocks noChangeArrowheads="1"/>
          </p:cNvSpPr>
          <p:nvPr/>
        </p:nvSpPr>
        <p:spPr bwMode="auto">
          <a:xfrm>
            <a:off x="912819" y="1433495"/>
            <a:ext cx="5721350" cy="3990975"/>
          </a:xfrm>
          <a:prstGeom prst="rect">
            <a:avLst/>
          </a:prstGeom>
          <a:noFill/>
          <a:ln w="9525">
            <a:noFill/>
            <a:round/>
            <a:headEnd/>
            <a:tailEnd/>
          </a:ln>
          <a:effectLst/>
        </p:spPr>
        <p:txBody>
          <a:bodyPr wrap="none"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CA" sz="1800" b="0" i="0" u="none" strike="noStrike" kern="0" cap="none" spc="0" normalizeH="0" baseline="0" noProof="0" dirty="0">
              <a:ln>
                <a:noFill/>
              </a:ln>
              <a:solidFill>
                <a:srgbClr val="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CA" sz="1800" b="0" i="0" u="none" strike="noStrike" kern="0" cap="none" spc="0" normalizeH="0" baseline="0" noProof="0" dirty="0">
              <a:ln>
                <a:noFill/>
              </a:ln>
              <a:solidFill>
                <a:srgbClr val="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CA" sz="1800" b="0" i="0" u="none" strike="noStrike" kern="0" cap="none" spc="0" normalizeH="0" baseline="0" noProof="0" dirty="0">
                <a:ln>
                  <a:noFill/>
                </a:ln>
                <a:solidFill>
                  <a:srgbClr val="FFFFFF"/>
                </a:solidFill>
                <a:effectLst/>
                <a:uLnTx/>
                <a:uFillTx/>
              </a:rPr>
              <a:t>A metallic asteroid </a:t>
            </a:r>
            <a:r>
              <a:rPr kumimoji="0" lang="en-CA" sz="3200" b="1" i="0" u="none" strike="noStrike" kern="0" cap="none" spc="0" normalizeH="0" baseline="0" noProof="0" dirty="0">
                <a:ln>
                  <a:noFill/>
                </a:ln>
                <a:solidFill>
                  <a:srgbClr val="FFFFFF"/>
                </a:solidFill>
                <a:effectLst/>
                <a:uLnTx/>
                <a:uFillTx/>
              </a:rPr>
              <a:t>100m</a:t>
            </a:r>
            <a:r>
              <a:rPr kumimoji="0" lang="en-CA" sz="1800" b="0" i="0" u="none" strike="noStrike" kern="0" cap="none" spc="0" normalizeH="0" baseline="0" noProof="0" dirty="0">
                <a:ln>
                  <a:noFill/>
                </a:ln>
                <a:solidFill>
                  <a:srgbClr val="FFFFFF"/>
                </a:solidFill>
                <a:effectLst/>
                <a:uLnTx/>
                <a:uFillTx/>
              </a:rPr>
              <a:t> across</a:t>
            </a:r>
          </a:p>
          <a:p>
            <a:pPr marL="0" marR="0" lvl="0" indent="0"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CA" sz="1800" b="0" i="0" u="none" strike="noStrike" kern="0" cap="none" spc="0" normalizeH="0" baseline="0" noProof="0" dirty="0">
                <a:ln>
                  <a:noFill/>
                </a:ln>
                <a:solidFill>
                  <a:srgbClr val="FFFFFF"/>
                </a:solidFill>
                <a:effectLst/>
                <a:uLnTx/>
                <a:uFillTx/>
              </a:rPr>
              <a:t>would be worth</a:t>
            </a:r>
          </a:p>
          <a:p>
            <a:pPr marL="0" marR="0" lvl="0" indent="0"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CA" sz="1800" b="0" i="0" u="none" strike="noStrike" kern="0" cap="none" spc="0" normalizeH="0" baseline="0" noProof="0" dirty="0">
              <a:ln>
                <a:noFill/>
              </a:ln>
              <a:solidFill>
                <a:srgbClr val="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CA" sz="8000" b="1" i="0" u="none" strike="noStrike" kern="0" cap="none" spc="0" normalizeH="0" baseline="0" noProof="0" dirty="0">
                <a:ln>
                  <a:noFill/>
                </a:ln>
                <a:solidFill>
                  <a:srgbClr val="FFFFFF"/>
                </a:solidFill>
                <a:effectLst/>
                <a:uLnTx/>
                <a:uFillTx/>
              </a:rPr>
              <a:t>2.2</a:t>
            </a:r>
            <a:r>
              <a:rPr kumimoji="0" lang="en-CA" sz="4800" b="0" i="0" u="none" strike="noStrike" kern="0" cap="none" spc="0" normalizeH="0" baseline="0" noProof="0" dirty="0">
                <a:ln>
                  <a:noFill/>
                </a:ln>
                <a:solidFill>
                  <a:srgbClr val="FFFFFF"/>
                </a:solidFill>
                <a:effectLst/>
                <a:uLnTx/>
                <a:uFillTx/>
              </a:rPr>
              <a:t> </a:t>
            </a:r>
            <a:r>
              <a:rPr kumimoji="0" lang="en-CA" sz="4800" b="1" i="0" u="none" strike="noStrike" kern="0" cap="none" spc="0" normalizeH="0" baseline="0" noProof="0" dirty="0">
                <a:ln>
                  <a:noFill/>
                </a:ln>
                <a:solidFill>
                  <a:srgbClr val="FFFFFF"/>
                </a:solidFill>
                <a:effectLst>
                  <a:outerShdw blurRad="38100" dist="38100" dir="2700000" algn="tl">
                    <a:srgbClr val="808080"/>
                  </a:outerShdw>
                </a:effectLst>
                <a:uLnTx/>
                <a:uFillTx/>
              </a:rPr>
              <a:t>billi</a:t>
            </a:r>
            <a:r>
              <a:rPr kumimoji="0" lang="en-CA" sz="4800" b="1" i="0" u="none" strike="noStrike" kern="0" cap="none" spc="0" normalizeH="0" baseline="0" noProof="0" dirty="0">
                <a:ln>
                  <a:noFill/>
                </a:ln>
                <a:solidFill>
                  <a:srgbClr val="FFFFFF"/>
                </a:solidFill>
                <a:effectLst/>
                <a:uLnTx/>
                <a:uFillTx/>
              </a:rPr>
              <a:t>on dollars</a:t>
            </a:r>
          </a:p>
          <a:p>
            <a:pPr marL="0" marR="0" lvl="0" indent="0"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CA" sz="1800" b="0" i="0" u="none" strike="noStrike" kern="0" cap="none" spc="0" normalizeH="0" baseline="0" noProof="0" dirty="0">
              <a:ln>
                <a:noFill/>
              </a:ln>
              <a:solidFill>
                <a:srgbClr val="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CA" sz="1800" b="0" i="0" u="none" strike="noStrike" kern="0" cap="none" spc="0" normalizeH="0" baseline="0" noProof="0" dirty="0">
                <a:ln>
                  <a:noFill/>
                </a:ln>
                <a:solidFill>
                  <a:srgbClr val="FFFFFF"/>
                </a:solidFill>
                <a:effectLst/>
                <a:uLnTx/>
                <a:uFillTx/>
              </a:rPr>
              <a:t>if brought back to Earth.</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i.space.com/images/i/000/016/870/i02/pri-logo-sp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56" y="0"/>
            <a:ext cx="5476875" cy="307657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8215338" y="428604"/>
            <a:ext cx="1428760" cy="830997"/>
          </a:xfrm>
          <a:prstGeom prst="rect">
            <a:avLst/>
          </a:prstGeom>
          <a:noFill/>
        </p:spPr>
        <p:txBody>
          <a:bodyPr wrap="square" rtlCol="0">
            <a:spAutoFit/>
          </a:bodyPr>
          <a:lstStyle/>
          <a:p>
            <a:r>
              <a:rPr lang="en-CA" sz="2400" dirty="0" smtClean="0">
                <a:solidFill>
                  <a:schemeClr val="bg1"/>
                </a:solidFill>
              </a:rPr>
              <a:t>April 2012</a:t>
            </a:r>
            <a:endParaRPr lang="en-CA" sz="2400" dirty="0">
              <a:solidFill>
                <a:schemeClr val="bg1"/>
              </a:solidFill>
            </a:endParaRPr>
          </a:p>
        </p:txBody>
      </p:sp>
      <p:pic>
        <p:nvPicPr>
          <p:cNvPr id="1026" name="Picture 2" descr="Arkyd 6, launching later this yea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852" y="2564904"/>
            <a:ext cx="3977722" cy="26440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3R_PlanetaryResources_Deploy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9826" y="2564904"/>
            <a:ext cx="4199892" cy="2797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99669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i.space.com/images/i/000/016/870/i02/pri-logo-sp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56" y="0"/>
            <a:ext cx="5476875" cy="3076575"/>
          </a:xfrm>
          <a:prstGeom prst="rect">
            <a:avLst/>
          </a:prstGeom>
          <a:noFill/>
          <a:extLst>
            <a:ext uri="{909E8E84-426E-40dd-AFC4-6F175D3DCCD1}">
              <a14:hiddenFill xmlns:a14="http://schemas.microsoft.com/office/drawing/2010/main" xmlns="">
                <a:solidFill>
                  <a:srgbClr val="FFFFFF"/>
                </a:solidFill>
              </a14:hiddenFill>
            </a:ext>
          </a:extLst>
        </p:spPr>
      </p:pic>
      <p:pic>
        <p:nvPicPr>
          <p:cNvPr id="46084" name="Picture 4" descr="http://pri.wpengine.netdna-cdn.com/wp-content/uploads/2012/04/Technology-Prospecting-Web.png"/>
          <p:cNvPicPr>
            <a:picLocks noChangeAspect="1" noChangeArrowheads="1"/>
          </p:cNvPicPr>
          <p:nvPr/>
        </p:nvPicPr>
        <p:blipFill rotWithShape="1">
          <a:blip r:embed="rId4"/>
          <a:srcRect l="29502" t="1615" r="18870" b="-1615"/>
          <a:stretch/>
        </p:blipFill>
        <p:spPr bwMode="auto">
          <a:xfrm>
            <a:off x="170313" y="2328548"/>
            <a:ext cx="4032448" cy="3716728"/>
          </a:xfrm>
          <a:prstGeom prst="rect">
            <a:avLst/>
          </a:prstGeom>
          <a:noFill/>
        </p:spPr>
      </p:pic>
      <p:sp>
        <p:nvSpPr>
          <p:cNvPr id="10" name="TextBox 9"/>
          <p:cNvSpPr txBox="1"/>
          <p:nvPr/>
        </p:nvSpPr>
        <p:spPr>
          <a:xfrm>
            <a:off x="8215338" y="428604"/>
            <a:ext cx="1428760" cy="830997"/>
          </a:xfrm>
          <a:prstGeom prst="rect">
            <a:avLst/>
          </a:prstGeom>
          <a:noFill/>
        </p:spPr>
        <p:txBody>
          <a:bodyPr wrap="square" rtlCol="0">
            <a:spAutoFit/>
          </a:bodyPr>
          <a:lstStyle/>
          <a:p>
            <a:r>
              <a:rPr lang="en-CA" sz="2400" dirty="0" smtClean="0">
                <a:solidFill>
                  <a:schemeClr val="bg1"/>
                </a:solidFill>
              </a:rPr>
              <a:t>April 2012</a:t>
            </a:r>
            <a:endParaRPr lang="en-CA" sz="2400" dirty="0">
              <a:solidFill>
                <a:schemeClr val="bg1"/>
              </a:solidFill>
            </a:endParaRPr>
          </a:p>
        </p:txBody>
      </p:sp>
      <p:pic>
        <p:nvPicPr>
          <p:cNvPr id="11" name="Picture 10" descr="http://pri.wpengine.netdna-cdn.com/wp-content/uploads/2012/04/Water-Rich-Asteroid-Web-680x382.png"/>
          <p:cNvPicPr>
            <a:picLocks noChangeAspect="1" noChangeArrowheads="1"/>
          </p:cNvPicPr>
          <p:nvPr/>
        </p:nvPicPr>
        <p:blipFill rotWithShape="1">
          <a:blip r:embed="rId5"/>
          <a:srcRect l="11568" r="19659"/>
          <a:stretch/>
        </p:blipFill>
        <p:spPr bwMode="auto">
          <a:xfrm>
            <a:off x="4595793" y="2393159"/>
            <a:ext cx="4391889" cy="3587506"/>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i.space.com/images/i/000/016/870/i02/pri-logo-sp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56" y="0"/>
            <a:ext cx="5476875" cy="3076575"/>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313" y="2852936"/>
            <a:ext cx="8640960" cy="2592288"/>
          </a:xfrm>
          <a:prstGeom prst="rect">
            <a:avLst/>
          </a:prstGeom>
        </p:spPr>
      </p:pic>
    </p:spTree>
    <p:extLst>
      <p:ext uri="{BB962C8B-B14F-4D97-AF65-F5344CB8AC3E}">
        <p14:creationId xmlns:p14="http://schemas.microsoft.com/office/powerpoint/2010/main" val="232098403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deepspaceindustries.com/images/public/DSI-Dragonfly-series_BV-21-01-13.jpg"/>
          <p:cNvPicPr>
            <a:picLocks noChangeAspect="1" noChangeArrowheads="1"/>
          </p:cNvPicPr>
          <p:nvPr/>
        </p:nvPicPr>
        <p:blipFill>
          <a:blip r:embed="rId3" cstate="print"/>
          <a:srcRect/>
          <a:stretch>
            <a:fillRect/>
          </a:stretch>
        </p:blipFill>
        <p:spPr bwMode="auto">
          <a:xfrm>
            <a:off x="1412983" y="2021853"/>
            <a:ext cx="6318034" cy="3553894"/>
          </a:xfrm>
          <a:prstGeom prst="rect">
            <a:avLst/>
          </a:prstGeom>
          <a:noFill/>
        </p:spPr>
      </p:pic>
      <p:pic>
        <p:nvPicPr>
          <p:cNvPr id="45068" name="Picture 12" descr="http://upload.wikimedia.org/wikipedia/en/e/e2/Deep_Space_Industries_logo.jpg"/>
          <p:cNvPicPr>
            <a:picLocks noChangeAspect="1" noChangeArrowheads="1"/>
          </p:cNvPicPr>
          <p:nvPr/>
        </p:nvPicPr>
        <p:blipFill>
          <a:blip r:embed="rId4"/>
          <a:srcRect/>
          <a:stretch>
            <a:fillRect/>
          </a:stretch>
        </p:blipFill>
        <p:spPr bwMode="auto">
          <a:xfrm>
            <a:off x="2627784" y="390466"/>
            <a:ext cx="3139968" cy="1381588"/>
          </a:xfrm>
          <a:prstGeom prst="rect">
            <a:avLst/>
          </a:prstGeom>
          <a:noFill/>
        </p:spPr>
      </p:pic>
      <p:sp>
        <p:nvSpPr>
          <p:cNvPr id="11" name="TextBox 10"/>
          <p:cNvSpPr txBox="1"/>
          <p:nvPr/>
        </p:nvSpPr>
        <p:spPr>
          <a:xfrm>
            <a:off x="7786710" y="428604"/>
            <a:ext cx="1428760" cy="830997"/>
          </a:xfrm>
          <a:prstGeom prst="rect">
            <a:avLst/>
          </a:prstGeom>
          <a:noFill/>
        </p:spPr>
        <p:txBody>
          <a:bodyPr wrap="square" rtlCol="0">
            <a:spAutoFit/>
          </a:bodyPr>
          <a:lstStyle/>
          <a:p>
            <a:r>
              <a:rPr lang="en-CA" sz="2400" dirty="0" smtClean="0">
                <a:solidFill>
                  <a:schemeClr val="bg1"/>
                </a:solidFill>
              </a:rPr>
              <a:t>January 2013</a:t>
            </a:r>
            <a:endParaRPr lang="en-CA" sz="2400" dirty="0">
              <a:solidFill>
                <a:schemeClr val="bg1"/>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0472" t="34041" r="7003" b="23120"/>
          <a:stretch/>
        </p:blipFill>
        <p:spPr>
          <a:xfrm>
            <a:off x="1080694" y="1951436"/>
            <a:ext cx="6643358" cy="3764574"/>
          </a:xfrm>
          <a:prstGeom prst="rect">
            <a:avLst/>
          </a:prstGeom>
        </p:spPr>
      </p:pic>
      <p:pic>
        <p:nvPicPr>
          <p:cNvPr id="45068" name="Picture 12" descr="http://upload.wikimedia.org/wikipedia/en/e/e2/Deep_Space_Industries_logo.jpg"/>
          <p:cNvPicPr>
            <a:picLocks noChangeAspect="1" noChangeArrowheads="1"/>
          </p:cNvPicPr>
          <p:nvPr/>
        </p:nvPicPr>
        <p:blipFill>
          <a:blip r:embed="rId4"/>
          <a:srcRect/>
          <a:stretch>
            <a:fillRect/>
          </a:stretch>
        </p:blipFill>
        <p:spPr bwMode="auto">
          <a:xfrm>
            <a:off x="2676956" y="357682"/>
            <a:ext cx="3450835" cy="1518369"/>
          </a:xfrm>
          <a:prstGeom prst="rect">
            <a:avLst/>
          </a:prstGeom>
          <a:noFill/>
        </p:spPr>
      </p:pic>
      <p:sp>
        <p:nvSpPr>
          <p:cNvPr id="11" name="TextBox 10"/>
          <p:cNvSpPr txBox="1"/>
          <p:nvPr/>
        </p:nvSpPr>
        <p:spPr>
          <a:xfrm>
            <a:off x="7786710" y="428604"/>
            <a:ext cx="1428760" cy="830997"/>
          </a:xfrm>
          <a:prstGeom prst="rect">
            <a:avLst/>
          </a:prstGeom>
          <a:noFill/>
        </p:spPr>
        <p:txBody>
          <a:bodyPr wrap="square" rtlCol="0">
            <a:spAutoFit/>
          </a:bodyPr>
          <a:lstStyle/>
          <a:p>
            <a:r>
              <a:rPr lang="en-CA" sz="2400" dirty="0" smtClean="0">
                <a:solidFill>
                  <a:schemeClr val="bg1"/>
                </a:solidFill>
              </a:rPr>
              <a:t>January 2013</a:t>
            </a:r>
            <a:endParaRPr lang="en-CA" sz="2400" dirty="0">
              <a:solidFill>
                <a:schemeClr val="bg1"/>
              </a:solidFill>
            </a:endParaRPr>
          </a:p>
        </p:txBody>
      </p:sp>
    </p:spTree>
    <p:extLst>
      <p:ext uri="{BB962C8B-B14F-4D97-AF65-F5344CB8AC3E}">
        <p14:creationId xmlns:p14="http://schemas.microsoft.com/office/powerpoint/2010/main" val="272251617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8" name="Picture 12" descr="http://upload.wikimedia.org/wikipedia/en/e/e2/Deep_Space_Industries_logo.jpg"/>
          <p:cNvPicPr>
            <a:picLocks noChangeAspect="1" noChangeArrowheads="1"/>
          </p:cNvPicPr>
          <p:nvPr/>
        </p:nvPicPr>
        <p:blipFill>
          <a:blip r:embed="rId3"/>
          <a:srcRect/>
          <a:stretch>
            <a:fillRect/>
          </a:stretch>
        </p:blipFill>
        <p:spPr bwMode="auto">
          <a:xfrm>
            <a:off x="2483768" y="428604"/>
            <a:ext cx="3500008" cy="1540006"/>
          </a:xfrm>
          <a:prstGeom prst="rect">
            <a:avLst/>
          </a:prstGeom>
          <a:noFill/>
        </p:spPr>
      </p:pic>
      <p:sp>
        <p:nvSpPr>
          <p:cNvPr id="11" name="TextBox 10"/>
          <p:cNvSpPr txBox="1"/>
          <p:nvPr/>
        </p:nvSpPr>
        <p:spPr>
          <a:xfrm>
            <a:off x="7786710" y="428604"/>
            <a:ext cx="1428760" cy="830997"/>
          </a:xfrm>
          <a:prstGeom prst="rect">
            <a:avLst/>
          </a:prstGeom>
          <a:noFill/>
        </p:spPr>
        <p:txBody>
          <a:bodyPr wrap="square" rtlCol="0">
            <a:spAutoFit/>
          </a:bodyPr>
          <a:lstStyle/>
          <a:p>
            <a:r>
              <a:rPr lang="en-CA" sz="2400" dirty="0" smtClean="0">
                <a:solidFill>
                  <a:schemeClr val="bg1"/>
                </a:solidFill>
              </a:rPr>
              <a:t>January 2013</a:t>
            </a:r>
            <a:endParaRPr lang="en-CA" sz="2400" dirty="0">
              <a:solidFill>
                <a:schemeClr val="bg1"/>
              </a:solidFill>
            </a:endParaRPr>
          </a:p>
        </p:txBody>
      </p:sp>
      <p:pic>
        <p:nvPicPr>
          <p:cNvPr id="10" name="Picture 4" descr="http://deepspaceindustries.com/images/public/DSI-Fuel%20Processor_BV-20-01-13.jpg"/>
          <p:cNvPicPr>
            <a:picLocks noChangeAspect="1" noChangeArrowheads="1"/>
          </p:cNvPicPr>
          <p:nvPr/>
        </p:nvPicPr>
        <p:blipFill>
          <a:blip r:embed="rId4" cstate="print"/>
          <a:srcRect/>
          <a:stretch>
            <a:fillRect/>
          </a:stretch>
        </p:blipFill>
        <p:spPr bwMode="auto">
          <a:xfrm>
            <a:off x="905243" y="1968610"/>
            <a:ext cx="6657058" cy="3744595"/>
          </a:xfrm>
          <a:prstGeom prst="rect">
            <a:avLst/>
          </a:prstGeom>
          <a:noFill/>
        </p:spPr>
      </p:pic>
    </p:spTree>
    <p:extLst>
      <p:ext uri="{BB962C8B-B14F-4D97-AF65-F5344CB8AC3E}">
        <p14:creationId xmlns:p14="http://schemas.microsoft.com/office/powerpoint/2010/main" val="312058473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elephantjournal.com/wp-content/uploads/2011/12/earthri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852" y="254557"/>
            <a:ext cx="7236296" cy="542722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pPr algn="ctr"/>
            <a:r>
              <a:rPr lang="en-CA" dirty="0" smtClean="0"/>
              <a:t>Our Finite World</a:t>
            </a:r>
            <a:endParaRPr lang="en-CA" dirty="0"/>
          </a:p>
        </p:txBody>
      </p:sp>
    </p:spTree>
    <p:extLst>
      <p:ext uri="{BB962C8B-B14F-4D97-AF65-F5344CB8AC3E}">
        <p14:creationId xmlns:p14="http://schemas.microsoft.com/office/powerpoint/2010/main" val="128850149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8" name="Picture 12" descr="http://upload.wikimedia.org/wikipedia/en/e/e2/Deep_Space_Industries_logo.jpg"/>
          <p:cNvPicPr>
            <a:picLocks noChangeAspect="1" noChangeArrowheads="1"/>
          </p:cNvPicPr>
          <p:nvPr/>
        </p:nvPicPr>
        <p:blipFill>
          <a:blip r:embed="rId3"/>
          <a:srcRect/>
          <a:stretch>
            <a:fillRect/>
          </a:stretch>
        </p:blipFill>
        <p:spPr bwMode="auto">
          <a:xfrm>
            <a:off x="2339752" y="494660"/>
            <a:ext cx="3644024" cy="1603373"/>
          </a:xfrm>
          <a:prstGeom prst="rect">
            <a:avLst/>
          </a:prstGeom>
          <a:noFill/>
        </p:spPr>
      </p:pic>
      <p:sp>
        <p:nvSpPr>
          <p:cNvPr id="11" name="TextBox 10"/>
          <p:cNvSpPr txBox="1"/>
          <p:nvPr/>
        </p:nvSpPr>
        <p:spPr>
          <a:xfrm>
            <a:off x="7786710" y="428604"/>
            <a:ext cx="1428760" cy="830997"/>
          </a:xfrm>
          <a:prstGeom prst="rect">
            <a:avLst/>
          </a:prstGeom>
          <a:noFill/>
        </p:spPr>
        <p:txBody>
          <a:bodyPr wrap="square" rtlCol="0">
            <a:spAutoFit/>
          </a:bodyPr>
          <a:lstStyle/>
          <a:p>
            <a:r>
              <a:rPr lang="en-CA" sz="2400" dirty="0" smtClean="0">
                <a:solidFill>
                  <a:schemeClr val="bg1"/>
                </a:solidFill>
              </a:rPr>
              <a:t>January 2013</a:t>
            </a:r>
            <a:endParaRPr lang="en-CA" sz="2400" dirty="0">
              <a:solidFill>
                <a:schemeClr val="bg1"/>
              </a:solidFill>
            </a:endParaRPr>
          </a:p>
        </p:txBody>
      </p:sp>
      <p:pic>
        <p:nvPicPr>
          <p:cNvPr id="6" name="Picture 8" descr="http://deepspaceindustries.com/images/public/DSI-settlement-concept_BV-21-01-13.jpg"/>
          <p:cNvPicPr>
            <a:picLocks noChangeAspect="1" noChangeArrowheads="1"/>
          </p:cNvPicPr>
          <p:nvPr/>
        </p:nvPicPr>
        <p:blipFill>
          <a:blip r:embed="rId4" cstate="print"/>
          <a:srcRect/>
          <a:stretch>
            <a:fillRect/>
          </a:stretch>
        </p:blipFill>
        <p:spPr bwMode="auto">
          <a:xfrm>
            <a:off x="1439974" y="1842329"/>
            <a:ext cx="6264052" cy="3526661"/>
          </a:xfrm>
          <a:prstGeom prst="rect">
            <a:avLst/>
          </a:prstGeom>
          <a:noFill/>
        </p:spPr>
      </p:pic>
    </p:spTree>
    <p:extLst>
      <p:ext uri="{BB962C8B-B14F-4D97-AF65-F5344CB8AC3E}">
        <p14:creationId xmlns:p14="http://schemas.microsoft.com/office/powerpoint/2010/main" val="378098664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8" name="Picture 12" descr="http://upload.wikimedia.org/wikipedia/en/e/e2/Deep_Space_Industries_logo.jpg"/>
          <p:cNvPicPr>
            <a:picLocks noChangeAspect="1" noChangeArrowheads="1"/>
          </p:cNvPicPr>
          <p:nvPr/>
        </p:nvPicPr>
        <p:blipFill>
          <a:blip r:embed="rId3"/>
          <a:srcRect/>
          <a:stretch>
            <a:fillRect/>
          </a:stretch>
        </p:blipFill>
        <p:spPr bwMode="auto">
          <a:xfrm>
            <a:off x="2483768" y="320481"/>
            <a:ext cx="3428000" cy="1508322"/>
          </a:xfrm>
          <a:prstGeom prst="rect">
            <a:avLst/>
          </a:prstGeom>
          <a:noFill/>
        </p:spPr>
      </p:pic>
      <p:sp>
        <p:nvSpPr>
          <p:cNvPr id="11" name="TextBox 10"/>
          <p:cNvSpPr txBox="1"/>
          <p:nvPr/>
        </p:nvSpPr>
        <p:spPr>
          <a:xfrm>
            <a:off x="7786710" y="428604"/>
            <a:ext cx="1428760" cy="830997"/>
          </a:xfrm>
          <a:prstGeom prst="rect">
            <a:avLst/>
          </a:prstGeom>
          <a:noFill/>
        </p:spPr>
        <p:txBody>
          <a:bodyPr wrap="square" rtlCol="0">
            <a:spAutoFit/>
          </a:bodyPr>
          <a:lstStyle/>
          <a:p>
            <a:r>
              <a:rPr lang="en-CA" sz="2400" dirty="0" smtClean="0">
                <a:solidFill>
                  <a:schemeClr val="bg1"/>
                </a:solidFill>
              </a:rPr>
              <a:t>January 2013</a:t>
            </a:r>
            <a:endParaRPr lang="en-CA" sz="2400" dirty="0">
              <a:solidFill>
                <a:schemeClr val="bg1"/>
              </a:solidFill>
            </a:endParaRPr>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60214" y="1908245"/>
            <a:ext cx="7223572" cy="3611786"/>
          </a:xfrm>
        </p:spPr>
      </p:pic>
    </p:spTree>
    <p:extLst>
      <p:ext uri="{BB962C8B-B14F-4D97-AF65-F5344CB8AC3E}">
        <p14:creationId xmlns:p14="http://schemas.microsoft.com/office/powerpoint/2010/main" val="213824531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smtClean="0"/>
              <a:t>3D Printing on the Moon</a:t>
            </a:r>
            <a:endParaRPr lang="en-CA" dirty="0"/>
          </a:p>
        </p:txBody>
      </p:sp>
      <p:pic>
        <p:nvPicPr>
          <p:cNvPr id="43014" name="Picture 6" descr="http://img.gawkerassets.com/img/18db70wwg5b4zpng/original.png"/>
          <p:cNvPicPr>
            <a:picLocks noChangeAspect="1" noChangeArrowheads="1"/>
          </p:cNvPicPr>
          <p:nvPr/>
        </p:nvPicPr>
        <p:blipFill>
          <a:blip r:embed="rId3"/>
          <a:srcRect/>
          <a:stretch>
            <a:fillRect/>
          </a:stretch>
        </p:blipFill>
        <p:spPr bwMode="auto">
          <a:xfrm>
            <a:off x="1080187" y="1361558"/>
            <a:ext cx="6983626" cy="3928291"/>
          </a:xfrm>
          <a:prstGeom prst="rect">
            <a:avLst/>
          </a:prstGeom>
          <a:noFill/>
        </p:spPr>
      </p:pic>
      <p:pic>
        <p:nvPicPr>
          <p:cNvPr id="11266" name="Picture 2" descr="Foster + Partners"/>
          <p:cNvPicPr>
            <a:picLocks noChangeAspect="1" noChangeArrowheads="1"/>
          </p:cNvPicPr>
          <p:nvPr/>
        </p:nvPicPr>
        <p:blipFill>
          <a:blip r:embed="rId4"/>
          <a:srcRect/>
          <a:stretch>
            <a:fillRect/>
          </a:stretch>
        </p:blipFill>
        <p:spPr bwMode="auto">
          <a:xfrm>
            <a:off x="6516216" y="5589240"/>
            <a:ext cx="2000250" cy="200025"/>
          </a:xfrm>
          <a:prstGeom prst="rect">
            <a:avLst/>
          </a:prstGeom>
          <a:noFill/>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3959225" y="539750"/>
            <a:ext cx="5184775" cy="2700338"/>
          </a:xfrm>
          <a:prstGeom prst="rect">
            <a:avLst/>
          </a:prstGeom>
          <a:noFill/>
          <a:ln w="9525">
            <a:noFill/>
            <a:round/>
            <a:headEnd/>
            <a:tailEnd/>
          </a:ln>
        </p:spPr>
      </p:pic>
      <p:sp>
        <p:nvSpPr>
          <p:cNvPr id="6" name="Text Box 2"/>
          <p:cNvSpPr txBox="1">
            <a:spLocks noChangeArrowheads="1"/>
          </p:cNvSpPr>
          <p:nvPr/>
        </p:nvSpPr>
        <p:spPr bwMode="auto">
          <a:xfrm>
            <a:off x="539750" y="296863"/>
            <a:ext cx="8229600" cy="1143000"/>
          </a:xfrm>
          <a:prstGeom prst="rect">
            <a:avLst/>
          </a:prstGeom>
          <a:noFill/>
          <a:ln w="9525">
            <a:noFill/>
            <a:round/>
            <a:headEnd/>
            <a:tailEnd/>
          </a:ln>
        </p:spPr>
        <p:txBody>
          <a:bodyPr wrap="none" anchor="ctr"/>
          <a:lstStyle/>
          <a:p>
            <a:endParaRPr lang="en-US"/>
          </a:p>
        </p:txBody>
      </p:sp>
      <p:sp>
        <p:nvSpPr>
          <p:cNvPr id="7" name="Text Box 3"/>
          <p:cNvSpPr txBox="1">
            <a:spLocks noChangeArrowheads="1"/>
          </p:cNvSpPr>
          <p:nvPr/>
        </p:nvSpPr>
        <p:spPr bwMode="auto">
          <a:xfrm>
            <a:off x="457200" y="1600200"/>
            <a:ext cx="8229600" cy="4525963"/>
          </a:xfrm>
          <a:prstGeom prst="rect">
            <a:avLst/>
          </a:prstGeom>
          <a:noFill/>
          <a:ln w="9525">
            <a:noFill/>
            <a:round/>
            <a:headEnd/>
            <a:tailEnd/>
          </a:ln>
        </p:spPr>
        <p:txBody>
          <a:bodyPr wrap="none" anchor="ctr"/>
          <a:lstStyle/>
          <a:p>
            <a:endParaRPr lang="en-US"/>
          </a:p>
        </p:txBody>
      </p:sp>
      <p:sp>
        <p:nvSpPr>
          <p:cNvPr id="8" name="Text Box 6"/>
          <p:cNvSpPr txBox="1">
            <a:spLocks noChangeArrowheads="1"/>
          </p:cNvSpPr>
          <p:nvPr/>
        </p:nvSpPr>
        <p:spPr bwMode="auto">
          <a:xfrm>
            <a:off x="539750" y="3257550"/>
            <a:ext cx="7237413" cy="822325"/>
          </a:xfrm>
          <a:prstGeom prst="rect">
            <a:avLst/>
          </a:prstGeom>
          <a:noFill/>
          <a:ln w="9525">
            <a:noFill/>
            <a:round/>
            <a:headEnd/>
            <a:tailEnd/>
          </a:ln>
        </p:spPr>
        <p:txBody>
          <a:bodyPr lIns="90000" tIns="45000" rIns="90000" bIns="4500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a:solidFill>
                <a:srgbClr val="FFFFFF"/>
              </a:solidFill>
            </a:endParaRPr>
          </a:p>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a:solidFill>
                <a:srgbClr val="FFFFFF"/>
              </a:solidFill>
            </a:endParaRPr>
          </a:p>
        </p:txBody>
      </p:sp>
      <p:sp>
        <p:nvSpPr>
          <p:cNvPr id="9" name="Text Box 7"/>
          <p:cNvSpPr txBox="1">
            <a:spLocks noChangeArrowheads="1"/>
          </p:cNvSpPr>
          <p:nvPr/>
        </p:nvSpPr>
        <p:spPr bwMode="auto">
          <a:xfrm>
            <a:off x="6169025" y="900113"/>
            <a:ext cx="1930400" cy="3600450"/>
          </a:xfrm>
          <a:prstGeom prst="rect">
            <a:avLst/>
          </a:prstGeom>
          <a:noFill/>
          <a:ln w="9525">
            <a:noFill/>
            <a:round/>
            <a:headEnd/>
            <a:tailEnd/>
          </a:ln>
        </p:spPr>
        <p:txBody>
          <a:bodyPr wrap="none" anchor="ctr"/>
          <a:lstStyle/>
          <a:p>
            <a:endParaRPr lang="en-US"/>
          </a:p>
        </p:txBody>
      </p:sp>
      <p:sp>
        <p:nvSpPr>
          <p:cNvPr id="10" name="Text Box 8"/>
          <p:cNvSpPr txBox="1">
            <a:spLocks noChangeArrowheads="1"/>
          </p:cNvSpPr>
          <p:nvPr/>
        </p:nvSpPr>
        <p:spPr bwMode="auto">
          <a:xfrm>
            <a:off x="360363" y="1439863"/>
            <a:ext cx="3517900" cy="517525"/>
          </a:xfrm>
          <a:prstGeom prst="rect">
            <a:avLst/>
          </a:prstGeom>
          <a:noFill/>
          <a:ln w="9525">
            <a:noFill/>
            <a:round/>
            <a:headEnd/>
            <a:tailEnd/>
          </a:ln>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a:solidFill>
                  <a:srgbClr val="FFFFFF"/>
                </a:solidFill>
              </a:rPr>
              <a:t>In Space</a:t>
            </a:r>
            <a:r>
              <a:rPr lang="en-US">
                <a:solidFill>
                  <a:srgbClr val="FFFFFF"/>
                </a:solidFill>
              </a:rPr>
              <a:t> : 1366W/m^2</a:t>
            </a:r>
          </a:p>
        </p:txBody>
      </p:sp>
      <p:sp>
        <p:nvSpPr>
          <p:cNvPr id="11" name="Text Box 9"/>
          <p:cNvSpPr txBox="1">
            <a:spLocks noChangeArrowheads="1"/>
          </p:cNvSpPr>
          <p:nvPr/>
        </p:nvSpPr>
        <p:spPr bwMode="auto">
          <a:xfrm>
            <a:off x="3024188" y="2406650"/>
            <a:ext cx="5435600" cy="1554163"/>
          </a:xfrm>
          <a:prstGeom prst="rect">
            <a:avLst/>
          </a:prstGeom>
          <a:noFill/>
          <a:ln w="9525">
            <a:noFill/>
            <a:round/>
            <a:headEnd/>
            <a:tailEnd/>
          </a:ln>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solidFill>
                  <a:srgbClr val="FFFFFF"/>
                </a:solidFill>
              </a:rPr>
              <a:t>...but we have an </a:t>
            </a:r>
            <a:r>
              <a:rPr lang="en-US" b="1">
                <a:solidFill>
                  <a:srgbClr val="FFFFFF"/>
                </a:solidFill>
              </a:rPr>
              <a:t>atmosphere</a:t>
            </a:r>
            <a:r>
              <a:rPr lang="en-US">
                <a:solidFill>
                  <a:srgbClr val="FFFFFF"/>
                </a:solidFill>
              </a:rPr>
              <a:t>.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solidFill>
                  <a:srgbClr val="FFFFFF"/>
                </a:solidFill>
              </a:rPr>
              <a:t>It absorbs around 25% of solar energy.</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FFFFFF"/>
                </a:solidFill>
              </a:rPr>
              <a:t>On Earth: ~</a:t>
            </a:r>
            <a:r>
              <a:rPr lang="en-US">
                <a:solidFill>
                  <a:srgbClr val="FFFFFF"/>
                </a:solidFill>
              </a:rPr>
              <a:t>1000W/m^2</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solidFill>
                <a:srgbClr val="FFFFFF"/>
              </a:solidFill>
            </a:endParaRPr>
          </a:p>
        </p:txBody>
      </p:sp>
      <p:sp>
        <p:nvSpPr>
          <p:cNvPr id="12" name="Text Box 10"/>
          <p:cNvSpPr txBox="1">
            <a:spLocks noChangeArrowheads="1"/>
          </p:cNvSpPr>
          <p:nvPr/>
        </p:nvSpPr>
        <p:spPr bwMode="auto">
          <a:xfrm>
            <a:off x="720725" y="4140200"/>
            <a:ext cx="5846763" cy="455613"/>
          </a:xfrm>
          <a:prstGeom prst="rect">
            <a:avLst/>
          </a:prstGeom>
          <a:noFill/>
          <a:ln w="9525">
            <a:noFill/>
            <a:round/>
            <a:headEnd/>
            <a:tailEnd/>
          </a:ln>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solidFill>
                  <a:srgbClr val="FFFFFF"/>
                </a:solidFill>
              </a:rPr>
              <a:t>...and the sun sets. </a:t>
            </a:r>
            <a:r>
              <a:rPr lang="en-US" b="1">
                <a:solidFill>
                  <a:srgbClr val="FFFFFF"/>
                </a:solidFill>
              </a:rPr>
              <a:t>Average</a:t>
            </a:r>
            <a:r>
              <a:rPr lang="en-US">
                <a:solidFill>
                  <a:srgbClr val="FFFFFF"/>
                </a:solidFill>
              </a:rPr>
              <a:t>: ~250W/m^2</a:t>
            </a:r>
          </a:p>
        </p:txBody>
      </p:sp>
      <p:pic>
        <p:nvPicPr>
          <p:cNvPr id="13" name="Picture 11"/>
          <p:cNvPicPr>
            <a:picLocks noChangeAspect="1" noChangeArrowheads="1"/>
          </p:cNvPicPr>
          <p:nvPr/>
        </p:nvPicPr>
        <p:blipFill>
          <a:blip r:embed="rId4"/>
          <a:srcRect/>
          <a:stretch>
            <a:fillRect/>
          </a:stretch>
        </p:blipFill>
        <p:spPr bwMode="auto">
          <a:xfrm>
            <a:off x="1208088" y="4500563"/>
            <a:ext cx="2752725" cy="1666875"/>
          </a:xfrm>
          <a:prstGeom prst="rect">
            <a:avLst/>
          </a:prstGeom>
          <a:noFill/>
          <a:ln w="9525">
            <a:noFill/>
            <a:round/>
            <a:headEnd/>
            <a:tailEnd/>
          </a:ln>
        </p:spPr>
      </p:pic>
      <p:sp>
        <p:nvSpPr>
          <p:cNvPr id="14" name="Text Box 12"/>
          <p:cNvSpPr txBox="1">
            <a:spLocks noChangeArrowheads="1"/>
          </p:cNvSpPr>
          <p:nvPr/>
        </p:nvSpPr>
        <p:spPr bwMode="auto">
          <a:xfrm>
            <a:off x="2126077" y="5260975"/>
            <a:ext cx="6921500" cy="822325"/>
          </a:xfrm>
          <a:prstGeom prst="rect">
            <a:avLst/>
          </a:prstGeom>
          <a:noFill/>
          <a:ln w="9525">
            <a:noFill/>
            <a:round/>
            <a:headEnd/>
            <a:tailEnd/>
          </a:ln>
        </p:spPr>
        <p:txBody>
          <a:bodyPr wrap="none" lIns="90000" tIns="45000" rIns="90000" bIns="45000"/>
          <a:lstStyle/>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000000"/>
                </a:solidFill>
              </a:rPr>
              <a:t>Sometimes, </a:t>
            </a:r>
            <a:r>
              <a:rPr lang="en-US" dirty="0">
                <a:solidFill>
                  <a:srgbClr val="FFFFFF"/>
                </a:solidFill>
              </a:rPr>
              <a:t>it's cloudy. In London, we actually get</a:t>
            </a:r>
          </a:p>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FFFFFF"/>
                </a:solidFill>
              </a:rPr>
              <a:t>150-200 W/m^2</a:t>
            </a:r>
          </a:p>
        </p:txBody>
      </p:sp>
      <p:pic>
        <p:nvPicPr>
          <p:cNvPr id="15" name="Picture 13"/>
          <p:cNvPicPr>
            <a:picLocks noChangeAspect="1" noChangeArrowheads="1"/>
          </p:cNvPicPr>
          <p:nvPr/>
        </p:nvPicPr>
        <p:blipFill>
          <a:blip r:embed="rId5"/>
          <a:srcRect/>
          <a:stretch>
            <a:fillRect/>
          </a:stretch>
        </p:blipFill>
        <p:spPr bwMode="auto">
          <a:xfrm>
            <a:off x="6503987" y="3183731"/>
            <a:ext cx="2517775" cy="1800225"/>
          </a:xfrm>
          <a:prstGeom prst="rect">
            <a:avLst/>
          </a:prstGeom>
          <a:noFill/>
          <a:ln w="9525">
            <a:noFill/>
            <a:round/>
            <a:headEnd/>
            <a:tailEnd/>
          </a:ln>
        </p:spPr>
      </p:pic>
      <p:pic>
        <p:nvPicPr>
          <p:cNvPr id="16" name="Picture 14"/>
          <p:cNvPicPr>
            <a:picLocks noChangeAspect="1" noChangeArrowheads="1"/>
          </p:cNvPicPr>
          <p:nvPr/>
        </p:nvPicPr>
        <p:blipFill>
          <a:blip r:embed="rId6" cstate="print"/>
          <a:srcRect/>
          <a:stretch>
            <a:fillRect/>
          </a:stretch>
        </p:blipFill>
        <p:spPr bwMode="auto">
          <a:xfrm>
            <a:off x="179388" y="2160588"/>
            <a:ext cx="2700337" cy="1800225"/>
          </a:xfrm>
          <a:prstGeom prst="rect">
            <a:avLst/>
          </a:prstGeom>
          <a:noFill/>
          <a:ln w="9525">
            <a:noFill/>
            <a:round/>
            <a:headEnd/>
            <a:tailEnd/>
          </a:ln>
        </p:spPr>
      </p:pic>
      <p:sp>
        <p:nvSpPr>
          <p:cNvPr id="17" name="Text Box 15"/>
          <p:cNvSpPr txBox="1">
            <a:spLocks noChangeArrowheads="1"/>
          </p:cNvSpPr>
          <p:nvPr/>
        </p:nvSpPr>
        <p:spPr bwMode="auto">
          <a:xfrm>
            <a:off x="179388" y="468313"/>
            <a:ext cx="3702050" cy="820737"/>
          </a:xfrm>
          <a:prstGeom prst="rect">
            <a:avLst/>
          </a:prstGeom>
          <a:noFill/>
          <a:ln w="9525">
            <a:noFill/>
            <a:round/>
            <a:headEnd/>
            <a:tailEnd/>
          </a:ln>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800" b="1" dirty="0">
                <a:solidFill>
                  <a:srgbClr val="FFFFFF"/>
                </a:solidFill>
              </a:rPr>
              <a:t>Solar Power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11"/>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additive="repl">
                                        <p:cTn id="12" dur="1" fill="hold">
                                          <p:stCondLst>
                                            <p:cond delay="0"/>
                                          </p:stCondLst>
                                        </p:cTn>
                                        <p:tgtEl>
                                          <p:spTgt spid="12"/>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13"/>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srcRect/>
          <a:stretch>
            <a:fillRect/>
          </a:stretch>
        </p:blipFill>
        <p:spPr bwMode="auto">
          <a:xfrm>
            <a:off x="4238625" y="1260475"/>
            <a:ext cx="4762500" cy="4000500"/>
          </a:xfrm>
          <a:prstGeom prst="rect">
            <a:avLst/>
          </a:prstGeom>
          <a:noFill/>
          <a:ln w="9525">
            <a:noFill/>
            <a:round/>
            <a:headEnd/>
            <a:tailEnd/>
          </a:ln>
        </p:spPr>
      </p:pic>
      <p:sp>
        <p:nvSpPr>
          <p:cNvPr id="6" name="Text Box 8"/>
          <p:cNvSpPr txBox="1">
            <a:spLocks noChangeArrowheads="1"/>
          </p:cNvSpPr>
          <p:nvPr/>
        </p:nvSpPr>
        <p:spPr bwMode="auto">
          <a:xfrm>
            <a:off x="360363" y="1439863"/>
            <a:ext cx="4972050" cy="1674812"/>
          </a:xfrm>
          <a:prstGeom prst="rect">
            <a:avLst/>
          </a:prstGeom>
          <a:noFill/>
          <a:ln w="9525">
            <a:noFill/>
            <a:round/>
            <a:headEnd/>
            <a:tailEnd/>
          </a:ln>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b="1">
                <a:solidFill>
                  <a:srgbClr val="FFFFFF"/>
                </a:solidFill>
              </a:rPr>
              <a:t>In Space</a:t>
            </a:r>
            <a:r>
              <a:rPr lang="en-US">
                <a:solidFill>
                  <a:srgbClr val="FFFFFF"/>
                </a:solidFill>
              </a:rPr>
              <a:t> : 1366W/m^2</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solidFill>
                  <a:srgbClr val="FFFFFF"/>
                </a:solidFill>
              </a:rPr>
              <a:t>	Microwaves can transmit this to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solidFill>
                  <a:srgbClr val="FFFFFF"/>
                </a:solidFill>
              </a:rPr>
              <a:t>	Earth with </a:t>
            </a:r>
            <a:r>
              <a:rPr lang="en-US" b="1">
                <a:solidFill>
                  <a:srgbClr val="FFFFFF"/>
                </a:solidFill>
              </a:rPr>
              <a:t>80%</a:t>
            </a:r>
            <a:r>
              <a:rPr lang="en-US">
                <a:solidFill>
                  <a:srgbClr val="FFFFFF"/>
                </a:solidFill>
              </a:rPr>
              <a:t> efficiency.</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a:solidFill>
                <a:srgbClr val="FFFFFF"/>
              </a:solidFill>
            </a:endParaRPr>
          </a:p>
        </p:txBody>
      </p:sp>
      <p:sp>
        <p:nvSpPr>
          <p:cNvPr id="7" name="Text Box 9"/>
          <p:cNvSpPr txBox="1">
            <a:spLocks noChangeArrowheads="1"/>
          </p:cNvSpPr>
          <p:nvPr/>
        </p:nvSpPr>
        <p:spPr bwMode="auto">
          <a:xfrm>
            <a:off x="179388" y="468313"/>
            <a:ext cx="5665787" cy="820737"/>
          </a:xfrm>
          <a:prstGeom prst="rect">
            <a:avLst/>
          </a:prstGeom>
          <a:noFill/>
          <a:ln w="9525">
            <a:noFill/>
            <a:round/>
            <a:headEnd/>
            <a:tailEnd/>
          </a:ln>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800" b="1" dirty="0">
                <a:solidFill>
                  <a:srgbClr val="FFFFFF"/>
                </a:solidFill>
              </a:rPr>
              <a:t>Space Solar Power</a:t>
            </a:r>
          </a:p>
        </p:txBody>
      </p:sp>
      <p:sp>
        <p:nvSpPr>
          <p:cNvPr id="8" name="Text Box 10"/>
          <p:cNvSpPr txBox="1">
            <a:spLocks noChangeArrowheads="1"/>
          </p:cNvSpPr>
          <p:nvPr/>
        </p:nvSpPr>
        <p:spPr bwMode="auto">
          <a:xfrm>
            <a:off x="179388" y="4397375"/>
            <a:ext cx="4768850" cy="822325"/>
          </a:xfrm>
          <a:prstGeom prst="rect">
            <a:avLst/>
          </a:prstGeom>
          <a:noFill/>
          <a:ln w="9525">
            <a:noFill/>
            <a:round/>
            <a:headEnd/>
            <a:tailEnd/>
          </a:ln>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solidFill>
                  <a:srgbClr val="FFFFFF"/>
                </a:solidFill>
              </a:rPr>
              <a:t>Compared with 170W/m^2,</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solidFill>
                  <a:srgbClr val="FFFFFF"/>
                </a:solidFill>
              </a:rPr>
              <a:t>	for the same solar panel here.</a:t>
            </a:r>
            <a:r>
              <a:rPr lang="en-US">
                <a:solidFill>
                  <a:srgbClr val="000000"/>
                </a:solidFill>
              </a:rPr>
              <a:t>.</a:t>
            </a:r>
          </a:p>
        </p:txBody>
      </p:sp>
      <p:sp>
        <p:nvSpPr>
          <p:cNvPr id="9" name="Text Box 11"/>
          <p:cNvSpPr txBox="1">
            <a:spLocks noChangeArrowheads="1"/>
          </p:cNvSpPr>
          <p:nvPr/>
        </p:nvSpPr>
        <p:spPr bwMode="auto">
          <a:xfrm>
            <a:off x="1800225" y="3190875"/>
            <a:ext cx="4632325" cy="1309688"/>
          </a:xfrm>
          <a:prstGeom prst="rect">
            <a:avLst/>
          </a:prstGeom>
          <a:noFill/>
          <a:ln w="9525">
            <a:noFill/>
            <a:round/>
            <a:headEnd/>
            <a:tailEnd/>
          </a:ln>
        </p:spPr>
        <p:txBody>
          <a:bodyPr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FFFFFF"/>
                </a:solidFill>
              </a:rPr>
              <a:t>Beamed Down: </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a:solidFill>
                  <a:srgbClr val="FFFFFF"/>
                </a:solidFill>
              </a:rPr>
              <a:t>1092W/m^2</a:t>
            </a:r>
            <a:br>
              <a:rPr lang="en-US" sz="3200">
                <a:solidFill>
                  <a:srgbClr val="FFFFFF"/>
                </a:solidFill>
              </a:rPr>
            </a:br>
            <a:endParaRPr lang="en-US" sz="3200">
              <a:solidFill>
                <a:srgbClr val="FFFFFF"/>
              </a:solidFill>
            </a:endParaRPr>
          </a:p>
        </p:txBody>
      </p:sp>
      <p:sp>
        <p:nvSpPr>
          <p:cNvPr id="10" name="Text Box 12"/>
          <p:cNvSpPr txBox="1">
            <a:spLocks noChangeArrowheads="1"/>
          </p:cNvSpPr>
          <p:nvPr/>
        </p:nvSpPr>
        <p:spPr bwMode="auto">
          <a:xfrm>
            <a:off x="3419475" y="5400675"/>
            <a:ext cx="5373688" cy="822325"/>
          </a:xfrm>
          <a:prstGeom prst="rect">
            <a:avLst/>
          </a:prstGeom>
          <a:noFill/>
          <a:ln w="9525">
            <a:noFill/>
            <a:round/>
            <a:headEnd/>
            <a:tailEnd/>
          </a:ln>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FFFFFF"/>
                </a:solidFill>
              </a:rPr>
              <a:t>That's </a:t>
            </a:r>
            <a:r>
              <a:rPr lang="en-US" b="1" dirty="0">
                <a:solidFill>
                  <a:srgbClr val="FFFFFF"/>
                </a:solidFill>
              </a:rPr>
              <a:t>SEVEN TIMES</a:t>
            </a:r>
            <a:r>
              <a:rPr lang="en-US" dirty="0">
                <a:solidFill>
                  <a:srgbClr val="FFFFFF"/>
                </a:solidFill>
              </a:rPr>
              <a:t> as much power.</a:t>
            </a:r>
          </a:p>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a:solidFill>
                  <a:srgbClr val="FFFFFF"/>
                </a:solidFill>
              </a:rPr>
              <a:t>… and it's always 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images.wordlesstech.com/wp-content/uploads/2011/01/space-based-solar-power.jpg"/>
          <p:cNvPicPr>
            <a:picLocks noChangeAspect="1" noChangeArrowheads="1"/>
          </p:cNvPicPr>
          <p:nvPr/>
        </p:nvPicPr>
        <p:blipFill>
          <a:blip r:embed="rId3"/>
          <a:srcRect/>
          <a:stretch>
            <a:fillRect/>
          </a:stretch>
        </p:blipFill>
        <p:spPr bwMode="auto">
          <a:xfrm>
            <a:off x="323528" y="332656"/>
            <a:ext cx="8241129" cy="5373216"/>
          </a:xfrm>
          <a:prstGeom prst="rect">
            <a:avLst/>
          </a:prstGeom>
          <a:noFill/>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p:cNvSpPr txBox="1">
            <a:spLocks noChangeArrowheads="1"/>
          </p:cNvSpPr>
          <p:nvPr/>
        </p:nvSpPr>
        <p:spPr bwMode="auto">
          <a:xfrm>
            <a:off x="539750" y="296863"/>
            <a:ext cx="8229600" cy="1143000"/>
          </a:xfrm>
          <a:prstGeom prst="rect">
            <a:avLst/>
          </a:prstGeom>
          <a:noFill/>
          <a:ln w="9525">
            <a:noFill/>
            <a:round/>
            <a:headEnd/>
            <a:tailEnd/>
          </a:ln>
        </p:spPr>
        <p:txBody>
          <a:bodyPr wrap="none" anchor="ctr"/>
          <a:lstStyle/>
          <a:p>
            <a:endParaRPr lang="en-US"/>
          </a:p>
        </p:txBody>
      </p:sp>
      <p:sp>
        <p:nvSpPr>
          <p:cNvPr id="7" name="Text Box 5"/>
          <p:cNvSpPr txBox="1">
            <a:spLocks noChangeArrowheads="1"/>
          </p:cNvSpPr>
          <p:nvPr/>
        </p:nvSpPr>
        <p:spPr bwMode="auto">
          <a:xfrm>
            <a:off x="539750" y="3257550"/>
            <a:ext cx="7237413" cy="822325"/>
          </a:xfrm>
          <a:prstGeom prst="rect">
            <a:avLst/>
          </a:prstGeom>
          <a:noFill/>
          <a:ln w="9525">
            <a:noFill/>
            <a:round/>
            <a:headEnd/>
            <a:tailEnd/>
          </a:ln>
        </p:spPr>
        <p:txBody>
          <a:bodyPr lIns="90000" tIns="45000" rIns="90000" bIns="45000"/>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a:solidFill>
                <a:srgbClr val="FFFFFF"/>
              </a:solidFill>
            </a:endParaRPr>
          </a:p>
          <a:p>
            <a: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CA">
              <a:solidFill>
                <a:srgbClr val="FFFFFF"/>
              </a:solidFill>
            </a:endParaRPr>
          </a:p>
        </p:txBody>
      </p:sp>
      <p:sp>
        <p:nvSpPr>
          <p:cNvPr id="8" name="Text Box 6"/>
          <p:cNvSpPr txBox="1">
            <a:spLocks noChangeArrowheads="1"/>
          </p:cNvSpPr>
          <p:nvPr/>
        </p:nvSpPr>
        <p:spPr bwMode="auto">
          <a:xfrm>
            <a:off x="6169025" y="900113"/>
            <a:ext cx="1930400" cy="3600450"/>
          </a:xfrm>
          <a:prstGeom prst="rect">
            <a:avLst/>
          </a:prstGeom>
          <a:noFill/>
          <a:ln w="9525">
            <a:noFill/>
            <a:round/>
            <a:headEnd/>
            <a:tailEnd/>
          </a:ln>
        </p:spPr>
        <p:txBody>
          <a:bodyPr wrap="none" anchor="ctr"/>
          <a:lstStyle/>
          <a:p>
            <a:endParaRPr lang="en-US"/>
          </a:p>
        </p:txBody>
      </p:sp>
      <p:sp>
        <p:nvSpPr>
          <p:cNvPr id="9" name="Text Box 7"/>
          <p:cNvSpPr txBox="1">
            <a:spLocks noChangeArrowheads="1"/>
          </p:cNvSpPr>
          <p:nvPr/>
        </p:nvSpPr>
        <p:spPr bwMode="auto">
          <a:xfrm>
            <a:off x="1150938" y="468313"/>
            <a:ext cx="5662612" cy="820737"/>
          </a:xfrm>
          <a:prstGeom prst="rect">
            <a:avLst/>
          </a:prstGeom>
          <a:noFill/>
          <a:ln w="9525">
            <a:noFill/>
            <a:round/>
            <a:headEnd/>
            <a:tailEnd/>
          </a:ln>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800" b="1">
                <a:solidFill>
                  <a:srgbClr val="FFFFFF"/>
                </a:solidFill>
              </a:rPr>
              <a:t>While we're up there...</a:t>
            </a:r>
          </a:p>
        </p:txBody>
      </p:sp>
      <p:sp>
        <p:nvSpPr>
          <p:cNvPr id="10" name="Text Box 8"/>
          <p:cNvSpPr txBox="1">
            <a:spLocks noChangeArrowheads="1"/>
          </p:cNvSpPr>
          <p:nvPr/>
        </p:nvSpPr>
        <p:spPr bwMode="auto">
          <a:xfrm>
            <a:off x="1033463" y="3959225"/>
            <a:ext cx="5086350" cy="1309688"/>
          </a:xfrm>
          <a:prstGeom prst="rect">
            <a:avLst/>
          </a:prstGeom>
          <a:noFill/>
          <a:ln w="9525">
            <a:noFill/>
            <a:round/>
            <a:headEnd/>
            <a:tailEnd/>
          </a:ln>
        </p:spPr>
        <p:txBody>
          <a:bodyPr wrap="none" anchor="ctr"/>
          <a:lstStyle/>
          <a:p>
            <a:endParaRPr lang="en-US"/>
          </a:p>
        </p:txBody>
      </p:sp>
      <p:pic>
        <p:nvPicPr>
          <p:cNvPr id="11" name="Picture 9"/>
          <p:cNvPicPr>
            <a:picLocks noChangeAspect="1" noChangeArrowheads="1"/>
          </p:cNvPicPr>
          <p:nvPr/>
        </p:nvPicPr>
        <p:blipFill>
          <a:blip r:embed="rId3"/>
          <a:srcRect/>
          <a:stretch>
            <a:fillRect/>
          </a:stretch>
        </p:blipFill>
        <p:spPr bwMode="auto">
          <a:xfrm>
            <a:off x="1467966" y="1607007"/>
            <a:ext cx="3532187" cy="2339975"/>
          </a:xfrm>
          <a:prstGeom prst="rect">
            <a:avLst/>
          </a:prstGeom>
          <a:noFill/>
          <a:ln w="9525">
            <a:noFill/>
            <a:round/>
            <a:headEnd/>
            <a:tailEnd/>
          </a:ln>
        </p:spPr>
      </p:pic>
      <p:sp>
        <p:nvSpPr>
          <p:cNvPr id="12" name="Text Box 10"/>
          <p:cNvSpPr txBox="1">
            <a:spLocks noChangeArrowheads="1"/>
          </p:cNvSpPr>
          <p:nvPr/>
        </p:nvSpPr>
        <p:spPr bwMode="auto">
          <a:xfrm>
            <a:off x="2105234" y="4272757"/>
            <a:ext cx="1585913" cy="455612"/>
          </a:xfrm>
          <a:prstGeom prst="rect">
            <a:avLst/>
          </a:prstGeom>
          <a:noFill/>
          <a:ln w="9525">
            <a:noFill/>
            <a:round/>
            <a:headEnd/>
            <a:tailEnd/>
          </a:ln>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a:solidFill>
                  <a:srgbClr val="FFFFFF"/>
                </a:solidFill>
              </a:rPr>
              <a:t>Metallurgy</a:t>
            </a:r>
          </a:p>
        </p:txBody>
      </p:sp>
      <p:pic>
        <p:nvPicPr>
          <p:cNvPr id="13" name="Picture 11"/>
          <p:cNvPicPr>
            <a:picLocks noChangeAspect="1" noChangeArrowheads="1"/>
          </p:cNvPicPr>
          <p:nvPr/>
        </p:nvPicPr>
        <p:blipFill>
          <a:blip r:embed="rId4"/>
          <a:srcRect/>
          <a:stretch>
            <a:fillRect/>
          </a:stretch>
        </p:blipFill>
        <p:spPr bwMode="auto">
          <a:xfrm>
            <a:off x="5401286" y="3656268"/>
            <a:ext cx="3008312" cy="2363788"/>
          </a:xfrm>
          <a:prstGeom prst="rect">
            <a:avLst/>
          </a:prstGeom>
          <a:noFill/>
          <a:ln w="9525">
            <a:noFill/>
            <a:round/>
            <a:headEnd/>
            <a:tailEnd/>
          </a:ln>
        </p:spPr>
      </p:pic>
      <p:sp>
        <p:nvSpPr>
          <p:cNvPr id="14" name="Text Box 12"/>
          <p:cNvSpPr txBox="1">
            <a:spLocks noChangeArrowheads="1"/>
          </p:cNvSpPr>
          <p:nvPr/>
        </p:nvSpPr>
        <p:spPr bwMode="auto">
          <a:xfrm>
            <a:off x="3321132" y="4997464"/>
            <a:ext cx="2111375" cy="455613"/>
          </a:xfrm>
          <a:prstGeom prst="rect">
            <a:avLst/>
          </a:prstGeom>
          <a:noFill/>
          <a:ln w="9525">
            <a:noFill/>
            <a:round/>
            <a:headEnd/>
            <a:tailEnd/>
          </a:ln>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a:solidFill>
                  <a:srgbClr val="FFFFFF"/>
                </a:solidFill>
              </a:rPr>
              <a:t>Manufacturing</a:t>
            </a:r>
          </a:p>
        </p:txBody>
      </p:sp>
      <p:pic>
        <p:nvPicPr>
          <p:cNvPr id="16" name="Picture 14"/>
          <p:cNvPicPr>
            <a:picLocks noChangeAspect="1" noChangeArrowheads="1"/>
          </p:cNvPicPr>
          <p:nvPr/>
        </p:nvPicPr>
        <p:blipFill>
          <a:blip r:embed="rId5"/>
          <a:srcRect/>
          <a:stretch>
            <a:fillRect/>
          </a:stretch>
        </p:blipFill>
        <p:spPr bwMode="auto">
          <a:xfrm>
            <a:off x="5548911" y="1222413"/>
            <a:ext cx="2271843" cy="2234496"/>
          </a:xfrm>
          <a:prstGeom prst="rect">
            <a:avLst/>
          </a:prstGeom>
          <a:noFill/>
          <a:ln w="9525">
            <a:noFill/>
            <a:round/>
            <a:headEnd/>
            <a:tailEnd/>
          </a:ln>
        </p:spPr>
      </p:pic>
      <p:sp>
        <p:nvSpPr>
          <p:cNvPr id="17" name="Text Box 15"/>
          <p:cNvSpPr txBox="1">
            <a:spLocks noChangeArrowheads="1"/>
          </p:cNvSpPr>
          <p:nvPr/>
        </p:nvSpPr>
        <p:spPr bwMode="auto">
          <a:xfrm>
            <a:off x="7745412" y="1428736"/>
            <a:ext cx="1398588" cy="455612"/>
          </a:xfrm>
          <a:prstGeom prst="rect">
            <a:avLst/>
          </a:prstGeom>
          <a:noFill/>
          <a:ln w="9525">
            <a:noFill/>
            <a:round/>
            <a:headEnd/>
            <a:tailEnd/>
          </a:ln>
        </p:spPr>
        <p:txBody>
          <a:bodyPr wrap="none" lIns="90000" tIns="45000" rIns="90000" bIns="4500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dirty="0">
                <a:solidFill>
                  <a:srgbClr val="FFFFFF"/>
                </a:solidFill>
              </a:rPr>
              <a:t>Medicine</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058974"/>
          </a:xfrm>
        </p:spPr>
        <p:txBody>
          <a:bodyPr/>
          <a:lstStyle/>
          <a:p>
            <a:pPr algn="ctr"/>
            <a:r>
              <a:rPr lang="en-CA" dirty="0" smtClean="0"/>
              <a:t>Dreams, or Inevitability?</a:t>
            </a:r>
            <a:endParaRPr lang="en-CA" dirty="0"/>
          </a:p>
        </p:txBody>
      </p:sp>
      <p:sp>
        <p:nvSpPr>
          <p:cNvPr id="3" name="Content Placeholder 2"/>
          <p:cNvSpPr>
            <a:spLocks noGrp="1"/>
          </p:cNvSpPr>
          <p:nvPr>
            <p:ph idx="1"/>
          </p:nvPr>
        </p:nvSpPr>
        <p:spPr/>
        <p:txBody>
          <a:bodyPr/>
          <a:lstStyle/>
          <a:p>
            <a:endParaRPr lang="en-CA"/>
          </a:p>
        </p:txBody>
      </p:sp>
      <p:sp>
        <p:nvSpPr>
          <p:cNvPr id="4" name="Rectangle 3"/>
          <p:cNvSpPr/>
          <p:nvPr/>
        </p:nvSpPr>
        <p:spPr>
          <a:xfrm>
            <a:off x="0" y="1357298"/>
            <a:ext cx="9144000" cy="55007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pic>
        <p:nvPicPr>
          <p:cNvPr id="53250" name="Picture 2" descr="http://news.stanford.edu/news/2012/september/images/railroad_toc.jpg"/>
          <p:cNvPicPr>
            <a:picLocks noChangeAspect="1" noChangeArrowheads="1"/>
          </p:cNvPicPr>
          <p:nvPr/>
        </p:nvPicPr>
        <p:blipFill>
          <a:blip r:embed="rId3"/>
          <a:srcRect/>
          <a:stretch>
            <a:fillRect/>
          </a:stretch>
        </p:blipFill>
        <p:spPr bwMode="auto">
          <a:xfrm>
            <a:off x="642910" y="1571604"/>
            <a:ext cx="7929591" cy="5286396"/>
          </a:xfrm>
          <a:prstGeom prst="rect">
            <a:avLst/>
          </a:prstGeom>
          <a:noFill/>
        </p:spPr>
      </p:pic>
      <p:pic>
        <p:nvPicPr>
          <p:cNvPr id="53252" name="Picture 4" descr="http://upload.wikimedia.org/wikipedia/commons/0/04/International_Space_Station_after_undocking_of_STS-132.jpg"/>
          <p:cNvPicPr>
            <a:picLocks noChangeAspect="1" noChangeArrowheads="1"/>
          </p:cNvPicPr>
          <p:nvPr/>
        </p:nvPicPr>
        <p:blipFill>
          <a:blip r:embed="rId4" cstate="print"/>
          <a:srcRect/>
          <a:stretch>
            <a:fillRect/>
          </a:stretch>
        </p:blipFill>
        <p:spPr bwMode="auto">
          <a:xfrm>
            <a:off x="1" y="1028323"/>
            <a:ext cx="9144000" cy="582967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7886700" cy="3967388"/>
          </a:xfrm>
        </p:spPr>
        <p:txBody>
          <a:bodyPr>
            <a:normAutofit/>
          </a:bodyPr>
          <a:lstStyle/>
          <a:p>
            <a:pPr algn="ctr"/>
            <a:r>
              <a:rPr lang="en-CA" dirty="0" smtClean="0">
                <a:solidFill>
                  <a:schemeClr val="bg1"/>
                </a:solidFill>
              </a:rPr>
              <a:t>Thank you!</a:t>
            </a:r>
            <a:br>
              <a:rPr lang="en-CA" dirty="0" smtClean="0">
                <a:solidFill>
                  <a:schemeClr val="bg1"/>
                </a:solidFill>
              </a:rPr>
            </a:br>
            <a:r>
              <a:rPr lang="en-CA" dirty="0">
                <a:solidFill>
                  <a:schemeClr val="bg1"/>
                </a:solidFill>
              </a:rPr>
              <a:t/>
            </a:r>
            <a:br>
              <a:rPr lang="en-CA" dirty="0">
                <a:solidFill>
                  <a:schemeClr val="bg1"/>
                </a:solidFill>
              </a:rPr>
            </a:br>
            <a:r>
              <a:rPr lang="en-CA" dirty="0" smtClean="0">
                <a:solidFill>
                  <a:schemeClr val="bg1"/>
                </a:solidFill>
              </a:rPr>
              <a:t/>
            </a:r>
            <a:br>
              <a:rPr lang="en-CA" dirty="0" smtClean="0">
                <a:solidFill>
                  <a:schemeClr val="bg1"/>
                </a:solidFill>
              </a:rPr>
            </a:br>
            <a:r>
              <a:rPr lang="en-CA" dirty="0" smtClean="0">
                <a:solidFill>
                  <a:schemeClr val="bg1"/>
                </a:solidFill>
              </a:rPr>
              <a:t>Questions?</a:t>
            </a:r>
            <a:endParaRPr lang="en-US" dirty="0">
              <a:solidFill>
                <a:schemeClr val="bg1"/>
              </a:solidFill>
            </a:endParaRPr>
          </a:p>
        </p:txBody>
      </p:sp>
      <p:grpSp>
        <p:nvGrpSpPr>
          <p:cNvPr id="5" name="Group 4"/>
          <p:cNvGrpSpPr/>
          <p:nvPr/>
        </p:nvGrpSpPr>
        <p:grpSpPr>
          <a:xfrm>
            <a:off x="5692655" y="5164452"/>
            <a:ext cx="3333251" cy="369332"/>
            <a:chOff x="1599360" y="5206303"/>
            <a:chExt cx="3333251" cy="369332"/>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9360" y="5252858"/>
              <a:ext cx="276225" cy="276225"/>
            </a:xfrm>
            <a:prstGeom prst="rect">
              <a:avLst/>
            </a:prstGeom>
          </p:spPr>
        </p:pic>
        <p:sp>
          <p:nvSpPr>
            <p:cNvPr id="7" name="TextBox 6"/>
            <p:cNvSpPr txBox="1"/>
            <p:nvPr/>
          </p:nvSpPr>
          <p:spPr>
            <a:xfrm>
              <a:off x="1959425" y="5206303"/>
              <a:ext cx="2973186" cy="369332"/>
            </a:xfrm>
            <a:prstGeom prst="rect">
              <a:avLst/>
            </a:prstGeom>
            <a:noFill/>
          </p:spPr>
          <p:txBody>
            <a:bodyPr wrap="none" rtlCol="0">
              <a:spAutoFit/>
            </a:bodyPr>
            <a:lstStyle/>
            <a:p>
              <a:r>
                <a:rPr lang="en-CA" dirty="0">
                  <a:solidFill>
                    <a:prstClr val="white"/>
                  </a:solidFill>
                </a:rPr>
                <a:t>Facebook.com/</a:t>
              </a:r>
              <a:r>
                <a:rPr lang="en-CA" dirty="0" err="1">
                  <a:solidFill>
                    <a:prstClr val="white"/>
                  </a:solidFill>
                </a:rPr>
                <a:t>westernuCPSX</a:t>
              </a:r>
              <a:endParaRPr lang="en-US" dirty="0">
                <a:solidFill>
                  <a:prstClr val="white"/>
                </a:solidFill>
              </a:endParaRPr>
            </a:p>
          </p:txBody>
        </p:sp>
      </p:grpSp>
      <p:grpSp>
        <p:nvGrpSpPr>
          <p:cNvPr id="8" name="Group 7"/>
          <p:cNvGrpSpPr/>
          <p:nvPr/>
        </p:nvGrpSpPr>
        <p:grpSpPr>
          <a:xfrm>
            <a:off x="302063" y="5115076"/>
            <a:ext cx="2205484" cy="468085"/>
            <a:chOff x="5510147" y="5181943"/>
            <a:chExt cx="2205484" cy="468085"/>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0147" y="5181943"/>
              <a:ext cx="468085" cy="468085"/>
            </a:xfrm>
            <a:prstGeom prst="rect">
              <a:avLst/>
            </a:prstGeom>
          </p:spPr>
        </p:pic>
        <p:sp>
          <p:nvSpPr>
            <p:cNvPr id="10" name="TextBox 9"/>
            <p:cNvSpPr txBox="1"/>
            <p:nvPr/>
          </p:nvSpPr>
          <p:spPr>
            <a:xfrm>
              <a:off x="5978232" y="5231319"/>
              <a:ext cx="1737399" cy="369332"/>
            </a:xfrm>
            <a:prstGeom prst="rect">
              <a:avLst/>
            </a:prstGeom>
            <a:noFill/>
          </p:spPr>
          <p:txBody>
            <a:bodyPr wrap="none" rtlCol="0">
              <a:spAutoFit/>
            </a:bodyPr>
            <a:lstStyle/>
            <a:p>
              <a:r>
                <a:rPr lang="en-CA" dirty="0">
                  <a:solidFill>
                    <a:prstClr val="white"/>
                  </a:solidFill>
                </a:rPr>
                <a:t>@</a:t>
              </a:r>
              <a:r>
                <a:rPr lang="en-CA" dirty="0" err="1">
                  <a:solidFill>
                    <a:prstClr val="white"/>
                  </a:solidFill>
                </a:rPr>
                <a:t>westernuCPSX</a:t>
              </a:r>
              <a:endParaRPr lang="en-US" dirty="0">
                <a:solidFill>
                  <a:prstClr val="white"/>
                </a:solidFill>
              </a:endParaRPr>
            </a:p>
          </p:txBody>
        </p:sp>
      </p:grpSp>
      <p:sp>
        <p:nvSpPr>
          <p:cNvPr id="11" name="TextBox 10"/>
          <p:cNvSpPr txBox="1"/>
          <p:nvPr/>
        </p:nvSpPr>
        <p:spPr>
          <a:xfrm>
            <a:off x="2975632" y="5164452"/>
            <a:ext cx="2247475" cy="369332"/>
          </a:xfrm>
          <a:prstGeom prst="rect">
            <a:avLst/>
          </a:prstGeom>
          <a:noFill/>
        </p:spPr>
        <p:txBody>
          <a:bodyPr wrap="none" rtlCol="0">
            <a:spAutoFit/>
          </a:bodyPr>
          <a:lstStyle/>
          <a:p>
            <a:r>
              <a:rPr lang="en-CA" dirty="0" smtClean="0">
                <a:solidFill>
                  <a:prstClr val="white"/>
                </a:solidFill>
              </a:rPr>
              <a:t>cpsx.uwo.ca/outreach</a:t>
            </a:r>
            <a:endParaRPr lang="en-US" dirty="0">
              <a:solidFill>
                <a:prstClr val="white"/>
              </a:solidFill>
            </a:endParaRPr>
          </a:p>
        </p:txBody>
      </p:sp>
    </p:spTree>
    <p:extLst>
      <p:ext uri="{BB962C8B-B14F-4D97-AF65-F5344CB8AC3E}">
        <p14:creationId xmlns:p14="http://schemas.microsoft.com/office/powerpoint/2010/main" val="355057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elephantjournal.com/wp-content/uploads/2011/12/earthri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868" y="435189"/>
            <a:ext cx="7164288" cy="537321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pPr algn="ctr"/>
            <a:r>
              <a:rPr lang="en-CA" dirty="0" smtClean="0"/>
              <a:t>Our Finite World</a:t>
            </a:r>
            <a:endParaRPr lang="en-CA" dirty="0"/>
          </a:p>
        </p:txBody>
      </p:sp>
      <p:sp>
        <p:nvSpPr>
          <p:cNvPr id="3" name="Rectangle 2"/>
          <p:cNvSpPr/>
          <p:nvPr/>
        </p:nvSpPr>
        <p:spPr>
          <a:xfrm>
            <a:off x="1691680" y="4484966"/>
            <a:ext cx="5976664" cy="1323439"/>
          </a:xfrm>
          <a:prstGeom prst="rect">
            <a:avLst/>
          </a:prstGeom>
        </p:spPr>
        <p:txBody>
          <a:bodyPr wrap="square">
            <a:spAutoFit/>
          </a:bodyPr>
          <a:lstStyle/>
          <a:p>
            <a:pPr algn="ctr">
              <a:spcBef>
                <a:spcPts val="800"/>
              </a:spcBef>
            </a:pPr>
            <a:r>
              <a:rPr lang="en-US" altLang="en-US" sz="4000" dirty="0">
                <a:solidFill>
                  <a:schemeClr val="bg1"/>
                </a:solidFill>
                <a:latin typeface="Calibri" panose="020F0502020204030204" pitchFamily="34" charset="0"/>
              </a:rPr>
              <a:t>What will we run out of first?</a:t>
            </a:r>
          </a:p>
        </p:txBody>
      </p:sp>
    </p:spTree>
    <p:extLst>
      <p:ext uri="{BB962C8B-B14F-4D97-AF65-F5344CB8AC3E}">
        <p14:creationId xmlns:p14="http://schemas.microsoft.com/office/powerpoint/2010/main" val="295293174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844660"/>
          </a:xfrm>
        </p:spPr>
        <p:txBody>
          <a:bodyPr/>
          <a:lstStyle/>
          <a:p>
            <a:pPr algn="ctr"/>
            <a:r>
              <a:rPr lang="en-CA" dirty="0" smtClean="0"/>
              <a:t>Peak Oil?</a:t>
            </a:r>
            <a:endParaRPr lang="en-CA" dirty="0"/>
          </a:p>
        </p:txBody>
      </p:sp>
      <p:sp>
        <p:nvSpPr>
          <p:cNvPr id="3" name="Content Placeholder 2"/>
          <p:cNvSpPr>
            <a:spLocks noGrp="1"/>
          </p:cNvSpPr>
          <p:nvPr>
            <p:ph idx="1"/>
          </p:nvPr>
        </p:nvSpPr>
        <p:spPr/>
        <p:txBody>
          <a:bodyPr/>
          <a:lstStyle/>
          <a:p>
            <a:endParaRPr lang="en-CA"/>
          </a:p>
        </p:txBody>
      </p:sp>
      <p:pic>
        <p:nvPicPr>
          <p:cNvPr id="4" name="Picture 6"/>
          <p:cNvPicPr>
            <a:picLocks noChangeAspect="1" noChangeArrowheads="1"/>
          </p:cNvPicPr>
          <p:nvPr/>
        </p:nvPicPr>
        <p:blipFill>
          <a:blip r:embed="rId3"/>
          <a:srcRect/>
          <a:stretch>
            <a:fillRect/>
          </a:stretch>
        </p:blipFill>
        <p:spPr bwMode="auto">
          <a:xfrm>
            <a:off x="0" y="914400"/>
            <a:ext cx="9144000" cy="5943600"/>
          </a:xfrm>
          <a:prstGeom prst="rect">
            <a:avLst/>
          </a:prstGeom>
          <a:noFill/>
          <a:ln w="9525">
            <a:noFill/>
            <a:round/>
            <a:headEnd/>
            <a:tailEnd/>
          </a:ln>
        </p:spPr>
      </p:pic>
      <p:pic>
        <p:nvPicPr>
          <p:cNvPr id="21506" name="Picture 2" descr="http://3.bp.blogspot.com/-x5NrH5gN3BQ/TaDwOJUBAdI/AAAAAAAABdw/ZlBzweHyD7I/s1600/peak-oil-oilwell-u-800.jpg"/>
          <p:cNvPicPr>
            <a:picLocks noChangeAspect="1" noChangeArrowheads="1"/>
          </p:cNvPicPr>
          <p:nvPr/>
        </p:nvPicPr>
        <p:blipFill>
          <a:blip r:embed="rId4"/>
          <a:srcRect/>
          <a:stretch>
            <a:fillRect/>
          </a:stretch>
        </p:blipFill>
        <p:spPr bwMode="auto">
          <a:xfrm>
            <a:off x="714348" y="1357298"/>
            <a:ext cx="7620000" cy="4762500"/>
          </a:xfrm>
          <a:prstGeom prst="rect">
            <a:avLst/>
          </a:prstGeom>
          <a:noFill/>
        </p:spPr>
      </p:pic>
    </p:spTree>
    <p:extLst>
      <p:ext uri="{BB962C8B-B14F-4D97-AF65-F5344CB8AC3E}">
        <p14:creationId xmlns:p14="http://schemas.microsoft.com/office/powerpoint/2010/main" val="375008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1000" fill="hold"/>
                                        <p:tgtEl>
                                          <p:spTgt spid="21506"/>
                                        </p:tgtEl>
                                        <p:attrNameLst>
                                          <p:attrName>ppt_w</p:attrName>
                                        </p:attrNameLst>
                                      </p:cBhvr>
                                      <p:tavLst>
                                        <p:tav tm="0">
                                          <p:val>
                                            <p:fltVal val="0"/>
                                          </p:val>
                                        </p:tav>
                                        <p:tav tm="100000">
                                          <p:val>
                                            <p:strVal val="#ppt_w"/>
                                          </p:val>
                                        </p:tav>
                                      </p:tavLst>
                                    </p:anim>
                                    <p:anim calcmode="lin" valueType="num">
                                      <p:cBhvr>
                                        <p:cTn id="8" dur="1000" fill="hold"/>
                                        <p:tgtEl>
                                          <p:spTgt spid="215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Everything Runs out …</a:t>
            </a:r>
            <a:endParaRPr lang="en-CA"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4011" b="10751"/>
          <a:stretch/>
        </p:blipFill>
        <p:spPr>
          <a:xfrm>
            <a:off x="0" y="1197384"/>
            <a:ext cx="9145208" cy="5688000"/>
          </a:xfrm>
          <a:prstGeom prst="rect">
            <a:avLst/>
          </a:prstGeom>
        </p:spPr>
      </p:pic>
    </p:spTree>
    <p:extLst>
      <p:ext uri="{BB962C8B-B14F-4D97-AF65-F5344CB8AC3E}">
        <p14:creationId xmlns:p14="http://schemas.microsoft.com/office/powerpoint/2010/main" val="280172371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1"/>
          <p:cNvSpPr txBox="1">
            <a:spLocks noChangeArrowheads="1"/>
          </p:cNvSpPr>
          <p:nvPr/>
        </p:nvSpPr>
        <p:spPr bwMode="auto">
          <a:xfrm>
            <a:off x="457200" y="-18256"/>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buClrTx/>
              <a:buFontTx/>
              <a:buNone/>
            </a:pPr>
            <a:r>
              <a:rPr lang="en-US" altLang="en-US" sz="4400" dirty="0">
                <a:solidFill>
                  <a:srgbClr val="FFFFFF"/>
                </a:solidFill>
                <a:latin typeface="Calibri" panose="020F0502020204030204" pitchFamily="34" charset="0"/>
              </a:rPr>
              <a:t>If we could mine more...</a:t>
            </a:r>
          </a:p>
        </p:txBody>
      </p:sp>
      <p:sp>
        <p:nvSpPr>
          <p:cNvPr id="165893" name="Text Box 4"/>
          <p:cNvSpPr txBox="1">
            <a:spLocks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Tx/>
              <a:buFontTx/>
              <a:buNone/>
            </a:pPr>
            <a:fld id="{A0533332-5F22-4A38-801B-A5335392869A}" type="slidenum">
              <a:rPr lang="en-US" altLang="en-US" sz="1200">
                <a:solidFill>
                  <a:srgbClr val="0070C0"/>
                </a:solidFill>
                <a:latin typeface="Calibri" panose="020F0502020204030204" pitchFamily="34" charset="0"/>
              </a:rPr>
              <a:pPr algn="r" eaLnBrk="1" hangingPunct="1">
                <a:buClrTx/>
                <a:buFontTx/>
                <a:buNone/>
              </a:pPr>
              <a:t>6</a:t>
            </a:fld>
            <a:endParaRPr lang="en-US" altLang="en-US" sz="1200">
              <a:solidFill>
                <a:srgbClr val="0070C0"/>
              </a:solidFill>
              <a:latin typeface="Calibri" panose="020F0502020204030204" pitchFamily="34" charset="0"/>
            </a:endParaRPr>
          </a:p>
        </p:txBody>
      </p:sp>
      <p:sp>
        <p:nvSpPr>
          <p:cNvPr id="165894" name="Text Box 5"/>
          <p:cNvSpPr txBox="1">
            <a:spLocks noChangeArrowheads="1"/>
          </p:cNvSpPr>
          <p:nvPr/>
        </p:nvSpPr>
        <p:spPr bwMode="auto">
          <a:xfrm>
            <a:off x="4140200" y="4319588"/>
            <a:ext cx="2738438"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CA" altLang="en-US" b="1">
                <a:solidFill>
                  <a:srgbClr val="000000"/>
                </a:solidFill>
              </a:rPr>
              <a:t>Copper : 40 years</a:t>
            </a:r>
          </a:p>
        </p:txBody>
      </p:sp>
      <p:pic>
        <p:nvPicPr>
          <p:cNvPr id="16589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088" y="908720"/>
            <a:ext cx="5584825"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TextBox 7"/>
          <p:cNvSpPr txBox="1"/>
          <p:nvPr/>
        </p:nvSpPr>
        <p:spPr>
          <a:xfrm>
            <a:off x="457200" y="5074433"/>
            <a:ext cx="8429684" cy="954107"/>
          </a:xfrm>
          <a:prstGeom prst="rect">
            <a:avLst/>
          </a:prstGeom>
          <a:noFill/>
        </p:spPr>
        <p:txBody>
          <a:bodyPr wrap="square" rtlCol="0">
            <a:spAutoFit/>
          </a:bodyPr>
          <a:lstStyle/>
          <a:p>
            <a:pPr algn="ctr"/>
            <a:r>
              <a:rPr lang="en-CA" sz="2800" dirty="0" smtClean="0"/>
              <a:t>Hundreds of tonnes of rock moved for </a:t>
            </a:r>
            <a:br>
              <a:rPr lang="en-CA" sz="2800" dirty="0" smtClean="0"/>
            </a:br>
            <a:r>
              <a:rPr lang="en-CA" sz="2800" dirty="0" smtClean="0"/>
              <a:t>one tonne of copper, or a few hundred </a:t>
            </a:r>
            <a:r>
              <a:rPr lang="en-CA" sz="2800" i="1" dirty="0" smtClean="0"/>
              <a:t>grams</a:t>
            </a:r>
            <a:r>
              <a:rPr lang="en-CA" sz="2800" dirty="0" smtClean="0"/>
              <a:t> of gold</a:t>
            </a:r>
            <a:endParaRPr lang="en-CA" sz="2800" dirty="0"/>
          </a:p>
        </p:txBody>
      </p:sp>
    </p:spTree>
    <p:extLst>
      <p:ext uri="{BB962C8B-B14F-4D97-AF65-F5344CB8AC3E}">
        <p14:creationId xmlns:p14="http://schemas.microsoft.com/office/powerpoint/2010/main" val="619058259"/>
      </p:ext>
    </p:extLst>
  </p:cSld>
  <p:clrMapOvr>
    <a:masterClrMapping/>
  </p:clrMapOvr>
  <p:transition spd="med"/>
  <p:timing>
    <p:tnLst>
      <p:par>
        <p:cTn id="1" dur="indefinite"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1"/>
          <p:cNvSpPr txBox="1">
            <a:spLocks noChangeArrowheads="1"/>
          </p:cNvSpPr>
          <p:nvPr/>
        </p:nvSpPr>
        <p:spPr bwMode="auto">
          <a:xfrm>
            <a:off x="457200" y="-11000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buClrTx/>
              <a:buFontTx/>
              <a:buNone/>
            </a:pPr>
            <a:r>
              <a:rPr lang="en-US" altLang="en-US" sz="4400" dirty="0">
                <a:solidFill>
                  <a:srgbClr val="FFFFFF"/>
                </a:solidFill>
                <a:latin typeface="Calibri" panose="020F0502020204030204" pitchFamily="34" charset="0"/>
              </a:rPr>
              <a:t>Would we want to?</a:t>
            </a:r>
          </a:p>
        </p:txBody>
      </p:sp>
      <p:sp>
        <p:nvSpPr>
          <p:cNvPr id="167939" name="Text Box 2"/>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spcBef>
                <a:spcPts val="800"/>
              </a:spcBef>
              <a:buClrTx/>
              <a:buFontTx/>
              <a:buNone/>
            </a:pPr>
            <a:endParaRPr lang="en-US" altLang="en-US" sz="3200">
              <a:solidFill>
                <a:srgbClr val="EEECE1"/>
              </a:solidFill>
              <a:latin typeface="Calibri" panose="020F0502020204030204" pitchFamily="34" charset="0"/>
            </a:endParaRPr>
          </a:p>
          <a:p>
            <a:pPr algn="ctr" eaLnBrk="1" hangingPunct="1">
              <a:spcBef>
                <a:spcPts val="800"/>
              </a:spcBef>
              <a:buClrTx/>
              <a:buFontTx/>
              <a:buNone/>
            </a:pPr>
            <a:endParaRPr lang="en-US" altLang="en-US" sz="3200">
              <a:solidFill>
                <a:srgbClr val="EEECE1"/>
              </a:solidFill>
              <a:latin typeface="Calibri" panose="020F0502020204030204" pitchFamily="34" charset="0"/>
            </a:endParaRPr>
          </a:p>
          <a:p>
            <a:pPr algn="ctr" eaLnBrk="1" hangingPunct="1">
              <a:spcBef>
                <a:spcPts val="800"/>
              </a:spcBef>
              <a:buClrTx/>
              <a:buFontTx/>
              <a:buNone/>
            </a:pPr>
            <a:endParaRPr lang="en-US" altLang="en-US" sz="3200">
              <a:solidFill>
                <a:srgbClr val="EEECE1"/>
              </a:solidFill>
              <a:latin typeface="Calibri" panose="020F0502020204030204" pitchFamily="34" charset="0"/>
            </a:endParaRPr>
          </a:p>
          <a:p>
            <a:pPr algn="ctr" eaLnBrk="1" hangingPunct="1">
              <a:spcBef>
                <a:spcPts val="800"/>
              </a:spcBef>
              <a:buClrTx/>
              <a:buFontTx/>
              <a:buNone/>
            </a:pPr>
            <a:endParaRPr lang="en-US" altLang="en-US" sz="3200">
              <a:solidFill>
                <a:srgbClr val="EEECE1"/>
              </a:solidFill>
              <a:latin typeface="Calibri" panose="020F0502020204030204" pitchFamily="34" charset="0"/>
            </a:endParaRPr>
          </a:p>
          <a:p>
            <a:pPr algn="ctr" eaLnBrk="1" hangingPunct="1">
              <a:spcBef>
                <a:spcPts val="800"/>
              </a:spcBef>
              <a:buClrTx/>
              <a:buFontTx/>
              <a:buNone/>
            </a:pPr>
            <a:endParaRPr lang="en-US" altLang="en-US" sz="3200">
              <a:solidFill>
                <a:srgbClr val="EEECE1"/>
              </a:solidFill>
              <a:latin typeface="Calibri" panose="020F0502020204030204" pitchFamily="34" charset="0"/>
            </a:endParaRPr>
          </a:p>
          <a:p>
            <a:pPr algn="ctr" eaLnBrk="1" hangingPunct="1">
              <a:spcBef>
                <a:spcPts val="800"/>
              </a:spcBef>
              <a:buClrTx/>
              <a:buFontTx/>
              <a:buNone/>
            </a:pPr>
            <a:endParaRPr lang="en-US" altLang="en-US" sz="3200">
              <a:solidFill>
                <a:srgbClr val="EEECE1"/>
              </a:solidFill>
              <a:latin typeface="Calibri" panose="020F0502020204030204" pitchFamily="34" charset="0"/>
            </a:endParaRPr>
          </a:p>
          <a:p>
            <a:pPr algn="ctr" eaLnBrk="1" hangingPunct="1">
              <a:spcBef>
                <a:spcPts val="800"/>
              </a:spcBef>
              <a:buClrTx/>
              <a:buFontTx/>
              <a:buNone/>
            </a:pPr>
            <a:endParaRPr lang="en-US" altLang="en-US" sz="3200">
              <a:solidFill>
                <a:srgbClr val="EEECE1"/>
              </a:solidFill>
              <a:latin typeface="Calibri" panose="020F0502020204030204" pitchFamily="34" charset="0"/>
            </a:endParaRPr>
          </a:p>
        </p:txBody>
      </p:sp>
      <p:sp>
        <p:nvSpPr>
          <p:cNvPr id="167941" name="Text Box 4"/>
          <p:cNvSpPr txBox="1">
            <a:spLocks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Tx/>
              <a:buFontTx/>
              <a:buNone/>
            </a:pPr>
            <a:fld id="{BB3D774E-18E6-4477-AFA9-E2C8DFC2C5C2}" type="slidenum">
              <a:rPr lang="en-US" altLang="en-US" sz="1200">
                <a:solidFill>
                  <a:srgbClr val="0070C0"/>
                </a:solidFill>
                <a:latin typeface="Calibri" panose="020F0502020204030204" pitchFamily="34" charset="0"/>
              </a:rPr>
              <a:pPr algn="r" eaLnBrk="1" hangingPunct="1">
                <a:buClrTx/>
                <a:buFontTx/>
                <a:buNone/>
              </a:pPr>
              <a:t>7</a:t>
            </a:fld>
            <a:endParaRPr lang="en-US" altLang="en-US" sz="1200">
              <a:solidFill>
                <a:srgbClr val="0070C0"/>
              </a:solidFill>
              <a:latin typeface="Calibri" panose="020F0502020204030204" pitchFamily="34" charset="0"/>
            </a:endParaRPr>
          </a:p>
        </p:txBody>
      </p:sp>
      <p:sp>
        <p:nvSpPr>
          <p:cNvPr id="167942" name="Text Box 5"/>
          <p:cNvSpPr txBox="1">
            <a:spLocks noChangeArrowheads="1"/>
          </p:cNvSpPr>
          <p:nvPr/>
        </p:nvSpPr>
        <p:spPr bwMode="auto">
          <a:xfrm>
            <a:off x="4140200" y="4319588"/>
            <a:ext cx="2738438"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CA" altLang="en-US" b="1">
                <a:solidFill>
                  <a:srgbClr val="000000"/>
                </a:solidFill>
              </a:rPr>
              <a:t>Copper : 40 years</a:t>
            </a:r>
          </a:p>
        </p:txBody>
      </p:sp>
      <p:pic>
        <p:nvPicPr>
          <p:cNvPr id="16794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809153"/>
            <a:ext cx="7704137"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7944" name="Text Box 7"/>
          <p:cNvSpPr txBox="1">
            <a:spLocks noChangeArrowheads="1"/>
          </p:cNvSpPr>
          <p:nvPr/>
        </p:nvSpPr>
        <p:spPr bwMode="auto">
          <a:xfrm>
            <a:off x="4835525" y="5434087"/>
            <a:ext cx="40862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CA" altLang="en-US" sz="1800" dirty="0">
                <a:solidFill>
                  <a:srgbClr val="FFFFFF"/>
                </a:solidFill>
              </a:rPr>
              <a:t>Photo: Edward </a:t>
            </a:r>
            <a:r>
              <a:rPr lang="en-CA" altLang="en-US" sz="1800" dirty="0" err="1">
                <a:solidFill>
                  <a:srgbClr val="FFFFFF"/>
                </a:solidFill>
              </a:rPr>
              <a:t>Burtynsky</a:t>
            </a:r>
            <a:r>
              <a:rPr lang="en-CA" altLang="en-US" sz="1800" dirty="0">
                <a:solidFill>
                  <a:srgbClr val="FFFFFF"/>
                </a:solidFill>
              </a:rPr>
              <a:t>,</a:t>
            </a:r>
          </a:p>
          <a:p>
            <a:pPr eaLnBrk="1" hangingPunct="1">
              <a:buClrTx/>
              <a:buFontTx/>
              <a:buNone/>
            </a:pPr>
            <a:r>
              <a:rPr lang="en-CA" altLang="en-US" sz="1800" dirty="0">
                <a:solidFill>
                  <a:srgbClr val="FFFFFF"/>
                </a:solidFill>
              </a:rPr>
              <a:t>- “Nickel Tailings # 34” Sudbury, Ontario</a:t>
            </a:r>
          </a:p>
        </p:txBody>
      </p:sp>
    </p:spTree>
    <p:extLst>
      <p:ext uri="{BB962C8B-B14F-4D97-AF65-F5344CB8AC3E}">
        <p14:creationId xmlns:p14="http://schemas.microsoft.com/office/powerpoint/2010/main" val="1807405537"/>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1"/>
          <p:cNvSpPr txBox="1">
            <a:spLocks noChangeArrowheads="1"/>
          </p:cNvSpPr>
          <p:nvPr/>
        </p:nvSpPr>
        <p:spPr bwMode="auto">
          <a:xfrm>
            <a:off x="457200" y="-99392"/>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buClrTx/>
              <a:buFontTx/>
              <a:buNone/>
            </a:pPr>
            <a:r>
              <a:rPr lang="en-US" altLang="en-US" sz="4400">
                <a:solidFill>
                  <a:srgbClr val="FFFFFF"/>
                </a:solidFill>
                <a:latin typeface="Calibri" panose="020F0502020204030204" pitchFamily="34" charset="0"/>
              </a:rPr>
              <a:t>Would we want to?</a:t>
            </a:r>
          </a:p>
        </p:txBody>
      </p:sp>
      <p:sp>
        <p:nvSpPr>
          <p:cNvPr id="169989" name="Text Box 4"/>
          <p:cNvSpPr txBox="1">
            <a:spLocks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ClrTx/>
              <a:buFontTx/>
              <a:buNone/>
            </a:pPr>
            <a:fld id="{D1293EB3-29A3-49F4-975D-6EA9B7336E95}" type="slidenum">
              <a:rPr lang="en-US" altLang="en-US" sz="1200">
                <a:solidFill>
                  <a:srgbClr val="0070C0"/>
                </a:solidFill>
                <a:latin typeface="Calibri" panose="020F0502020204030204" pitchFamily="34" charset="0"/>
              </a:rPr>
              <a:pPr algn="r" eaLnBrk="1" hangingPunct="1">
                <a:buClrTx/>
                <a:buFontTx/>
                <a:buNone/>
              </a:pPr>
              <a:t>8</a:t>
            </a:fld>
            <a:endParaRPr lang="en-US" altLang="en-US" sz="1200">
              <a:solidFill>
                <a:srgbClr val="0070C0"/>
              </a:solidFill>
              <a:latin typeface="Calibri" panose="020F0502020204030204" pitchFamily="34" charset="0"/>
            </a:endParaRPr>
          </a:p>
        </p:txBody>
      </p:sp>
      <p:sp>
        <p:nvSpPr>
          <p:cNvPr id="169990" name="Text Box 5"/>
          <p:cNvSpPr txBox="1">
            <a:spLocks noChangeArrowheads="1"/>
          </p:cNvSpPr>
          <p:nvPr/>
        </p:nvSpPr>
        <p:spPr bwMode="auto">
          <a:xfrm>
            <a:off x="4140200" y="4319588"/>
            <a:ext cx="2738438"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CA" altLang="en-US" b="1">
                <a:solidFill>
                  <a:srgbClr val="000000"/>
                </a:solidFill>
              </a:rPr>
              <a:t>Copper : 40 years</a:t>
            </a:r>
          </a:p>
        </p:txBody>
      </p:sp>
      <p:pic>
        <p:nvPicPr>
          <p:cNvPr id="16999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768970"/>
            <a:ext cx="7358063"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9992" name="Text Box 7"/>
          <p:cNvSpPr txBox="1">
            <a:spLocks noChangeArrowheads="1"/>
          </p:cNvSpPr>
          <p:nvPr/>
        </p:nvSpPr>
        <p:spPr bwMode="auto">
          <a:xfrm>
            <a:off x="5509419" y="5457341"/>
            <a:ext cx="5040313"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marL="37931725" indent="-37474525"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eaLnBrk="1" hangingPunct="1">
              <a:buClrTx/>
              <a:buFontTx/>
              <a:buNone/>
            </a:pPr>
            <a:r>
              <a:rPr lang="en-CA" altLang="en-US" sz="1800" dirty="0">
                <a:solidFill>
                  <a:srgbClr val="FFFFFF"/>
                </a:solidFill>
              </a:rPr>
              <a:t>Photo: </a:t>
            </a:r>
            <a:r>
              <a:rPr lang="en-CA" altLang="en-US" sz="1800" dirty="0" err="1">
                <a:solidFill>
                  <a:srgbClr val="FFFFFF"/>
                </a:solidFill>
              </a:rPr>
              <a:t>Thean</a:t>
            </a:r>
            <a:r>
              <a:rPr lang="en-CA" altLang="en-US" sz="1800" dirty="0">
                <a:solidFill>
                  <a:srgbClr val="FFFFFF"/>
                </a:solidFill>
              </a:rPr>
              <a:t>, thewaystation.ca</a:t>
            </a:r>
          </a:p>
          <a:p>
            <a:pPr eaLnBrk="1" hangingPunct="1">
              <a:buClrTx/>
              <a:buFontTx/>
              <a:buNone/>
            </a:pPr>
            <a:r>
              <a:rPr lang="en-CA" altLang="en-US" sz="1800" dirty="0">
                <a:solidFill>
                  <a:srgbClr val="FFFFFF"/>
                </a:solidFill>
              </a:rPr>
              <a:t>Killarney, Ontario</a:t>
            </a:r>
          </a:p>
        </p:txBody>
      </p:sp>
    </p:spTree>
    <p:extLst>
      <p:ext uri="{BB962C8B-B14F-4D97-AF65-F5344CB8AC3E}">
        <p14:creationId xmlns:p14="http://schemas.microsoft.com/office/powerpoint/2010/main" val="2952000962"/>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ages.elephantjournal.com/wp-content/uploads/2011/12/earthri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856" y="281535"/>
            <a:ext cx="7164288" cy="537321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CA" dirty="0" smtClean="0"/>
              <a:t>Going beyond...</a:t>
            </a:r>
            <a:endParaRPr lang="en-CA" dirty="0"/>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udbury">
  <a:themeElements>
    <a:clrScheme name="Anank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nank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nank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extLst>
    <a:ext uri="{05A4C25C-085E-4340-85A3-A5531E510DB2}">
      <thm15:themeFamily xmlns:thm15="http://schemas.microsoft.com/office/thememl/2012/main" name="Sudbury" id="{F18579D4-33E2-40DB-8520-BD916A22877E}" vid="{B7529B96-9A3F-4591-A892-50CBB379CC0B}"/>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Sudbury</Template>
  <TotalTime>1477</TotalTime>
  <Words>2734</Words>
  <Application>Microsoft Office PowerPoint</Application>
  <PresentationFormat>On-screen Show (4:3)</PresentationFormat>
  <Paragraphs>195</Paragraphs>
  <Slides>28</Slides>
  <Notes>27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28</vt:i4>
      </vt:variant>
    </vt:vector>
  </HeadingPairs>
  <TitlesOfParts>
    <vt:vector size="40" baseType="lpstr">
      <vt:lpstr>ＭＳ Ｐゴシック</vt:lpstr>
      <vt:lpstr>Arial</vt:lpstr>
      <vt:lpstr>Book Antiqua</vt:lpstr>
      <vt:lpstr>Calibri</vt:lpstr>
      <vt:lpstr>Calibri Light</vt:lpstr>
      <vt:lpstr>Lucida Sans</vt:lpstr>
      <vt:lpstr>Wingdings</vt:lpstr>
      <vt:lpstr>Wingdings 2</vt:lpstr>
      <vt:lpstr>Wingdings 3</vt:lpstr>
      <vt:lpstr>Sudbury</vt:lpstr>
      <vt:lpstr>Office Theme</vt:lpstr>
      <vt:lpstr>1_Office Theme</vt:lpstr>
      <vt:lpstr>Mining Space</vt:lpstr>
      <vt:lpstr>Our Finite World</vt:lpstr>
      <vt:lpstr>Our Finite World</vt:lpstr>
      <vt:lpstr>Peak Oil?</vt:lpstr>
      <vt:lpstr>Everything Runs out …</vt:lpstr>
      <vt:lpstr>PowerPoint Presentation</vt:lpstr>
      <vt:lpstr>PowerPoint Presentation</vt:lpstr>
      <vt:lpstr>PowerPoint Presentation</vt:lpstr>
      <vt:lpstr>Going beyond...</vt:lpstr>
      <vt:lpstr>The other worlds?</vt:lpstr>
      <vt:lpstr>Asteroids: little chunks of resources</vt:lpstr>
      <vt:lpstr>Pre-sorted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3D Printing on the Moon</vt:lpstr>
      <vt:lpstr>PowerPoint Presentation</vt:lpstr>
      <vt:lpstr>PowerPoint Presentation</vt:lpstr>
      <vt:lpstr>PowerPoint Presentation</vt:lpstr>
      <vt:lpstr>PowerPoint Presentation</vt:lpstr>
      <vt:lpstr>Dreams, or Inevitability?</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Visitor</dc:creator>
  <cp:lastModifiedBy>Parshati Patel</cp:lastModifiedBy>
  <cp:revision>101</cp:revision>
  <dcterms:created xsi:type="dcterms:W3CDTF">2013-02-01T19:19:46Z</dcterms:created>
  <dcterms:modified xsi:type="dcterms:W3CDTF">2016-11-06T02:14:12Z</dcterms:modified>
</cp:coreProperties>
</file>