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8" roundtripDataSignature="AMtx7miJmzAlgG+T1ciyzaDr+tAJ/rQ3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C3AC96-54F1-4B38-85F8-D4B76022D08D}">
  <a:tblStyle styleId="{C7C3AC96-54F1-4B38-85F8-D4B76022D08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 name="Google Shape;237;p10: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Largest most recent fireball event occurred in Russia in 2013. Many meteorites have been recovered from this event.</a:t>
            </a:r>
            <a:endParaRPr sz="1200" b="0" i="0" u="none" strike="noStrike" cap="none">
              <a:solidFill>
                <a:schemeClr val="dk1"/>
              </a:solidFill>
              <a:latin typeface="Times New Roman"/>
              <a:ea typeface="Times New Roman"/>
              <a:cs typeface="Times New Roman"/>
              <a:sym typeface="Times New Roman"/>
            </a:endParaRPr>
          </a:p>
        </p:txBody>
      </p:sp>
      <p:sp>
        <p:nvSpPr>
          <p:cNvPr id="238" name="Google Shape;238;p10: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p11: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 image shows the 2009 Perseid meteor shower.</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Tips for watching meteor showers: https://www.jpl.nasa.gov/asteroidwatch/meteor.php</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Image source: https://www.nasa.gov/topics/solarsystem/features/watchtheskies/perseid-meteor-shower-aug11-12.html</a:t>
            </a:r>
            <a:endParaRPr/>
          </a:p>
        </p:txBody>
      </p:sp>
      <p:sp>
        <p:nvSpPr>
          <p:cNvPr id="246" name="Google Shape;246;p11: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3" name="Google Shape;253;p12: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Some meteor showers can be observed over multiple evenings, only date of peak (best day to observe) is given.</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Typically the dates of meteor showers don’t change much year to year but the number of meteors that can be potentially observed can vary. Best to do a quick internet search when the date of a meteor shower approaches to get more details and which part of the sky to look in.</a:t>
            </a:r>
            <a:endParaRPr sz="1200" b="0" i="0" u="none" strike="noStrike" cap="none">
              <a:solidFill>
                <a:schemeClr val="dk1"/>
              </a:solidFill>
              <a:latin typeface="Times New Roman"/>
              <a:ea typeface="Times New Roman"/>
              <a:cs typeface="Times New Roman"/>
              <a:sym typeface="Times New Roman"/>
            </a:endParaRPr>
          </a:p>
        </p:txBody>
      </p:sp>
      <p:sp>
        <p:nvSpPr>
          <p:cNvPr id="254" name="Google Shape;254;p12: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0" name="Google Shape;260;p13: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There are many types of meteorites and some types may be divided even further (won’t go into those details here)</a:t>
            </a:r>
            <a:endParaRPr sz="1200" b="0" i="0" u="none" strike="noStrike" cap="none">
              <a:solidFill>
                <a:schemeClr val="dk1"/>
              </a:solidFill>
              <a:latin typeface="Times New Roman"/>
              <a:ea typeface="Times New Roman"/>
              <a:cs typeface="Times New Roman"/>
              <a:sym typeface="Times New Roman"/>
            </a:endParaRPr>
          </a:p>
        </p:txBody>
      </p:sp>
      <p:sp>
        <p:nvSpPr>
          <p:cNvPr id="261" name="Google Shape;261;p13: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4: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p14: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These are the most obvious features of meteorites that distinguish them from common Earth rocks.</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Fusion crust is at most several millimeters thick along the outer surface of a meteorite. Forms when rock falls through atmosphere which causes the outermost surface of the meteorite to melt. Fusion crust is usually smooth.</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 metal content of meteorites causes the magnet to “stick” to the meteorite. The presence of metal also makes meteorites feel heavier than expected when compared to an average Earth rock of similar size.</a:t>
            </a:r>
            <a:endParaRPr sz="1200" b="0" i="0" u="none" strike="noStrike" cap="none">
              <a:solidFill>
                <a:schemeClr val="dk1"/>
              </a:solidFill>
              <a:latin typeface="Times New Roman"/>
              <a:ea typeface="Times New Roman"/>
              <a:cs typeface="Times New Roman"/>
              <a:sym typeface="Times New Roman"/>
            </a:endParaRPr>
          </a:p>
        </p:txBody>
      </p:sp>
      <p:sp>
        <p:nvSpPr>
          <p:cNvPr id="269" name="Google Shape;269;p14: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Google Shape;276;p15: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Shows undifferentiated (left) to fully differentiated (right) bodies</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Chondritic meteorites come from smaller asteroids that are too small to have undergone the differentiation process</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Talk about core formation</a:t>
            </a:r>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Core formation is a result of differentiation where the denser metals (iron and nickel) sink to the middle of the body to form the metallic core.</a:t>
            </a:r>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Iron meteorites come from the core of a differentiated body.</a:t>
            </a:r>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Pallasites come from the mantle of a differentiated body, nearer to the core boundary than the crust, based on their high metal content (about 50%)</a:t>
            </a:r>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Achondrites come from the crust of differentiated bodies. These meteorites contain NO metal (lost to the core during differentiation)</a:t>
            </a:r>
            <a:endParaRPr sz="1200" b="0" i="0" u="none" strike="noStrike" cap="none">
              <a:solidFill>
                <a:schemeClr val="dk1"/>
              </a:solidFill>
              <a:latin typeface="Times New Roman"/>
              <a:ea typeface="Times New Roman"/>
              <a:cs typeface="Times New Roman"/>
              <a:sym typeface="Times New Roman"/>
            </a:endParaRPr>
          </a:p>
        </p:txBody>
      </p:sp>
      <p:sp>
        <p:nvSpPr>
          <p:cNvPr id="277" name="Google Shape;277;p15: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6: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2" name="Google Shape;282;p16: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Simplified overview of the different types of meteorites. Each type has multiple sub-types. Sources of each type are indicated (asteroids, moon or Mars)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Irons and pallasites are only known to come from asteroids. Achondrites can come from asteroids, the Moon or Mars. Achondrites potentially can come from other large rocky bodies in the solar system (Mercury, other moons) but have not yet nee identified, partly because compositions from these other bodies have not been determined fully.</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All chondrites come from smaller asteroids, i.e. ones that were not large enough to undergo differentiation.</a:t>
            </a:r>
            <a:endParaRPr/>
          </a:p>
        </p:txBody>
      </p:sp>
      <p:sp>
        <p:nvSpPr>
          <p:cNvPr id="283" name="Google Shape;283;p16: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7" name="Google Shape;337;p17: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Chondrites have similar compositions as rock on Earth but there are some notable differences, exceptions on next slide…</a:t>
            </a:r>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http://tinyurl.com/ltu2z39</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
        <p:nvSpPr>
          <p:cNvPr id="338" name="Google Shape;338;p17: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8: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5" name="Google Shape;345;p18: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All chondrites contain chondrules: small sphere-like inclusions. Chondrules were some of the earliest objects to form in the solar system and are not found in any rocks on Earth.</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Most chondrites contain a small portion of iron-nickel metal, which makes them feel slightly heavier than if they contained no metal (like Earth rocks)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http://tinyurl.com/la5p5rj</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http://tinyurl.com/26fur6</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http://tinyurl.com/mv8nk8x</a:t>
            </a:r>
            <a:endParaRPr/>
          </a:p>
        </p:txBody>
      </p:sp>
      <p:sp>
        <p:nvSpPr>
          <p:cNvPr id="346" name="Google Shape;346;p18: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3" name="Google Shape;353;p19: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Iron meteorites are solid pieces metal and are quite heavy as a result.</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lt1"/>
              </a:buClr>
              <a:buSzPts val="1200"/>
              <a:buFont typeface="Times New Roman"/>
              <a:buNone/>
            </a:pPr>
            <a:r>
              <a:rPr lang="en-CA" sz="1200" b="0" i="0" u="none" strike="noStrike" cap="none">
                <a:solidFill>
                  <a:schemeClr val="lt1"/>
                </a:solidFill>
                <a:latin typeface="Times New Roman"/>
                <a:ea typeface="Times New Roman"/>
                <a:cs typeface="Times New Roman"/>
                <a:sym typeface="Times New Roman"/>
              </a:rPr>
              <a:t>Widmanstätten pattern is the outlines of giant individual iron and nickel crystals; can’t get single crystals of them that large on Earth, which is how we know they’re from space</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Widmanstätten pronounced: Vid-min-stat-ten (this is a German word, “W” sounds like a “V”)</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http://tinyurl.com/ldtk3us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
        <p:nvSpPr>
          <p:cNvPr id="354" name="Google Shape;354;p19: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19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txBox="1">
            <a:spLocks noGrp="1"/>
          </p:cNvSpPr>
          <p:nvPr>
            <p:ph type="body" idx="1"/>
          </p:nvPr>
        </p:nvSpPr>
        <p:spPr>
          <a:xfrm>
            <a:off x="925513" y="4379913"/>
            <a:ext cx="5084762" cy="41497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2" name="Google Shape;172;p2: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0: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1" name="Google Shape;361;p20: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Top left image is an iron meteorite that has been cut and polished. The polishing makes the surface very reflective like a mirror. The bottom left and right images are examples of polished meteorites that have then been etched with a special acid to expose the Widmanstatten pattern. The different Widmanstatten patterns indicated different types of iron meteorites and indicate different cooling rates (bottom left slower cooling over longer period of time vs. right sample with a finer pattern indicating shorter and more rapid cooling- though cooling in either case still occurred over millions of years).</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http://tinyurl.com/mzndquc</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http://tinyurl.com/lywqnkl</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http://tinyurl.com/kl2u8yu</a:t>
            </a:r>
            <a:endParaRPr/>
          </a:p>
        </p:txBody>
      </p:sp>
      <p:sp>
        <p:nvSpPr>
          <p:cNvPr id="362" name="Google Shape;362;p20: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20</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1: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Google Shape;369;p21: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Pallasites form in the mantle of a differentiated body, near its iron-nickel core</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Pallasite are one of the more rare types of meteorites, but are among the most beautiful (see next slide!!)</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http://tinyurl.com/m8zl7jh</a:t>
            </a:r>
            <a:endParaRPr/>
          </a:p>
        </p:txBody>
      </p:sp>
      <p:sp>
        <p:nvSpPr>
          <p:cNvPr id="370" name="Google Shape;370;p21: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7" name="Google Shape;377;p22: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Pallasites are about 50% metal and 50% olivine crystals (olivine crystals can range from green to orange in colour)</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http://tinyurl.com/kf9jqvo</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http://tinyurl.com/m5kjuhv</a:t>
            </a:r>
            <a:endParaRPr/>
          </a:p>
        </p:txBody>
      </p:sp>
      <p:sp>
        <p:nvSpPr>
          <p:cNvPr id="378" name="Google Shape;378;p22: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22</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23: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 “A” in the word achondrite indicates that there is a lack of chondrules. Achondrites are a rare type of meteorite and their lack of metal and chondrules make them difficult to identify.</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An achondrite is a stony meteorite that does not contain chondrules. It consists of material similar to terrestrial basalts or plutonic rocks and has been differentiated and reprocessed to a lesser or greater degree due to melting and recrystallization on or within meteorite parent bodies. As a result, achondrites have distinct textures and mineralogies indicative of igneous processes.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
        <p:nvSpPr>
          <p:cNvPr id="385" name="Google Shape;385;p23: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1" name="Google Shape;391;p24: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Achondrite meteorites are the most similar to Earth rocks, making them very difficult to identify. But also makes them very valuable, especially Martian meteorites since these are the only samples we have from Mars to study!!</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http://tinyurl.com/loaxstw</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http://tinyurl.com/lyvcwgv</a:t>
            </a:r>
            <a:endParaRPr/>
          </a:p>
        </p:txBody>
      </p:sp>
      <p:sp>
        <p:nvSpPr>
          <p:cNvPr id="392" name="Google Shape;392;p24: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5: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0" name="Google Shape;400;p25: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These achondrites most likely came from different asteroids. The inclusions seen inside these meteorites are not chondrules but small fragments of other rocks from the asteroid.</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http://tinyurl.com/nysutyx</a:t>
            </a:r>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http://tinyurl.com/mxhodaq</a:t>
            </a:r>
            <a:endParaRPr/>
          </a:p>
        </p:txBody>
      </p:sp>
      <p:sp>
        <p:nvSpPr>
          <p:cNvPr id="401" name="Google Shape;401;p25: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25</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0: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8" name="Google Shape;408;p30: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 colours of these rocks can look similar to the fusion crust on stony meteorites, but unlike stony meteorites that have a very thin fusion crust, these rocks have the same composition throughout (they don’t have a crust)</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http://tinyurl.com/kswwpsb</a:t>
            </a:r>
            <a:endParaRPr/>
          </a:p>
        </p:txBody>
      </p:sp>
      <p:sp>
        <p:nvSpPr>
          <p:cNvPr id="409" name="Google Shape;409;p30: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26</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1: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6" name="Google Shape;416;p31: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Due to the iron present in these rocks they will attract a magnet, but nevertheless, they are not meteorites (any iron that is present has been oxidized-no metal is present)</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http://tinyurl.com/kswwpsb</a:t>
            </a:r>
            <a:endParaRPr/>
          </a:p>
        </p:txBody>
      </p:sp>
      <p:sp>
        <p:nvSpPr>
          <p:cNvPr id="417" name="Google Shape;417;p31: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27</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2: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4" name="Google Shape;424;p32: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Slag could have slight magnetic properties and often appear rusty or have inclusions that could be interpreted as chondrules, but slag also tends to have holes or bubbles where gas pockets formed (meteorites do not contain such holes or bubbles)</a:t>
            </a: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http://tinyurl.com/kswwpsb</a:t>
            </a:r>
            <a:endParaRPr/>
          </a:p>
        </p:txBody>
      </p:sp>
      <p:sp>
        <p:nvSpPr>
          <p:cNvPr id="425" name="Google Shape;425;p32: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6: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2" name="Google Shape;432;p26: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African deserts make meteorites easy to find because dark coloured rocks sitting on light coloured sand are easy to identify. Same goes for Antarctica where meteorites are recovered from the snow or ice surfaces. These areas also are free of dirt and vegetation that could easy cover them up. They are also arid/dry places so the meteorites will be less weathered and rusted so will remain there longer than in wetter locations.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
        <p:nvSpPr>
          <p:cNvPr id="433" name="Google Shape;433;p26: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a:solidFill>
                  <a:schemeClr val="dk1"/>
                </a:solidFill>
                <a:latin typeface="Times New Roman"/>
                <a:ea typeface="Times New Roman"/>
                <a:cs typeface="Times New Roman"/>
                <a:sym typeface="Times New Roman"/>
              </a:rPr>
              <a:t>29</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 name="Google Shape;184;p3: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(these are some common terms that may come up during the presentation; terms are similar so best to distinguish the differences early on)</a:t>
            </a: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Meteors (like those observed during meteor showers) generally do not produce meteorites. They are too small and meteor showers are the result of comet debris which usually comprise of dust and icy rubble and not larger more solid rocks that would be able to survive passage through the atmosphere.</a:t>
            </a:r>
            <a:endParaRPr sz="1200" b="0" i="0" u="none" strike="noStrike" cap="none">
              <a:solidFill>
                <a:schemeClr val="dk1"/>
              </a:solidFill>
              <a:latin typeface="Times New Roman"/>
              <a:ea typeface="Times New Roman"/>
              <a:cs typeface="Times New Roman"/>
              <a:sym typeface="Times New Roman"/>
            </a:endParaRPr>
          </a:p>
        </p:txBody>
      </p:sp>
      <p:sp>
        <p:nvSpPr>
          <p:cNvPr id="185" name="Google Shape;185;p3: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611e5dee0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611e5dee0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611e5dee0e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31</a:t>
            </a:fld>
            <a:endParaRPr/>
          </a:p>
        </p:txBody>
      </p:sp>
    </p:spTree>
    <p:extLst>
      <p:ext uri="{BB962C8B-B14F-4D97-AF65-F5344CB8AC3E}">
        <p14:creationId xmlns:p14="http://schemas.microsoft.com/office/powerpoint/2010/main" val="305635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
        <p:nvSpPr>
          <p:cNvPr id="191" name="Google Shape;191;p4:notes"/>
          <p:cNvSpPr>
            <a:spLocks noGrp="1" noRot="1" noChangeAspect="1"/>
          </p:cNvSpPr>
          <p:nvPr>
            <p:ph type="sldImg" idx="2"/>
          </p:nvPr>
        </p:nvSpPr>
        <p:spPr>
          <a:xfrm>
            <a:off x="1152525" y="685800"/>
            <a:ext cx="4667250" cy="3500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4:notes"/>
          <p:cNvSpPr txBox="1">
            <a:spLocks noGrp="1"/>
          </p:cNvSpPr>
          <p:nvPr>
            <p:ph type="body" idx="1"/>
          </p:nvPr>
        </p:nvSpPr>
        <p:spPr>
          <a:xfrm>
            <a:off x="930275" y="4413250"/>
            <a:ext cx="5113338" cy="4184650"/>
          </a:xfrm>
          <a:prstGeom prst="rect">
            <a:avLst/>
          </a:prstGeom>
          <a:noFill/>
          <a:ln>
            <a:noFill/>
          </a:ln>
        </p:spPr>
        <p:txBody>
          <a:bodyPr spcFirstLastPara="1" wrap="square" lIns="92725" tIns="46350" rIns="92725" bIns="46350" anchor="t" anchorCtr="0">
            <a:noAutofit/>
          </a:bodyPr>
          <a:lstStyle/>
          <a:p>
            <a:pPr marL="0" marR="0" lvl="0" indent="-76200" algn="l" rtl="0">
              <a:spcBef>
                <a:spcPts val="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But why are we interested in meteorites, besides the obvious novelty value!</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Start with the big picture. </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The Hubble Space Telescope has allowed us to see further into the cosmos than ever before, to see some of the millions of galaxies similar to our own.</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When we look at our own Solar System, we see a variety of different planets and Moons and a nice "order" to things.</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But the formation of our Solar System, was nothing but cataclysmic.</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Image shows the early stages of planet formation and the process of accretion.</a:t>
            </a:r>
            <a:endParaRPr/>
          </a:p>
          <a:p>
            <a:pPr marL="0" marR="0" lvl="0" indent="76200" algn="l" rtl="0">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76200" algn="l" rtl="0">
              <a:spcBef>
                <a:spcPts val="360"/>
              </a:spcBef>
              <a:spcAft>
                <a:spcPts val="0"/>
              </a:spcAft>
              <a:buClr>
                <a:schemeClr val="dk1"/>
              </a:buClr>
              <a:buSzPts val="1200"/>
              <a:buFont typeface="Arial"/>
              <a:buChar char="•"/>
            </a:pPr>
            <a:r>
              <a:rPr lang="en-CA" sz="1200" b="0" i="0" u="none" strike="noStrike" cap="none">
                <a:solidFill>
                  <a:schemeClr val="dk1"/>
                </a:solidFill>
                <a:latin typeface="Arial"/>
                <a:ea typeface="Arial"/>
                <a:cs typeface="Arial"/>
                <a:sym typeface="Arial"/>
              </a:rPr>
              <a:t>The question of the formation of the solar system can be tackled from different points of view. It can be studied by examining meteorites, which are pieces of asteroids that fall on Earth and leave a shooting star in the sky as they heat up and volatilize during atmospheric entry. Some of these meteorites formed at the same time as the Sun and their compositions and properties can therefore be used to infer the conditions that prevailed in the protosolar nebula around the nascent Sun. The science of studying meteorites is called cosmochemistry. </a:t>
            </a:r>
            <a:endParaRPr/>
          </a:p>
          <a:p>
            <a:pPr marL="0" marR="0" lvl="0" indent="76200" algn="l" rtl="0">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Times New Roman"/>
              <a:ea typeface="Times New Roman"/>
              <a:cs typeface="Times New Roman"/>
              <a:sym typeface="Times New Roman"/>
            </a:endParaRPr>
          </a:p>
        </p:txBody>
      </p:sp>
      <p:sp>
        <p:nvSpPr>
          <p:cNvPr id="199" name="Google Shape;199;p5: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5:notes"/>
          <p:cNvSpPr txBox="1">
            <a:spLocks noGrp="1"/>
          </p:cNvSpPr>
          <p:nvPr>
            <p:ph type="body" idx="1"/>
          </p:nvPr>
        </p:nvSpPr>
        <p:spPr>
          <a:xfrm>
            <a:off x="700088" y="4410075"/>
            <a:ext cx="5597525" cy="4176713"/>
          </a:xfrm>
          <a:prstGeom prst="rect">
            <a:avLst/>
          </a:prstGeom>
          <a:noFill/>
          <a:ln>
            <a:noFill/>
          </a:ln>
        </p:spPr>
        <p:txBody>
          <a:bodyPr spcFirstLastPara="1" wrap="square" lIns="92725" tIns="46350" rIns="92725" bIns="46350" anchor="t" anchorCtr="0">
            <a:noAutofit/>
          </a:bodyPr>
          <a:lstStyle/>
          <a:p>
            <a:pPr marL="0" marR="0" lvl="0" indent="-76200" algn="l" rtl="0">
              <a:lnSpc>
                <a:spcPct val="80000"/>
              </a:lnSpc>
              <a:spcBef>
                <a:spcPts val="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This spectacular image from NASA's Spitzer Space Telescope shows the "mountains" where stars are born.</a:t>
            </a:r>
            <a:endParaRPr/>
          </a:p>
          <a:p>
            <a:pPr marL="0" marR="0" lvl="0" indent="-76200" algn="l" rtl="0">
              <a:lnSpc>
                <a:spcPct val="80000"/>
              </a:lnSpc>
              <a:spcBef>
                <a:spcPts val="24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Dubbed "Mountains of Creation" by Spitzer scientists, these towering pillars of cool gas and dust are illuminated at their tips with light from warm embryonic stars. </a:t>
            </a:r>
            <a:endParaRPr/>
          </a:p>
          <a:p>
            <a:pPr marL="0" marR="0" lvl="0" indent="-76200" algn="l" rtl="0">
              <a:lnSpc>
                <a:spcPct val="80000"/>
              </a:lnSpc>
              <a:spcBef>
                <a:spcPts val="24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The Spitzer's view differs from Hubble's because infrared light penetrates dust, whereas visible light is blocked by it. In the Spitzer image, hundreds of forming stars (white/yellow) can seen for the first time inside the central pillar, and dozens inside the tall pillar to the left. Scientists believe these star clusters were triggered into existence by radiation and winds from an "initiator" star more than 10 times the mass of our Sun. This star is not pictured, but the finger-like pillars "point" toward its location above the image frame. </a:t>
            </a:r>
            <a:endParaRPr/>
          </a:p>
          <a:p>
            <a:pPr marL="0" marR="0" lvl="0" indent="-76200" algn="l" rtl="0">
              <a:lnSpc>
                <a:spcPct val="80000"/>
              </a:lnSpc>
              <a:spcBef>
                <a:spcPts val="24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The Spitzer picture also reveals stars (blue) a bit older than the ones in the pillar tips in the evacuated areas between the clouds. Scientists believe these stars were born around the same time as the massive initiator star not pictured. A third group of young stars occupies the bright area below the central pillar. It is not known whether these stars formed in a related or separate event. Some of the blue dots are foreground stars that are not members of this nebula. </a:t>
            </a:r>
            <a:endParaRPr/>
          </a:p>
          <a:p>
            <a:pPr marL="0" marR="0" lvl="0" indent="-76200" algn="l" rtl="0">
              <a:lnSpc>
                <a:spcPct val="80000"/>
              </a:lnSpc>
              <a:spcBef>
                <a:spcPts val="24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The red color in the Spitzer image represents organic molecules known as polycyclic aromatic hydrocarbons. These building blocks of life are often found in star-forming clouds of gas and dust. Like small dust grains, they are heated by the light from the young stars, then emit energy in infrared wavelengths. </a:t>
            </a:r>
            <a:endParaRPr/>
          </a:p>
          <a:p>
            <a:pPr marL="0" marR="0" lvl="0" indent="-76200" algn="l" rtl="0">
              <a:lnSpc>
                <a:spcPct val="80000"/>
              </a:lnSpc>
              <a:spcBef>
                <a:spcPts val="240"/>
              </a:spcBef>
              <a:spcAft>
                <a:spcPts val="0"/>
              </a:spcAft>
              <a:buClr>
                <a:schemeClr val="dk1"/>
              </a:buClr>
              <a:buSzPts val="1200"/>
              <a:buFont typeface="Times New Roman"/>
              <a:buChar char="•"/>
            </a:pPr>
            <a:r>
              <a:rPr lang="en-CA" b="0" i="0" u="none" strike="noStrike" cap="none">
                <a:solidFill>
                  <a:schemeClr val="dk1"/>
                </a:solidFill>
                <a:latin typeface="Times New Roman"/>
                <a:ea typeface="Times New Roman"/>
                <a:cs typeface="Times New Roman"/>
                <a:sym typeface="Times New Roman"/>
              </a:rPr>
              <a:t>Notably, organic molecules have been found in carbonaceous chondrites.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6: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The </a:t>
            </a:r>
            <a:r>
              <a:rPr lang="en-CA"/>
              <a:t>S</a:t>
            </a:r>
            <a:r>
              <a:rPr lang="en-CA" sz="1200" b="0" i="0" u="none" strike="noStrike" cap="none">
                <a:solidFill>
                  <a:schemeClr val="dk1"/>
                </a:solidFill>
                <a:latin typeface="Times New Roman"/>
                <a:ea typeface="Times New Roman"/>
                <a:cs typeface="Times New Roman"/>
                <a:sym typeface="Times New Roman"/>
              </a:rPr>
              <a:t>olar </a:t>
            </a:r>
            <a:r>
              <a:rPr lang="en-CA"/>
              <a:t>S</a:t>
            </a:r>
            <a:r>
              <a:rPr lang="en-CA" sz="1200" b="0" i="0" u="none" strike="noStrike" cap="none">
                <a:solidFill>
                  <a:schemeClr val="dk1"/>
                </a:solidFill>
                <a:latin typeface="Times New Roman"/>
                <a:ea typeface="Times New Roman"/>
                <a:cs typeface="Times New Roman"/>
                <a:sym typeface="Times New Roman"/>
              </a:rPr>
              <a:t>ystem was formed from a cloud of gas and dust. Most of these dust particles, called presolar grains, vaporized when the solar system heated up and did not survive the formation of the Solar System. However, some of these dust particles can still be found in some of the meteorites that land on Earth. </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By determining the age of the oldest meteroids, scientists were able to determine the solar system is 4.57 billion years old.</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Why study meteorites? https://www.amnh.org/exhibitions/permanent-exhibitions/earth-and-planetary-sciences-halls/arthur-ross-hall-of-meteorites/meteorites/what-is-a-meteorite/what-do-meteorites-tell-us</a:t>
            </a:r>
            <a:endParaRPr/>
          </a:p>
          <a:p>
            <a:pPr marL="0" marR="0" lvl="0" indent="0" algn="l" rtl="0">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Information about presolar grains: http://presolargrains.net/</a:t>
            </a:r>
            <a:endParaRPr/>
          </a:p>
        </p:txBody>
      </p:sp>
      <p:sp>
        <p:nvSpPr>
          <p:cNvPr id="206" name="Google Shape;206;p6: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Times New Roman"/>
              <a:ea typeface="Times New Roman"/>
              <a:cs typeface="Times New Roman"/>
              <a:sym typeface="Times New Roman"/>
            </a:endParaRPr>
          </a:p>
        </p:txBody>
      </p:sp>
      <p:sp>
        <p:nvSpPr>
          <p:cNvPr id="212" name="Google Shape;212;p7: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7:notes"/>
          <p:cNvSpPr txBox="1">
            <a:spLocks noGrp="1"/>
          </p:cNvSpPr>
          <p:nvPr>
            <p:ph type="body" idx="1"/>
          </p:nvPr>
        </p:nvSpPr>
        <p:spPr>
          <a:xfrm>
            <a:off x="700088" y="4410075"/>
            <a:ext cx="5597525" cy="4176713"/>
          </a:xfrm>
          <a:prstGeom prst="rect">
            <a:avLst/>
          </a:prstGeom>
          <a:noFill/>
          <a:ln>
            <a:noFill/>
          </a:ln>
        </p:spPr>
        <p:txBody>
          <a:bodyPr spcFirstLastPara="1" wrap="square" lIns="92725" tIns="46350" rIns="92725" bIns="46350" anchor="t" anchorCtr="0">
            <a:noAutofit/>
          </a:bodyPr>
          <a:lstStyle/>
          <a:p>
            <a:pPr marL="0" marR="0" lvl="0" indent="-76200" algn="l" rtl="0">
              <a:spcBef>
                <a:spcPts val="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All of this has led to what you see here – the birth of our Solar System, as shown by an artist’s impression.</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In this case the artist is Bill Hartmann who is also a scientist.  So his painting relies on the scientific evidence such as what I have just shown you. </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What we see here is a highly active and early Sun, surrounded by a disk of dust and gas from which asteroids and planets are forming. </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But there are other things that we know about the Solar System from the meteorites that are difficult to show in this picture, which we would not know any other way than by looking at the meteorites. </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The first is the timing of all of this. From looking at elements formed by radioactive decay, we know that this could be a picture of what the SS looked like 4 and a half billion years ago.</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The other thing we see in meteorites like Allende are presolar grains; these are mineral grains that formed around other stars.</a:t>
            </a:r>
            <a:endParaRPr/>
          </a:p>
          <a:p>
            <a:pPr marL="457200" marR="0" lvl="1"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They are even older than 4.5 billion years, because they come from stars that had existed even before the sun started to burn.</a:t>
            </a:r>
            <a:endParaRPr/>
          </a:p>
          <a:p>
            <a:pPr marL="457200" marR="0" lvl="1"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There is also further evidence of other stars having been present at the birth of the Sun: that evidence is an isotope of iron, iron 60.</a:t>
            </a:r>
            <a:endParaRPr/>
          </a:p>
          <a:p>
            <a:pPr marL="457200" marR="0" lvl="1" indent="-76200" algn="l" rtl="0">
              <a:spcBef>
                <a:spcPts val="360"/>
              </a:spcBef>
              <a:spcAft>
                <a:spcPts val="0"/>
              </a:spcAft>
              <a:buClr>
                <a:schemeClr val="dk1"/>
              </a:buClr>
              <a:buSzPts val="1200"/>
              <a:buFont typeface="Arial"/>
              <a:buChar char="•"/>
            </a:pPr>
            <a:r>
              <a:rPr lang="en-CA" sz="1200" b="0" i="0" u="none" strike="noStrike" cap="none">
                <a:solidFill>
                  <a:schemeClr val="dk1"/>
                </a:solidFill>
                <a:latin typeface="Arial"/>
                <a:ea typeface="Arial"/>
                <a:cs typeface="Arial"/>
                <a:sym typeface="Arial"/>
              </a:rPr>
              <a:t>Tiny crystalline grains found in the fine-grained matrix of primitive meteorites. They are assumed to be older than the solar system, probably formed in supernovae or the stellar outflows of red giant (AGB) stars before incorporation in the molecular cloud from the solar system formed. Presolar grains survived the collapse of the solar nebula, and also the subsequent formation of planetesimals because they consist of refractory minerals.</a:t>
            </a:r>
            <a:endParaRPr/>
          </a:p>
          <a:p>
            <a:pPr marL="0" marR="0" lvl="0" indent="0" algn="l" rtl="0">
              <a:spcBef>
                <a:spcPts val="360"/>
              </a:spcBef>
              <a:spcAft>
                <a:spcPts val="0"/>
              </a:spcAft>
              <a:buClr>
                <a:schemeClr val="dk1"/>
              </a:buClr>
              <a:buSzPts val="1200"/>
              <a:buFont typeface="Calibri"/>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 name="Google Shape;222;p8: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Meteorites can be used to determine the structure of different planets. The most dense materials (such as the iron-nickel metal which make up iron meteorites) sinks to the centre of the planet forming the core, while the less dense material forms the mantle and crust.</a:t>
            </a:r>
            <a:endParaRPr/>
          </a:p>
          <a:p>
            <a:pPr marL="0" marR="0" lvl="0" indent="0" algn="l" rtl="0">
              <a:lnSpc>
                <a:spcPct val="100000"/>
              </a:lnSpc>
              <a:spcBef>
                <a:spcPts val="360"/>
              </a:spcBef>
              <a:spcAft>
                <a:spcPts val="0"/>
              </a:spcAft>
              <a:buClr>
                <a:schemeClr val="dk1"/>
              </a:buClr>
              <a:buSzPts val="1200"/>
              <a:buFont typeface="Times New Roman"/>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200"/>
              <a:buFont typeface="Times New Roman"/>
              <a:buNone/>
            </a:pPr>
            <a:r>
              <a:rPr lang="en-CA" sz="1200" b="0" i="0" u="none" strike="noStrike" cap="none">
                <a:solidFill>
                  <a:schemeClr val="dk1"/>
                </a:solidFill>
                <a:latin typeface="Times New Roman"/>
                <a:ea typeface="Times New Roman"/>
                <a:cs typeface="Times New Roman"/>
                <a:sym typeface="Times New Roman"/>
              </a:rPr>
              <a:t>Image source: https://www.nasa.gov/topics/earth/features/earth20110309.html</a:t>
            </a:r>
            <a:endParaRPr/>
          </a:p>
        </p:txBody>
      </p:sp>
      <p:sp>
        <p:nvSpPr>
          <p:cNvPr id="223" name="Google Shape;223;p8: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sldNum" idx="12"/>
          </p:nvPr>
        </p:nvSpPr>
        <p:spPr>
          <a:xfrm>
            <a:off x="3929063" y="8758238"/>
            <a:ext cx="3006725" cy="461962"/>
          </a:xfrm>
          <a:prstGeom prst="rect">
            <a:avLst/>
          </a:prstGeom>
          <a:noFill/>
          <a:ln>
            <a:noFill/>
          </a:ln>
        </p:spPr>
        <p:txBody>
          <a:bodyPr spcFirstLastPara="1" wrap="square" lIns="92725" tIns="46350" rIns="92725" bIns="46350" anchor="b" anchorCtr="0">
            <a:noAutofit/>
          </a:bodyPr>
          <a:lstStyle/>
          <a:p>
            <a:pPr marL="0" marR="0" lvl="0" indent="0" algn="r" rtl="0">
              <a:spcBef>
                <a:spcPts val="0"/>
              </a:spcBef>
              <a:spcAft>
                <a:spcPts val="0"/>
              </a:spcAft>
              <a:buClr>
                <a:schemeClr val="dk1"/>
              </a:buClr>
              <a:buSzPts val="1200"/>
              <a:buFont typeface="Times New Roman"/>
              <a:buNone/>
            </a:pPr>
            <a:fld id="{00000000-1234-1234-1234-123412341234}" type="slidenum">
              <a:rPr lang="en-CA"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Times New Roman"/>
              <a:ea typeface="Times New Roman"/>
              <a:cs typeface="Times New Roman"/>
              <a:sym typeface="Times New Roman"/>
            </a:endParaRPr>
          </a:p>
        </p:txBody>
      </p:sp>
      <p:sp>
        <p:nvSpPr>
          <p:cNvPr id="230" name="Google Shape;230;p9:notes"/>
          <p:cNvSpPr>
            <a:spLocks noGrp="1" noRot="1" noChangeAspect="1"/>
          </p:cNvSpPr>
          <p:nvPr>
            <p:ph type="sldImg" idx="2"/>
          </p:nvPr>
        </p:nvSpPr>
        <p:spPr>
          <a:xfrm>
            <a:off x="1163638" y="690563"/>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9:notes"/>
          <p:cNvSpPr txBox="1">
            <a:spLocks noGrp="1"/>
          </p:cNvSpPr>
          <p:nvPr>
            <p:ph type="body" idx="1"/>
          </p:nvPr>
        </p:nvSpPr>
        <p:spPr>
          <a:xfrm>
            <a:off x="925513" y="4379913"/>
            <a:ext cx="5084762" cy="4149725"/>
          </a:xfrm>
          <a:prstGeom prst="rect">
            <a:avLst/>
          </a:prstGeom>
          <a:noFill/>
          <a:ln>
            <a:noFill/>
          </a:ln>
        </p:spPr>
        <p:txBody>
          <a:bodyPr spcFirstLastPara="1" wrap="square" lIns="92725" tIns="46350" rIns="92725" bIns="46350" anchor="t" anchorCtr="0">
            <a:noAutofit/>
          </a:bodyPr>
          <a:lstStyle/>
          <a:p>
            <a:pPr marL="0" marR="0" lvl="0" indent="-76200" algn="l" rtl="0">
              <a:spcBef>
                <a:spcPts val="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So how do meteorites get to Earth?</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Cosmic collisions!</a:t>
            </a:r>
            <a:endParaRPr/>
          </a:p>
          <a:p>
            <a:pPr marL="0" marR="0" lvl="0" indent="-76200" algn="l" rtl="0">
              <a:spcBef>
                <a:spcPts val="360"/>
              </a:spcBef>
              <a:spcAft>
                <a:spcPts val="0"/>
              </a:spcAft>
              <a:buClr>
                <a:schemeClr val="dk1"/>
              </a:buClr>
              <a:buSzPts val="1200"/>
              <a:buFont typeface="Times New Roman"/>
              <a:buChar char="•"/>
            </a:pPr>
            <a:r>
              <a:rPr lang="en-CA" sz="1200" b="0" i="0" u="none" strike="noStrike" cap="none">
                <a:solidFill>
                  <a:schemeClr val="dk1"/>
                </a:solidFill>
                <a:latin typeface="Times New Roman"/>
                <a:ea typeface="Times New Roman"/>
                <a:cs typeface="Times New Roman"/>
                <a:sym typeface="Times New Roman"/>
              </a:rPr>
              <a:t>Material from collision flows off in random directions and eventually in orbit around the sun and cross path with Earth</a:t>
            </a: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g611e5dee0e_0_1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 name="Google Shape;97;g611e5dee0e_0_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8" name="Google Shape;98;g611e5dee0e_0_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g611e5dee0e_0_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611e5dee0e_0_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g611e5dee0e_0_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 name="Google Shape;103;g611e5dee0e_0_2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4" name="Google Shape;104;g611e5dee0e_0_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g611e5dee0e_0_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611e5dee0e_0_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
        <p:cNvGrpSpPr/>
        <p:nvPr/>
      </p:nvGrpSpPr>
      <p:grpSpPr>
        <a:xfrm>
          <a:off x="0" y="0"/>
          <a:ext cx="0" cy="0"/>
          <a:chOff x="0" y="0"/>
          <a:chExt cx="0" cy="0"/>
        </a:xfrm>
      </p:grpSpPr>
      <p:sp>
        <p:nvSpPr>
          <p:cNvPr id="108" name="Google Shape;108;g611e5dee0e_0_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g611e5dee0e_0_3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0" name="Google Shape;110;g611e5dee0e_0_3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1" name="Google Shape;111;g611e5dee0e_0_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1e5dee0e_0_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1e5dee0e_0_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g611e5dee0e_0_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1e5dee0e_0_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611e5dee0e_0_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611e5dee0e_0_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611e5dee0e_0_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g611e5dee0e_0_43"/>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2" name="Google Shape;122;g611e5dee0e_0_4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3" name="Google Shape;123;g611e5dee0e_0_43"/>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4" name="Google Shape;124;g611e5dee0e_0_43"/>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5" name="Google Shape;125;g611e5dee0e_0_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611e5dee0e_0_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611e5dee0e_0_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g611e5dee0e_0_5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g611e5dee0e_0_5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611e5dee0e_0_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g611e5dee0e_0_5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g611e5dee0e_0_56"/>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5" name="Google Shape;135;g611e5dee0e_0_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g611e5dee0e_0_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611e5dee0e_0_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g611e5dee0e_0_62"/>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g611e5dee0e_0_62"/>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41" name="Google Shape;141;g611e5dee0e_0_62"/>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2" name="Google Shape;142;g611e5dee0e_0_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g611e5dee0e_0_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g611e5dee0e_0_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g611e5dee0e_0_6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611e5dee0e_0_6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g611e5dee0e_0_6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9" name="Google Shape;149;g611e5dee0e_0_6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g611e5dee0e_0_6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1e5dee0e_0_6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g611e5dee0e_0_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g611e5dee0e_0_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5" name="Google Shape;155;g611e5dee0e_0_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g611e5dee0e_0_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1e5dee0e_0_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g611e5dee0e_0_82"/>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g611e5dee0e_0_82"/>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1" name="Google Shape;161;g611e5dee0e_0_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g611e5dee0e_0_8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611e5dee0e_0_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7"/>
        <p:cNvGrpSpPr/>
        <p:nvPr/>
      </p:nvGrpSpPr>
      <p:grpSpPr>
        <a:xfrm>
          <a:off x="0" y="0"/>
          <a:ext cx="0" cy="0"/>
          <a:chOff x="0" y="0"/>
          <a:chExt cx="0" cy="0"/>
        </a:xfrm>
      </p:grpSpPr>
      <p:sp>
        <p:nvSpPr>
          <p:cNvPr id="28" name="Google Shape;28;p36"/>
          <p:cNvSpPr txBox="1">
            <a:spLocks noGrp="1"/>
          </p:cNvSpPr>
          <p:nvPr>
            <p:ph type="body" idx="1"/>
          </p:nvPr>
        </p:nvSpPr>
        <p:spPr>
          <a:xfrm>
            <a:off x="685800" y="609600"/>
            <a:ext cx="7772400" cy="5456238"/>
          </a:xfrm>
          <a:prstGeom prst="rect">
            <a:avLst/>
          </a:prstGeom>
          <a:noFill/>
          <a:ln>
            <a:noFill/>
          </a:ln>
        </p:spPr>
        <p:txBody>
          <a:bodyPr spcFirstLastPara="1" wrap="square" lIns="91425" tIns="91425" rIns="91425" bIns="91425" anchor="t" anchorCtr="0">
            <a:normAutofit/>
          </a:bodyPr>
          <a:lstStyle>
            <a:lvl1pPr marL="457200" marR="0" lvl="0" indent="-406400" algn="l">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6"/>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R="0" lvl="0" algn="l">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R="0" lvl="1"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2pPr>
            <a:lvl3pPr marR="0" lvl="2"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4pPr>
            <a:lvl5pPr marR="0" lvl="4"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5pPr>
            <a:lvl6pPr marR="0" lvl="5"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6pPr>
            <a:lvl7pPr marR="0" lvl="6"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7pPr>
            <a:lvl8pPr marR="0" lvl="7"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8pPr>
            <a:lvl9pPr marR="0" lvl="8"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36"/>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noAutofit/>
          </a:bodyPr>
          <a:lstStyle>
            <a:lvl1pPr marR="0" lvl="0" algn="ctr">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R="0" lvl="1"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2pPr>
            <a:lvl3pPr marR="0" lvl="2"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4pPr>
            <a:lvl5pPr marR="0" lvl="4"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5pPr>
            <a:lvl6pPr marR="0" lvl="5"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6pPr>
            <a:lvl7pPr marR="0" lvl="6"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7pPr>
            <a:lvl8pPr marR="0" lvl="7"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8pPr>
            <a:lvl9pPr marR="0" lvl="8" algn="l">
              <a:spcBef>
                <a:spcPts val="0"/>
              </a:spcBef>
              <a:spcAft>
                <a:spcPts val="0"/>
              </a:spcAft>
              <a:buClr>
                <a:schemeClr val="dk1"/>
              </a:buClr>
              <a:buSzPts val="1400"/>
              <a:buFont typeface="Times New Roman"/>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1" name="Google Shape;31;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4" name="Google Shape;44;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1" name="Google Shape;5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 name="Google Shape;57;p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8" name="Google Shape;58;p4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 name="Google Shape;59;p4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 name="Google Shape;6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 name="Google Shape;66;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 name="Google Shape;67;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9"/>
        <p:cNvGrpSpPr/>
        <p:nvPr/>
      </p:nvGrpSpPr>
      <p:grpSpPr>
        <a:xfrm>
          <a:off x="0" y="0"/>
          <a:ext cx="0" cy="0"/>
          <a:chOff x="0" y="0"/>
          <a:chExt cx="0" cy="0"/>
        </a:xfrm>
      </p:grpSpPr>
      <p:sp>
        <p:nvSpPr>
          <p:cNvPr id="90" name="Google Shape;90;g611e5dee0e_0_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g611e5dee0e_0_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g611e5dee0e_0_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g611e5dee0e_0_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g611e5dee0e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pic>
        <p:nvPicPr>
          <p:cNvPr id="169" name="Google Shape;169;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descr="chelyabinsk-natgeo.jpg"/>
          <p:cNvPicPr preferRelativeResize="0"/>
          <p:nvPr/>
        </p:nvPicPr>
        <p:blipFill rotWithShape="1">
          <a:blip r:embed="rId3">
            <a:alphaModFix/>
          </a:blip>
          <a:srcRect b="1845"/>
          <a:stretch/>
        </p:blipFill>
        <p:spPr>
          <a:xfrm>
            <a:off x="0" y="1"/>
            <a:ext cx="9144000" cy="6019800"/>
          </a:xfrm>
          <a:prstGeom prst="rect">
            <a:avLst/>
          </a:prstGeom>
          <a:noFill/>
          <a:ln>
            <a:noFill/>
          </a:ln>
        </p:spPr>
      </p:pic>
      <p:sp>
        <p:nvSpPr>
          <p:cNvPr id="241" name="Google Shape;241;p10"/>
          <p:cNvSpPr txBox="1"/>
          <p:nvPr/>
        </p:nvSpPr>
        <p:spPr>
          <a:xfrm>
            <a:off x="381000" y="762000"/>
            <a:ext cx="4343400" cy="13849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800"/>
              <a:buFont typeface="Calibri"/>
              <a:buNone/>
            </a:pPr>
            <a:r>
              <a:rPr lang="en-CA" sz="2800" b="1" i="0" u="none" strike="noStrike" cap="none">
                <a:solidFill>
                  <a:srgbClr val="FFFFFF"/>
                </a:solidFill>
                <a:latin typeface="Calibri"/>
                <a:ea typeface="Calibri"/>
                <a:cs typeface="Calibri"/>
                <a:sym typeface="Calibri"/>
              </a:rPr>
              <a:t>When an asteroid enters the atmosphere, it is then called a “meteor”</a:t>
            </a:r>
            <a:endParaRPr sz="1800" b="0" i="0" u="none" strike="noStrike" cap="none">
              <a:solidFill>
                <a:schemeClr val="dk1"/>
              </a:solidFill>
              <a:latin typeface="Calibri"/>
              <a:ea typeface="Calibri"/>
              <a:cs typeface="Calibri"/>
              <a:sym typeface="Calibri"/>
            </a:endParaRPr>
          </a:p>
        </p:txBody>
      </p:sp>
      <p:sp>
        <p:nvSpPr>
          <p:cNvPr id="242" name="Google Shape;242;p10"/>
          <p:cNvSpPr txBox="1"/>
          <p:nvPr/>
        </p:nvSpPr>
        <p:spPr>
          <a:xfrm>
            <a:off x="4800600" y="5086290"/>
            <a:ext cx="35814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Calibri"/>
              <a:buNone/>
            </a:pPr>
            <a:r>
              <a:rPr lang="en-CA" sz="2000" b="0" i="1" u="none" strike="noStrike" cap="none">
                <a:solidFill>
                  <a:srgbClr val="FFFFFF"/>
                </a:solidFill>
                <a:latin typeface="Calibri"/>
                <a:ea typeface="Calibri"/>
                <a:cs typeface="Calibri"/>
                <a:sym typeface="Calibri"/>
              </a:rPr>
              <a:t>Chelyabinsk fireball over Russia, 15 Feb 2013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1"/>
          <p:cNvPicPr preferRelativeResize="0"/>
          <p:nvPr/>
        </p:nvPicPr>
        <p:blipFill rotWithShape="1">
          <a:blip r:embed="rId3">
            <a:alphaModFix/>
          </a:blip>
          <a:srcRect/>
          <a:stretch/>
        </p:blipFill>
        <p:spPr>
          <a:xfrm>
            <a:off x="-914400" y="-100425"/>
            <a:ext cx="11126151" cy="6258476"/>
          </a:xfrm>
          <a:prstGeom prst="rect">
            <a:avLst/>
          </a:prstGeom>
          <a:noFill/>
          <a:ln>
            <a:noFill/>
          </a:ln>
        </p:spPr>
      </p:pic>
      <p:sp>
        <p:nvSpPr>
          <p:cNvPr id="249" name="Google Shape;249;p11"/>
          <p:cNvSpPr txBox="1">
            <a:spLocks noGrp="1"/>
          </p:cNvSpPr>
          <p:nvPr>
            <p:ph type="title"/>
          </p:nvPr>
        </p:nvSpPr>
        <p:spPr>
          <a:xfrm>
            <a:off x="353786" y="10014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lt1"/>
                </a:solidFill>
                <a:latin typeface="Calibri"/>
                <a:ea typeface="Calibri"/>
                <a:cs typeface="Calibri"/>
                <a:sym typeface="Calibri"/>
              </a:rPr>
              <a:t>Meteor Showers</a:t>
            </a:r>
            <a:endParaRPr sz="4400" b="0" i="0" u="none" strike="noStrike" cap="none">
              <a:solidFill>
                <a:schemeClr val="lt1"/>
              </a:solidFill>
              <a:latin typeface="Calibri"/>
              <a:ea typeface="Calibri"/>
              <a:cs typeface="Calibri"/>
              <a:sym typeface="Calibri"/>
            </a:endParaRPr>
          </a:p>
        </p:txBody>
      </p:sp>
      <p:sp>
        <p:nvSpPr>
          <p:cNvPr id="250" name="Google Shape;250;p11"/>
          <p:cNvSpPr txBox="1">
            <a:spLocks noGrp="1"/>
          </p:cNvSpPr>
          <p:nvPr>
            <p:ph type="body" idx="1"/>
          </p:nvPr>
        </p:nvSpPr>
        <p:spPr>
          <a:xfrm>
            <a:off x="585100" y="2373078"/>
            <a:ext cx="7973700" cy="2225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3200"/>
              <a:buFont typeface="Arial"/>
              <a:buChar char="•"/>
            </a:pPr>
            <a:r>
              <a:rPr lang="en-CA" sz="3200" b="0" i="0" u="none" strike="noStrike" cap="none">
                <a:solidFill>
                  <a:schemeClr val="lt1"/>
                </a:solidFill>
                <a:latin typeface="Calibri"/>
                <a:ea typeface="Calibri"/>
                <a:cs typeface="Calibri"/>
                <a:sym typeface="Calibri"/>
              </a:rPr>
              <a:t>Group of meteoroids which enter Earth’s atmosphere</a:t>
            </a:r>
            <a:endParaRPr/>
          </a:p>
          <a:p>
            <a:pPr marL="342900" marR="0" lvl="0" indent="-342900" algn="l" rtl="0">
              <a:lnSpc>
                <a:spcPct val="90000"/>
              </a:lnSpc>
              <a:spcBef>
                <a:spcPts val="640"/>
              </a:spcBef>
              <a:spcAft>
                <a:spcPts val="0"/>
              </a:spcAft>
              <a:buClr>
                <a:schemeClr val="lt1"/>
              </a:buClr>
              <a:buSzPts val="3200"/>
              <a:buFont typeface="Arial"/>
              <a:buChar char="•"/>
            </a:pPr>
            <a:r>
              <a:rPr lang="en-CA" sz="3200" b="0" i="0" u="none" strike="noStrike" cap="none">
                <a:solidFill>
                  <a:schemeClr val="lt1"/>
                </a:solidFill>
                <a:latin typeface="Calibri"/>
                <a:ea typeface="Calibri"/>
                <a:cs typeface="Calibri"/>
                <a:sym typeface="Calibri"/>
              </a:rPr>
              <a:t>Best observed at night, without a full moon</a:t>
            </a:r>
            <a:endParaRPr/>
          </a:p>
          <a:p>
            <a:pPr marL="342900" marR="0" lvl="0" indent="-342900" algn="l" rtl="0">
              <a:lnSpc>
                <a:spcPct val="90000"/>
              </a:lnSpc>
              <a:spcBef>
                <a:spcPts val="640"/>
              </a:spcBef>
              <a:spcAft>
                <a:spcPts val="0"/>
              </a:spcAft>
              <a:buClr>
                <a:schemeClr val="lt1"/>
              </a:buClr>
              <a:buSzPts val="3200"/>
              <a:buFont typeface="Arial"/>
              <a:buChar char="•"/>
            </a:pPr>
            <a:r>
              <a:rPr lang="en-CA" sz="3200" b="0" i="0" u="none" strike="noStrike" cap="none">
                <a:solidFill>
                  <a:schemeClr val="lt1"/>
                </a:solidFill>
                <a:latin typeface="Calibri"/>
                <a:ea typeface="Calibri"/>
                <a:cs typeface="Calibri"/>
                <a:sym typeface="Calibri"/>
              </a:rPr>
              <a:t>Easier to see in an area without city lights</a:t>
            </a: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Annual Meteor Showers</a:t>
            </a:r>
            <a:endParaRPr>
              <a:solidFill>
                <a:schemeClr val="dk1"/>
              </a:solidFill>
            </a:endParaRPr>
          </a:p>
        </p:txBody>
      </p:sp>
      <p:graphicFrame>
        <p:nvGraphicFramePr>
          <p:cNvPr id="257" name="Google Shape;257;p12"/>
          <p:cNvGraphicFramePr/>
          <p:nvPr/>
        </p:nvGraphicFramePr>
        <p:xfrm>
          <a:off x="457200" y="1219200"/>
          <a:ext cx="8382000" cy="4246375"/>
        </p:xfrm>
        <a:graphic>
          <a:graphicData uri="http://schemas.openxmlformats.org/drawingml/2006/table">
            <a:tbl>
              <a:tblPr>
                <a:noFill/>
                <a:tableStyleId>{C7C3AC96-54F1-4B38-85F8-D4B76022D08D}</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2095500">
                  <a:extLst>
                    <a:ext uri="{9D8B030D-6E8A-4147-A177-3AD203B41FA5}">
                      <a16:colId xmlns:a16="http://schemas.microsoft.com/office/drawing/2014/main" val="20003"/>
                    </a:ext>
                  </a:extLst>
                </a:gridCol>
              </a:tblGrid>
              <a:tr h="457200">
                <a:tc>
                  <a:txBody>
                    <a:bodyPr/>
                    <a:lstStyle/>
                    <a:p>
                      <a:pPr marL="0" marR="0" lvl="0" indent="0" algn="ctr" rtl="0">
                        <a:spcBef>
                          <a:spcPts val="0"/>
                        </a:spcBef>
                        <a:spcAft>
                          <a:spcPts val="0"/>
                        </a:spcAft>
                        <a:buClr>
                          <a:schemeClr val="dk1"/>
                        </a:buClr>
                        <a:buSzPts val="2000"/>
                        <a:buFont typeface="Calibri"/>
                        <a:buNone/>
                      </a:pPr>
                      <a:r>
                        <a:rPr lang="en-CA" sz="2000" u="none" strike="noStrike" cap="none"/>
                        <a:t>Name</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CA" sz="2000" u="none" strike="noStrike" cap="none"/>
                        <a:t>Date of Peak 2016</a:t>
                      </a:r>
                      <a:endParaRPr sz="20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CA" sz="2000" u="none" strike="noStrike" cap="none"/>
                        <a:t>Date of Peak 2017</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2000"/>
                        <a:buFont typeface="Calibri"/>
                        <a:buNone/>
                      </a:pPr>
                      <a:r>
                        <a:rPr lang="en-CA" sz="2000" u="none" strike="noStrike" cap="none"/>
                        <a:t>Date of Peak 2018</a:t>
                      </a:r>
                      <a:endParaRPr sz="1800" u="none" strike="noStrike" cap="none"/>
                    </a:p>
                  </a:txBody>
                  <a:tcPr marL="91450" marR="91450" marT="45725" marB="45725"/>
                </a:tc>
                <a:extLst>
                  <a:ext uri="{0D108BD9-81ED-4DB2-BD59-A6C34878D82A}">
                    <a16:rowId xmlns:a16="http://schemas.microsoft.com/office/drawing/2014/main" val="10000"/>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Quadrantids</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Jan 3</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Jan 3</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Jan 3</a:t>
                      </a:r>
                      <a:endParaRPr sz="1800" u="none" strike="noStrike" cap="none"/>
                    </a:p>
                  </a:txBody>
                  <a:tcPr marL="91450" marR="91450" marT="45725" marB="45725"/>
                </a:tc>
                <a:extLst>
                  <a:ext uri="{0D108BD9-81ED-4DB2-BD59-A6C34878D82A}">
                    <a16:rowId xmlns:a16="http://schemas.microsoft.com/office/drawing/2014/main" val="10001"/>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Lyrids</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Apr 21</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Apr 22</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Apr 22</a:t>
                      </a:r>
                      <a:endParaRPr sz="1800" u="none" strike="noStrike" cap="none"/>
                    </a:p>
                  </a:txBody>
                  <a:tcPr marL="91450" marR="91450" marT="45725" marB="45725"/>
                </a:tc>
                <a:extLst>
                  <a:ext uri="{0D108BD9-81ED-4DB2-BD59-A6C34878D82A}">
                    <a16:rowId xmlns:a16="http://schemas.microsoft.com/office/drawing/2014/main" val="10002"/>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Eta Aquarids</a:t>
                      </a:r>
                      <a:endParaRPr sz="24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May 4</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May 6</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May 6</a:t>
                      </a:r>
                      <a:endParaRPr sz="1800" u="none" strike="noStrike" cap="none"/>
                    </a:p>
                  </a:txBody>
                  <a:tcPr marL="91450" marR="91450" marT="45725" marB="45725"/>
                </a:tc>
                <a:extLst>
                  <a:ext uri="{0D108BD9-81ED-4DB2-BD59-A6C34878D82A}">
                    <a16:rowId xmlns:a16="http://schemas.microsoft.com/office/drawing/2014/main" val="10003"/>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Perseids</a:t>
                      </a:r>
                      <a:endParaRPr sz="24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Aug 11</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Aug 12</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Aug 12</a:t>
                      </a:r>
                      <a:endParaRPr sz="1800" u="none" strike="noStrike" cap="none"/>
                    </a:p>
                  </a:txBody>
                  <a:tcPr marL="91450" marR="91450" marT="45725" marB="45725"/>
                </a:tc>
                <a:extLst>
                  <a:ext uri="{0D108BD9-81ED-4DB2-BD59-A6C34878D82A}">
                    <a16:rowId xmlns:a16="http://schemas.microsoft.com/office/drawing/2014/main" val="10004"/>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Orionids</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Oct 21</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Oct 21</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Oct 21</a:t>
                      </a:r>
                      <a:endParaRPr sz="1800" u="none" strike="noStrike" cap="none"/>
                    </a:p>
                  </a:txBody>
                  <a:tcPr marL="91450" marR="91450" marT="45725" marB="45725"/>
                </a:tc>
                <a:extLst>
                  <a:ext uri="{0D108BD9-81ED-4DB2-BD59-A6C34878D82A}">
                    <a16:rowId xmlns:a16="http://schemas.microsoft.com/office/drawing/2014/main" val="10005"/>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Leonids</a:t>
                      </a:r>
                      <a:endParaRPr sz="24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Nov 16</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Nov 17</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Nov 17</a:t>
                      </a:r>
                      <a:endParaRPr sz="1800" u="none" strike="noStrike" cap="none"/>
                    </a:p>
                  </a:txBody>
                  <a:tcPr marL="91450" marR="91450" marT="45725" marB="45725"/>
                </a:tc>
                <a:extLst>
                  <a:ext uri="{0D108BD9-81ED-4DB2-BD59-A6C34878D82A}">
                    <a16:rowId xmlns:a16="http://schemas.microsoft.com/office/drawing/2014/main" val="10006"/>
                  </a:ext>
                </a:extLst>
              </a:tr>
              <a:tr h="506475">
                <a:tc>
                  <a:txBody>
                    <a:bodyPr/>
                    <a:lstStyle/>
                    <a:p>
                      <a:pPr marL="0" marR="0" lvl="0" indent="0" algn="ctr" rtl="0">
                        <a:spcBef>
                          <a:spcPts val="0"/>
                        </a:spcBef>
                        <a:spcAft>
                          <a:spcPts val="0"/>
                        </a:spcAft>
                        <a:buClr>
                          <a:schemeClr val="dk1"/>
                        </a:buClr>
                        <a:buSzPts val="2400"/>
                        <a:buFont typeface="Calibri"/>
                        <a:buNone/>
                      </a:pPr>
                      <a:r>
                        <a:rPr lang="en-CA" sz="2400" u="none" strike="noStrike" cap="none"/>
                        <a:t>Geminids</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Dec 13</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Dec 13</a:t>
                      </a:r>
                      <a:endParaRPr sz="1800" u="none" strike="noStrike" cap="none"/>
                    </a:p>
                  </a:txBody>
                  <a:tcPr marL="91450" marR="91450" marT="45725" marB="45725"/>
                </a:tc>
                <a:tc>
                  <a:txBody>
                    <a:bodyPr/>
                    <a:lstStyle/>
                    <a:p>
                      <a:pPr marL="0" marR="0" lvl="0" indent="0" algn="ctr" rtl="0">
                        <a:spcBef>
                          <a:spcPts val="0"/>
                        </a:spcBef>
                        <a:spcAft>
                          <a:spcPts val="0"/>
                        </a:spcAft>
                        <a:buClr>
                          <a:schemeClr val="dk1"/>
                        </a:buClr>
                        <a:buSzPts val="1800"/>
                        <a:buFont typeface="Calibri"/>
                        <a:buNone/>
                      </a:pPr>
                      <a:r>
                        <a:rPr lang="en-CA" sz="1800" u="none" strike="noStrike" cap="none"/>
                        <a:t>Night of Dec 13</a:t>
                      </a:r>
                      <a:endParaRPr sz="1800" u="none" strike="noStrike" cap="none"/>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Types of meteorites</a:t>
            </a:r>
            <a:endParaRPr>
              <a:solidFill>
                <a:schemeClr val="dk1"/>
              </a:solidFill>
            </a:endParaRPr>
          </a:p>
        </p:txBody>
      </p:sp>
      <p:sp>
        <p:nvSpPr>
          <p:cNvPr id="264" name="Google Shape;264;p13"/>
          <p:cNvSpPr txBox="1">
            <a:spLocks noGrp="1"/>
          </p:cNvSpPr>
          <p:nvPr>
            <p:ph type="body" idx="1"/>
          </p:nvPr>
        </p:nvSpPr>
        <p:spPr>
          <a:xfrm>
            <a:off x="457200" y="1600200"/>
            <a:ext cx="4953000" cy="4525963"/>
          </a:xfrm>
          <a:prstGeom prst="rect">
            <a:avLst/>
          </a:prstGeom>
          <a:noFill/>
          <a:ln>
            <a:noFill/>
          </a:ln>
        </p:spPr>
        <p:txBody>
          <a:bodyPr spcFirstLastPara="1" wrap="square" lIns="91425" tIns="45700" rIns="91425" bIns="45700" anchor="t" anchorCtr="0">
            <a:noAutofit/>
          </a:bodyPr>
          <a:lstStyle/>
          <a:p>
            <a:pPr marL="687599" lvl="0" indent="-687599" algn="l" rtl="0">
              <a:spcBef>
                <a:spcPts val="0"/>
              </a:spcBef>
              <a:spcAft>
                <a:spcPts val="0"/>
              </a:spcAft>
              <a:buClr>
                <a:schemeClr val="dk1"/>
              </a:buClr>
              <a:buSzPts val="3200"/>
              <a:buChar char="•"/>
            </a:pPr>
            <a:r>
              <a:rPr lang="en-CA" sz="3200" b="0" i="0" u="none" strike="noStrike" cap="none">
                <a:solidFill>
                  <a:schemeClr val="dk1"/>
                </a:solidFill>
                <a:latin typeface="Calibri"/>
                <a:ea typeface="Calibri"/>
                <a:cs typeface="Calibri"/>
                <a:sym typeface="Calibri"/>
              </a:rPr>
              <a:t>Many different types, but</a:t>
            </a:r>
            <a:r>
              <a:rPr lang="en-CA" sz="3200">
                <a:solidFill>
                  <a:schemeClr val="dk1"/>
                </a:solidFill>
                <a:latin typeface="Calibri"/>
                <a:ea typeface="Calibri"/>
                <a:cs typeface="Calibri"/>
                <a:sym typeface="Calibri"/>
              </a:rPr>
              <a:t> d</a:t>
            </a:r>
            <a:r>
              <a:rPr lang="en-CA" sz="3200" b="0" i="0" u="none" strike="noStrike" cap="none">
                <a:solidFill>
                  <a:schemeClr val="dk1"/>
                </a:solidFill>
                <a:latin typeface="Calibri"/>
                <a:ea typeface="Calibri"/>
                <a:cs typeface="Calibri"/>
                <a:sym typeface="Calibri"/>
              </a:rPr>
              <a:t>ivided into </a:t>
            </a:r>
            <a:r>
              <a:rPr lang="en-CA" sz="3200">
                <a:solidFill>
                  <a:schemeClr val="dk1"/>
                </a:solidFill>
                <a:latin typeface="Calibri"/>
                <a:ea typeface="Calibri"/>
                <a:cs typeface="Calibri"/>
                <a:sym typeface="Calibri"/>
              </a:rPr>
              <a:t>two</a:t>
            </a:r>
            <a:r>
              <a:rPr lang="en-CA" sz="3200" b="0" i="0" u="none" strike="noStrike" cap="none">
                <a:solidFill>
                  <a:schemeClr val="dk1"/>
                </a:solidFill>
                <a:latin typeface="Calibri"/>
                <a:ea typeface="Calibri"/>
                <a:cs typeface="Calibri"/>
                <a:sym typeface="Calibri"/>
              </a:rPr>
              <a:t> main groups</a:t>
            </a:r>
            <a:endParaRPr>
              <a:solidFill>
                <a:schemeClr val="dk1"/>
              </a:solidFill>
            </a:endParaRPr>
          </a:p>
          <a:p>
            <a:pPr marL="457200" marR="0" lvl="0" indent="-406400" algn="l" rtl="0">
              <a:spcBef>
                <a:spcPts val="0"/>
              </a:spcBef>
              <a:spcAft>
                <a:spcPts val="0"/>
              </a:spcAft>
              <a:buClr>
                <a:schemeClr val="dk1"/>
              </a:buClr>
              <a:buSzPts val="2800"/>
              <a:buFont typeface="Calibri"/>
              <a:buChar char="-"/>
            </a:pPr>
            <a:r>
              <a:rPr lang="en-CA" sz="2800" b="0" i="0" u="none" strike="noStrike" cap="none">
                <a:solidFill>
                  <a:schemeClr val="dk1"/>
                </a:solidFill>
                <a:latin typeface="Calibri"/>
                <a:ea typeface="Calibri"/>
                <a:cs typeface="Calibri"/>
                <a:sym typeface="Calibri"/>
              </a:rPr>
              <a:t>Chondrites</a:t>
            </a:r>
            <a:endParaRPr>
              <a:solidFill>
                <a:schemeClr val="dk1"/>
              </a:solidFill>
            </a:endParaRPr>
          </a:p>
          <a:p>
            <a:pPr marL="457200" marR="0" lvl="0" indent="-406400" algn="l" rtl="0">
              <a:spcBef>
                <a:spcPts val="0"/>
              </a:spcBef>
              <a:spcAft>
                <a:spcPts val="0"/>
              </a:spcAft>
              <a:buClr>
                <a:schemeClr val="dk1"/>
              </a:buClr>
              <a:buSzPts val="2800"/>
              <a:buFont typeface="Calibri"/>
              <a:buChar char="-"/>
            </a:pPr>
            <a:r>
              <a:rPr lang="en-CA">
                <a:solidFill>
                  <a:schemeClr val="dk1"/>
                </a:solidFill>
              </a:rPr>
              <a:t>N</a:t>
            </a:r>
            <a:r>
              <a:rPr lang="en-CA" sz="2800" b="0" i="0" u="none" strike="noStrike" cap="none">
                <a:solidFill>
                  <a:schemeClr val="dk1"/>
                </a:solidFill>
                <a:latin typeface="Calibri"/>
                <a:ea typeface="Calibri"/>
                <a:cs typeface="Calibri"/>
                <a:sym typeface="Calibri"/>
              </a:rPr>
              <a:t>on</a:t>
            </a:r>
            <a:r>
              <a:rPr lang="en-CA">
                <a:solidFill>
                  <a:schemeClr val="dk1"/>
                </a:solidFill>
                <a:latin typeface="Calibri"/>
                <a:ea typeface="Calibri"/>
                <a:cs typeface="Calibri"/>
                <a:sym typeface="Calibri"/>
              </a:rPr>
              <a:t>-</a:t>
            </a:r>
            <a:r>
              <a:rPr lang="en-CA" sz="2800" b="0" i="0" u="none" strike="noStrike" cap="none">
                <a:solidFill>
                  <a:schemeClr val="dk1"/>
                </a:solidFill>
                <a:latin typeface="Calibri"/>
                <a:ea typeface="Calibri"/>
                <a:cs typeface="Calibri"/>
                <a:sym typeface="Calibri"/>
              </a:rPr>
              <a:t>chondrites</a:t>
            </a:r>
            <a:endParaRPr>
              <a:solidFill>
                <a:schemeClr val="dk1"/>
              </a:solidFill>
            </a:endParaRPr>
          </a:p>
        </p:txBody>
      </p:sp>
      <p:pic>
        <p:nvPicPr>
          <p:cNvPr id="265" name="Google Shape;265;p13"/>
          <p:cNvPicPr preferRelativeResize="0"/>
          <p:nvPr/>
        </p:nvPicPr>
        <p:blipFill rotWithShape="1">
          <a:blip r:embed="rId3">
            <a:alphaModFix/>
          </a:blip>
          <a:srcRect l="-2830" t="28303" r="2830" b="-3773"/>
          <a:stretch/>
        </p:blipFill>
        <p:spPr>
          <a:xfrm>
            <a:off x="5372100" y="2057400"/>
            <a:ext cx="3073400" cy="347932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Features of meteorites</a:t>
            </a:r>
            <a:endParaRPr>
              <a:solidFill>
                <a:schemeClr val="dk1"/>
              </a:solidFill>
            </a:endParaRPr>
          </a:p>
        </p:txBody>
      </p:sp>
      <p:sp>
        <p:nvSpPr>
          <p:cNvPr id="272" name="Google Shape;272;p14"/>
          <p:cNvSpPr txBox="1">
            <a:spLocks noGrp="1"/>
          </p:cNvSpPr>
          <p:nvPr>
            <p:ph type="body" idx="1"/>
          </p:nvPr>
        </p:nvSpPr>
        <p:spPr>
          <a:xfrm>
            <a:off x="457200" y="1219200"/>
            <a:ext cx="5105400" cy="4525963"/>
          </a:xfrm>
          <a:prstGeom prst="rect">
            <a:avLst/>
          </a:prstGeom>
          <a:noFill/>
          <a:ln>
            <a:noFill/>
          </a:ln>
        </p:spPr>
        <p:txBody>
          <a:bodyPr spcFirstLastPara="1" wrap="square" lIns="91425" tIns="45700" rIns="91425" bIns="45700" anchor="t" anchorCtr="0">
            <a:noAutofit/>
          </a:bodyPr>
          <a:lstStyle/>
          <a:p>
            <a:pPr marL="687599" marR="0" lvl="0" indent="-687599" algn="l" rtl="0">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Fusion crust</a:t>
            </a:r>
            <a:endParaRPr>
              <a:solidFill>
                <a:schemeClr val="dk1"/>
              </a:solidFill>
            </a:endParaRPr>
          </a:p>
          <a:p>
            <a:pPr marL="914400" marR="0" lvl="0" indent="-406400" algn="l" rtl="0">
              <a:spcBef>
                <a:spcPts val="0"/>
              </a:spcBef>
              <a:spcAft>
                <a:spcPts val="0"/>
              </a:spcAft>
              <a:buClr>
                <a:schemeClr val="dk1"/>
              </a:buClr>
              <a:buSzPts val="2800"/>
              <a:buFont typeface="Calibri"/>
              <a:buChar char="-"/>
            </a:pPr>
            <a:r>
              <a:rPr lang="en-CA" sz="2800" b="0" i="0" u="none" strike="noStrike" cap="none">
                <a:solidFill>
                  <a:schemeClr val="dk1"/>
                </a:solidFill>
                <a:latin typeface="Calibri"/>
                <a:ea typeface="Calibri"/>
                <a:cs typeface="Calibri"/>
                <a:sym typeface="Calibri"/>
              </a:rPr>
              <a:t>Dark black outer coating or layer of meteorites</a:t>
            </a:r>
            <a:endParaRPr>
              <a:solidFill>
                <a:schemeClr val="dk1"/>
              </a:solidFill>
            </a:endParaRPr>
          </a:p>
          <a:p>
            <a:pPr marL="687599" marR="0" lvl="0" indent="-687599"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Attracts a magnet</a:t>
            </a:r>
            <a:endParaRPr>
              <a:solidFill>
                <a:schemeClr val="dk1"/>
              </a:solidFill>
            </a:endParaRPr>
          </a:p>
          <a:p>
            <a:pPr marL="914400" marR="0" lvl="0" indent="-406400" algn="l" rtl="0">
              <a:spcBef>
                <a:spcPts val="0"/>
              </a:spcBef>
              <a:spcAft>
                <a:spcPts val="0"/>
              </a:spcAft>
              <a:buClr>
                <a:schemeClr val="dk1"/>
              </a:buClr>
              <a:buSzPts val="2800"/>
              <a:buFont typeface="Calibri"/>
              <a:buChar char="-"/>
            </a:pPr>
            <a:r>
              <a:rPr lang="en-CA" sz="2800" b="0" i="0" u="none" strike="noStrike" cap="none">
                <a:solidFill>
                  <a:schemeClr val="dk1"/>
                </a:solidFill>
                <a:latin typeface="Calibri"/>
                <a:ea typeface="Calibri"/>
                <a:cs typeface="Calibri"/>
                <a:sym typeface="Calibri"/>
              </a:rPr>
              <a:t>Most meteorites contain some metal</a:t>
            </a:r>
            <a:endParaRPr>
              <a:solidFill>
                <a:schemeClr val="dk1"/>
              </a:solidFill>
            </a:endParaRPr>
          </a:p>
          <a:p>
            <a:pPr marL="687599" marR="0" lvl="0" indent="-687599"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Heavy for its size,</a:t>
            </a:r>
            <a:r>
              <a:rPr lang="en-CA" sz="3200">
                <a:solidFill>
                  <a:schemeClr val="dk1"/>
                </a:solidFill>
                <a:latin typeface="Calibri"/>
                <a:ea typeface="Calibri"/>
                <a:cs typeface="Calibri"/>
                <a:sym typeface="Calibri"/>
              </a:rPr>
              <a:t> d</a:t>
            </a:r>
            <a:r>
              <a:rPr lang="en-CA" sz="3200" b="0" i="0" u="none" strike="noStrike" cap="none">
                <a:solidFill>
                  <a:schemeClr val="dk1"/>
                </a:solidFill>
                <a:latin typeface="Calibri"/>
                <a:ea typeface="Calibri"/>
                <a:cs typeface="Calibri"/>
                <a:sym typeface="Calibri"/>
              </a:rPr>
              <a:t>ue to presence of metal</a:t>
            </a:r>
            <a:endParaRPr sz="3200">
              <a:solidFill>
                <a:schemeClr val="dk1"/>
              </a:solidFill>
            </a:endParaRPr>
          </a:p>
        </p:txBody>
      </p:sp>
      <p:pic>
        <p:nvPicPr>
          <p:cNvPr id="273" name="Google Shape;273;p14"/>
          <p:cNvPicPr preferRelativeResize="0"/>
          <p:nvPr/>
        </p:nvPicPr>
        <p:blipFill rotWithShape="1">
          <a:blip r:embed="rId3">
            <a:alphaModFix/>
          </a:blip>
          <a:srcRect l="35832" r="26667" b="12962"/>
          <a:stretch/>
        </p:blipFill>
        <p:spPr>
          <a:xfrm>
            <a:off x="5410200" y="1219200"/>
            <a:ext cx="3429000" cy="4476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5"/>
          <p:cNvPicPr preferRelativeResize="0"/>
          <p:nvPr/>
        </p:nvPicPr>
        <p:blipFill rotWithShape="1">
          <a:blip r:embed="rId3">
            <a:alphaModFix/>
          </a:blip>
          <a:srcRect l="778" t="2222" b="10001"/>
          <a:stretch/>
        </p:blipFill>
        <p:spPr>
          <a:xfrm>
            <a:off x="253999" y="76200"/>
            <a:ext cx="8704217" cy="58607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Google Shape;285;p16"/>
          <p:cNvGrpSpPr/>
          <p:nvPr/>
        </p:nvGrpSpPr>
        <p:grpSpPr>
          <a:xfrm>
            <a:off x="344459" y="199728"/>
            <a:ext cx="8494741" cy="5667672"/>
            <a:chOff x="344459" y="199728"/>
            <a:chExt cx="8494741" cy="5667672"/>
          </a:xfrm>
        </p:grpSpPr>
        <p:cxnSp>
          <p:nvCxnSpPr>
            <p:cNvPr id="286" name="Google Shape;286;p16"/>
            <p:cNvCxnSpPr/>
            <p:nvPr/>
          </p:nvCxnSpPr>
          <p:spPr>
            <a:xfrm>
              <a:off x="2450522" y="2056929"/>
              <a:ext cx="0" cy="762471"/>
            </a:xfrm>
            <a:prstGeom prst="straightConnector1">
              <a:avLst/>
            </a:prstGeom>
            <a:noFill/>
            <a:ln w="57150" cap="flat" cmpd="sng">
              <a:solidFill>
                <a:schemeClr val="lt1"/>
              </a:solidFill>
              <a:prstDash val="solid"/>
              <a:round/>
              <a:headEnd type="none" w="sm" len="sm"/>
              <a:tailEnd type="none" w="sm" len="sm"/>
            </a:ln>
          </p:spPr>
        </p:cxnSp>
        <p:sp>
          <p:nvSpPr>
            <p:cNvPr id="287" name="Google Shape;287;p16"/>
            <p:cNvSpPr/>
            <p:nvPr/>
          </p:nvSpPr>
          <p:spPr>
            <a:xfrm>
              <a:off x="4524537" y="3707160"/>
              <a:ext cx="1557010" cy="576064"/>
            </a:xfrm>
            <a:prstGeom prst="roundRect">
              <a:avLst>
                <a:gd name="adj" fmla="val 16667"/>
              </a:avLst>
            </a:prstGeom>
            <a:solidFill>
              <a:srgbClr val="76923C"/>
            </a:solidFill>
            <a:ln w="2540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288" name="Google Shape;288;p16"/>
            <p:cNvSpPr/>
            <p:nvPr/>
          </p:nvSpPr>
          <p:spPr>
            <a:xfrm>
              <a:off x="4537226" y="4499248"/>
              <a:ext cx="1160798" cy="576064"/>
            </a:xfrm>
            <a:prstGeom prst="roundRect">
              <a:avLst>
                <a:gd name="adj" fmla="val 16667"/>
              </a:avLst>
            </a:prstGeom>
            <a:solidFill>
              <a:srgbClr val="76923C"/>
            </a:solidFill>
            <a:ln w="2540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289" name="Google Shape;289;p16"/>
            <p:cNvSpPr/>
            <p:nvPr/>
          </p:nvSpPr>
          <p:spPr>
            <a:xfrm>
              <a:off x="4537225" y="5291336"/>
              <a:ext cx="1082258" cy="576064"/>
            </a:xfrm>
            <a:prstGeom prst="roundRect">
              <a:avLst>
                <a:gd name="adj" fmla="val 16667"/>
              </a:avLst>
            </a:prstGeom>
            <a:solidFill>
              <a:srgbClr val="76923C"/>
            </a:solidFill>
            <a:ln w="25400" cap="flat" cmpd="sng">
              <a:solidFill>
                <a:srgbClr val="4F61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290" name="Google Shape;290;p16"/>
            <p:cNvSpPr txBox="1"/>
            <p:nvPr/>
          </p:nvSpPr>
          <p:spPr>
            <a:xfrm>
              <a:off x="4537225" y="3764360"/>
              <a:ext cx="1512168"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asteroids</a:t>
              </a:r>
              <a:endParaRPr sz="1800" b="0" i="0" u="none" strike="noStrike" cap="none">
                <a:solidFill>
                  <a:schemeClr val="dk1"/>
                </a:solidFill>
                <a:latin typeface="Calibri"/>
                <a:ea typeface="Calibri"/>
                <a:cs typeface="Calibri"/>
                <a:sym typeface="Calibri"/>
              </a:endParaRPr>
            </a:p>
          </p:txBody>
        </p:sp>
        <p:sp>
          <p:nvSpPr>
            <p:cNvPr id="291" name="Google Shape;291;p16"/>
            <p:cNvSpPr txBox="1"/>
            <p:nvPr/>
          </p:nvSpPr>
          <p:spPr>
            <a:xfrm>
              <a:off x="4566480" y="4544707"/>
              <a:ext cx="108225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Moon</a:t>
              </a:r>
              <a:endParaRPr sz="2400" b="0" i="0" u="none" strike="noStrike" cap="none">
                <a:solidFill>
                  <a:schemeClr val="dk1"/>
                </a:solidFill>
                <a:latin typeface="Times New Roman"/>
                <a:ea typeface="Times New Roman"/>
                <a:cs typeface="Times New Roman"/>
                <a:sym typeface="Times New Roman"/>
              </a:endParaRPr>
            </a:p>
          </p:txBody>
        </p:sp>
        <p:sp>
          <p:nvSpPr>
            <p:cNvPr id="292" name="Google Shape;292;p16"/>
            <p:cNvSpPr txBox="1"/>
            <p:nvPr/>
          </p:nvSpPr>
          <p:spPr>
            <a:xfrm>
              <a:off x="4649569" y="5348535"/>
              <a:ext cx="85757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Mars</a:t>
              </a:r>
              <a:endParaRPr sz="2400" b="0" i="0" u="none" strike="noStrike" cap="none">
                <a:solidFill>
                  <a:schemeClr val="dk1"/>
                </a:solidFill>
                <a:latin typeface="Times New Roman"/>
                <a:ea typeface="Times New Roman"/>
                <a:cs typeface="Times New Roman"/>
                <a:sym typeface="Times New Roman"/>
              </a:endParaRPr>
            </a:p>
          </p:txBody>
        </p:sp>
        <p:cxnSp>
          <p:nvCxnSpPr>
            <p:cNvPr id="293" name="Google Shape;293;p16"/>
            <p:cNvCxnSpPr/>
            <p:nvPr/>
          </p:nvCxnSpPr>
          <p:spPr>
            <a:xfrm>
              <a:off x="4423168" y="988740"/>
              <a:ext cx="1838398" cy="720080"/>
            </a:xfrm>
            <a:prstGeom prst="straightConnector1">
              <a:avLst/>
            </a:prstGeom>
            <a:noFill/>
            <a:ln w="57150" cap="flat" cmpd="sng">
              <a:solidFill>
                <a:schemeClr val="lt1"/>
              </a:solidFill>
              <a:prstDash val="solid"/>
              <a:round/>
              <a:headEnd type="none" w="sm" len="sm"/>
              <a:tailEnd type="none" w="sm" len="sm"/>
            </a:ln>
          </p:spPr>
        </p:cxnSp>
        <p:cxnSp>
          <p:nvCxnSpPr>
            <p:cNvPr id="294" name="Google Shape;294;p16"/>
            <p:cNvCxnSpPr/>
            <p:nvPr/>
          </p:nvCxnSpPr>
          <p:spPr>
            <a:xfrm flipH="1">
              <a:off x="1725063" y="988740"/>
              <a:ext cx="2698105" cy="720080"/>
            </a:xfrm>
            <a:prstGeom prst="straightConnector1">
              <a:avLst/>
            </a:prstGeom>
            <a:noFill/>
            <a:ln w="57150" cap="flat" cmpd="sng">
              <a:solidFill>
                <a:schemeClr val="lt1"/>
              </a:solidFill>
              <a:prstDash val="solid"/>
              <a:round/>
              <a:headEnd type="none" w="sm" len="sm"/>
              <a:tailEnd type="none" w="sm" len="sm"/>
            </a:ln>
          </p:spPr>
        </p:cxnSp>
        <p:cxnSp>
          <p:nvCxnSpPr>
            <p:cNvPr id="295" name="Google Shape;295;p16"/>
            <p:cNvCxnSpPr>
              <a:stCxn id="296" idx="2"/>
              <a:endCxn id="297" idx="0"/>
            </p:cNvCxnSpPr>
            <p:nvPr/>
          </p:nvCxnSpPr>
          <p:spPr>
            <a:xfrm>
              <a:off x="6226633" y="2115072"/>
              <a:ext cx="34800" cy="599400"/>
            </a:xfrm>
            <a:prstGeom prst="straightConnector1">
              <a:avLst/>
            </a:prstGeom>
            <a:noFill/>
            <a:ln w="57150" cap="flat" cmpd="sng">
              <a:solidFill>
                <a:schemeClr val="lt1"/>
              </a:solidFill>
              <a:prstDash val="solid"/>
              <a:round/>
              <a:headEnd type="none" w="sm" len="sm"/>
              <a:tailEnd type="none" w="sm" len="sm"/>
            </a:ln>
          </p:spPr>
        </p:cxnSp>
        <p:cxnSp>
          <p:nvCxnSpPr>
            <p:cNvPr id="298" name="Google Shape;298;p16"/>
            <p:cNvCxnSpPr/>
            <p:nvPr/>
          </p:nvCxnSpPr>
          <p:spPr>
            <a:xfrm flipH="1">
              <a:off x="4413152" y="2115072"/>
              <a:ext cx="1813480" cy="792088"/>
            </a:xfrm>
            <a:prstGeom prst="straightConnector1">
              <a:avLst/>
            </a:prstGeom>
            <a:noFill/>
            <a:ln w="57150" cap="flat" cmpd="sng">
              <a:solidFill>
                <a:schemeClr val="lt1"/>
              </a:solidFill>
              <a:prstDash val="solid"/>
              <a:round/>
              <a:headEnd type="none" w="sm" len="sm"/>
              <a:tailEnd type="none" w="sm" len="sm"/>
            </a:ln>
          </p:spPr>
        </p:cxnSp>
        <p:cxnSp>
          <p:nvCxnSpPr>
            <p:cNvPr id="299" name="Google Shape;299;p16"/>
            <p:cNvCxnSpPr>
              <a:stCxn id="296" idx="2"/>
            </p:cNvCxnSpPr>
            <p:nvPr/>
          </p:nvCxnSpPr>
          <p:spPr>
            <a:xfrm>
              <a:off x="6226633" y="2115072"/>
              <a:ext cx="1809900" cy="792000"/>
            </a:xfrm>
            <a:prstGeom prst="straightConnector1">
              <a:avLst/>
            </a:prstGeom>
            <a:noFill/>
            <a:ln w="57150" cap="flat" cmpd="sng">
              <a:solidFill>
                <a:schemeClr val="lt1"/>
              </a:solidFill>
              <a:prstDash val="solid"/>
              <a:round/>
              <a:headEnd type="none" w="sm" len="sm"/>
              <a:tailEnd type="none" w="sm" len="sm"/>
            </a:ln>
          </p:spPr>
        </p:cxnSp>
        <p:cxnSp>
          <p:nvCxnSpPr>
            <p:cNvPr id="300" name="Google Shape;300;p16"/>
            <p:cNvCxnSpPr/>
            <p:nvPr/>
          </p:nvCxnSpPr>
          <p:spPr>
            <a:xfrm>
              <a:off x="3921307" y="3131096"/>
              <a:ext cx="0" cy="2448272"/>
            </a:xfrm>
            <a:prstGeom prst="straightConnector1">
              <a:avLst/>
            </a:prstGeom>
            <a:noFill/>
            <a:ln w="57150" cap="flat" cmpd="sng">
              <a:solidFill>
                <a:schemeClr val="lt1"/>
              </a:solidFill>
              <a:prstDash val="solid"/>
              <a:round/>
              <a:headEnd type="none" w="sm" len="sm"/>
              <a:tailEnd type="none" w="sm" len="sm"/>
            </a:ln>
          </p:spPr>
        </p:cxnSp>
        <p:cxnSp>
          <p:nvCxnSpPr>
            <p:cNvPr id="301" name="Google Shape;301;p16"/>
            <p:cNvCxnSpPr>
              <a:stCxn id="289" idx="1"/>
            </p:cNvCxnSpPr>
            <p:nvPr/>
          </p:nvCxnSpPr>
          <p:spPr>
            <a:xfrm rot="10800000">
              <a:off x="3921325" y="5579368"/>
              <a:ext cx="615900" cy="0"/>
            </a:xfrm>
            <a:prstGeom prst="straightConnector1">
              <a:avLst/>
            </a:prstGeom>
            <a:noFill/>
            <a:ln w="57150" cap="flat" cmpd="sng">
              <a:solidFill>
                <a:schemeClr val="lt1"/>
              </a:solidFill>
              <a:prstDash val="solid"/>
              <a:round/>
              <a:headEnd type="none" w="sm" len="sm"/>
              <a:tailEnd type="none" w="sm" len="sm"/>
            </a:ln>
          </p:spPr>
        </p:cxnSp>
        <p:cxnSp>
          <p:nvCxnSpPr>
            <p:cNvPr id="302" name="Google Shape;302;p16"/>
            <p:cNvCxnSpPr>
              <a:stCxn id="288" idx="1"/>
            </p:cNvCxnSpPr>
            <p:nvPr/>
          </p:nvCxnSpPr>
          <p:spPr>
            <a:xfrm rot="10800000">
              <a:off x="3921326" y="4787280"/>
              <a:ext cx="615900" cy="0"/>
            </a:xfrm>
            <a:prstGeom prst="straightConnector1">
              <a:avLst/>
            </a:prstGeom>
            <a:noFill/>
            <a:ln w="57150" cap="flat" cmpd="sng">
              <a:solidFill>
                <a:schemeClr val="lt1"/>
              </a:solidFill>
              <a:prstDash val="solid"/>
              <a:round/>
              <a:headEnd type="none" w="sm" len="sm"/>
              <a:tailEnd type="none" w="sm" len="sm"/>
            </a:ln>
          </p:spPr>
        </p:cxnSp>
        <p:cxnSp>
          <p:nvCxnSpPr>
            <p:cNvPr id="303" name="Google Shape;303;p16"/>
            <p:cNvCxnSpPr/>
            <p:nvPr/>
          </p:nvCxnSpPr>
          <p:spPr>
            <a:xfrm rot="10800000">
              <a:off x="3921307" y="3995192"/>
              <a:ext cx="603230" cy="0"/>
            </a:xfrm>
            <a:prstGeom prst="straightConnector1">
              <a:avLst/>
            </a:prstGeom>
            <a:noFill/>
            <a:ln w="57150" cap="flat" cmpd="sng">
              <a:solidFill>
                <a:schemeClr val="lt1"/>
              </a:solidFill>
              <a:prstDash val="solid"/>
              <a:round/>
              <a:headEnd type="none" w="sm" len="sm"/>
              <a:tailEnd type="none" w="sm" len="sm"/>
            </a:ln>
          </p:spPr>
        </p:cxnSp>
        <p:cxnSp>
          <p:nvCxnSpPr>
            <p:cNvPr id="304" name="Google Shape;304;p16"/>
            <p:cNvCxnSpPr/>
            <p:nvPr/>
          </p:nvCxnSpPr>
          <p:spPr>
            <a:xfrm>
              <a:off x="6657611" y="3131096"/>
              <a:ext cx="0" cy="864096"/>
            </a:xfrm>
            <a:prstGeom prst="straightConnector1">
              <a:avLst/>
            </a:prstGeom>
            <a:noFill/>
            <a:ln w="57150" cap="flat" cmpd="sng">
              <a:solidFill>
                <a:schemeClr val="lt1"/>
              </a:solidFill>
              <a:prstDash val="solid"/>
              <a:round/>
              <a:headEnd type="none" w="sm" len="sm"/>
              <a:tailEnd type="none" w="sm" len="sm"/>
            </a:ln>
          </p:spPr>
        </p:cxnSp>
        <p:cxnSp>
          <p:nvCxnSpPr>
            <p:cNvPr id="305" name="Google Shape;305;p16"/>
            <p:cNvCxnSpPr/>
            <p:nvPr/>
          </p:nvCxnSpPr>
          <p:spPr>
            <a:xfrm>
              <a:off x="8529819" y="3131096"/>
              <a:ext cx="0" cy="864096"/>
            </a:xfrm>
            <a:prstGeom prst="straightConnector1">
              <a:avLst/>
            </a:prstGeom>
            <a:noFill/>
            <a:ln w="57150" cap="flat" cmpd="sng">
              <a:solidFill>
                <a:schemeClr val="lt1"/>
              </a:solidFill>
              <a:prstDash val="solid"/>
              <a:round/>
              <a:headEnd type="none" w="sm" len="sm"/>
              <a:tailEnd type="none" w="sm" len="sm"/>
            </a:ln>
          </p:spPr>
        </p:cxnSp>
        <p:cxnSp>
          <p:nvCxnSpPr>
            <p:cNvPr id="306" name="Google Shape;306;p16"/>
            <p:cNvCxnSpPr>
              <a:endCxn id="287" idx="3"/>
            </p:cNvCxnSpPr>
            <p:nvPr/>
          </p:nvCxnSpPr>
          <p:spPr>
            <a:xfrm flipH="1">
              <a:off x="6081547" y="3991892"/>
              <a:ext cx="2483100" cy="3300"/>
            </a:xfrm>
            <a:prstGeom prst="straightConnector1">
              <a:avLst/>
            </a:prstGeom>
            <a:noFill/>
            <a:ln w="57150" cap="flat" cmpd="sng">
              <a:solidFill>
                <a:schemeClr val="lt1"/>
              </a:solidFill>
              <a:prstDash val="solid"/>
              <a:round/>
              <a:headEnd type="none" w="sm" len="sm"/>
              <a:tailEnd type="none" w="sm" len="sm"/>
            </a:ln>
          </p:spPr>
        </p:cxnSp>
        <p:grpSp>
          <p:nvGrpSpPr>
            <p:cNvPr id="307" name="Google Shape;307;p16"/>
            <p:cNvGrpSpPr/>
            <p:nvPr/>
          </p:nvGrpSpPr>
          <p:grpSpPr>
            <a:xfrm>
              <a:off x="5003566" y="1539008"/>
              <a:ext cx="2446133" cy="576064"/>
              <a:chOff x="5006187" y="1491680"/>
              <a:chExt cx="2446133" cy="576064"/>
            </a:xfrm>
          </p:grpSpPr>
          <p:sp>
            <p:nvSpPr>
              <p:cNvPr id="296" name="Google Shape;296;p16"/>
              <p:cNvSpPr/>
              <p:nvPr/>
            </p:nvSpPr>
            <p:spPr>
              <a:xfrm>
                <a:off x="5006187" y="1491680"/>
                <a:ext cx="2446133" cy="576064"/>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08" name="Google Shape;308;p16"/>
              <p:cNvSpPr txBox="1"/>
              <p:nvPr/>
            </p:nvSpPr>
            <p:spPr>
              <a:xfrm>
                <a:off x="5077125" y="1556918"/>
                <a:ext cx="2304256"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non chondrites</a:t>
                </a:r>
                <a:endParaRPr sz="1800" b="0" i="0" u="none" strike="noStrike" cap="none">
                  <a:solidFill>
                    <a:schemeClr val="dk1"/>
                  </a:solidFill>
                  <a:latin typeface="Calibri"/>
                  <a:ea typeface="Calibri"/>
                  <a:cs typeface="Calibri"/>
                  <a:sym typeface="Calibri"/>
                </a:endParaRPr>
              </a:p>
            </p:txBody>
          </p:sp>
        </p:grpSp>
        <p:grpSp>
          <p:nvGrpSpPr>
            <p:cNvPr id="309" name="Google Shape;309;p16"/>
            <p:cNvGrpSpPr/>
            <p:nvPr/>
          </p:nvGrpSpPr>
          <p:grpSpPr>
            <a:xfrm>
              <a:off x="875184" y="1539008"/>
              <a:ext cx="1944216" cy="576064"/>
              <a:chOff x="755576" y="1491680"/>
              <a:chExt cx="1944216" cy="576064"/>
            </a:xfrm>
          </p:grpSpPr>
          <p:sp>
            <p:nvSpPr>
              <p:cNvPr id="310" name="Google Shape;310;p16"/>
              <p:cNvSpPr/>
              <p:nvPr/>
            </p:nvSpPr>
            <p:spPr>
              <a:xfrm>
                <a:off x="780906" y="1491680"/>
                <a:ext cx="1893557" cy="576064"/>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11" name="Google Shape;311;p16"/>
              <p:cNvSpPr txBox="1"/>
              <p:nvPr/>
            </p:nvSpPr>
            <p:spPr>
              <a:xfrm>
                <a:off x="755576" y="1548879"/>
                <a:ext cx="1944216"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chondrites</a:t>
                </a:r>
                <a:endParaRPr sz="2400" b="0" i="0" u="none" strike="noStrike" cap="none">
                  <a:solidFill>
                    <a:schemeClr val="dk1"/>
                  </a:solidFill>
                  <a:latin typeface="Times New Roman"/>
                  <a:ea typeface="Times New Roman"/>
                  <a:cs typeface="Times New Roman"/>
                  <a:sym typeface="Times New Roman"/>
                </a:endParaRPr>
              </a:p>
            </p:txBody>
          </p:sp>
        </p:grpSp>
        <p:grpSp>
          <p:nvGrpSpPr>
            <p:cNvPr id="312" name="Google Shape;312;p16"/>
            <p:cNvGrpSpPr/>
            <p:nvPr/>
          </p:nvGrpSpPr>
          <p:grpSpPr>
            <a:xfrm>
              <a:off x="2854266" y="199728"/>
              <a:ext cx="3430227" cy="789012"/>
              <a:chOff x="2856887" y="152400"/>
              <a:chExt cx="3430227" cy="789012"/>
            </a:xfrm>
          </p:grpSpPr>
          <p:sp>
            <p:nvSpPr>
              <p:cNvPr id="313" name="Google Shape;313;p16"/>
              <p:cNvSpPr/>
              <p:nvPr/>
            </p:nvSpPr>
            <p:spPr>
              <a:xfrm>
                <a:off x="2856887" y="290018"/>
                <a:ext cx="3430227" cy="651394"/>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14" name="Google Shape;314;p16"/>
              <p:cNvSpPr txBox="1"/>
              <p:nvPr/>
            </p:nvSpPr>
            <p:spPr>
              <a:xfrm>
                <a:off x="3145780" y="152400"/>
                <a:ext cx="2852440"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400"/>
                  <a:buFont typeface="Times New Roman"/>
                  <a:buNone/>
                </a:pPr>
                <a:r>
                  <a:rPr lang="en-CA" sz="4400" b="0" i="0" u="none" strike="noStrike" cap="none">
                    <a:solidFill>
                      <a:schemeClr val="dk1"/>
                    </a:solidFill>
                    <a:latin typeface="Times New Roman"/>
                    <a:ea typeface="Times New Roman"/>
                    <a:cs typeface="Times New Roman"/>
                    <a:sym typeface="Times New Roman"/>
                  </a:rPr>
                  <a:t>meteorites</a:t>
                </a:r>
                <a:endParaRPr sz="1800" b="0" i="0" u="none" strike="noStrike" cap="none">
                  <a:solidFill>
                    <a:schemeClr val="dk1"/>
                  </a:solidFill>
                  <a:latin typeface="Calibri"/>
                  <a:ea typeface="Calibri"/>
                  <a:cs typeface="Calibri"/>
                  <a:sym typeface="Calibri"/>
                </a:endParaRPr>
              </a:p>
            </p:txBody>
          </p:sp>
        </p:grpSp>
        <p:grpSp>
          <p:nvGrpSpPr>
            <p:cNvPr id="315" name="Google Shape;315;p16"/>
            <p:cNvGrpSpPr/>
            <p:nvPr/>
          </p:nvGrpSpPr>
          <p:grpSpPr>
            <a:xfrm>
              <a:off x="3395902" y="2714328"/>
              <a:ext cx="5443298" cy="576064"/>
              <a:chOff x="3398523" y="2859832"/>
              <a:chExt cx="5443298" cy="576064"/>
            </a:xfrm>
          </p:grpSpPr>
          <p:sp>
            <p:nvSpPr>
              <p:cNvPr id="316" name="Google Shape;316;p16"/>
              <p:cNvSpPr/>
              <p:nvPr/>
            </p:nvSpPr>
            <p:spPr>
              <a:xfrm>
                <a:off x="3398523" y="2859832"/>
                <a:ext cx="1893557" cy="576064"/>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297" name="Google Shape;297;p16"/>
              <p:cNvSpPr/>
              <p:nvPr/>
            </p:nvSpPr>
            <p:spPr>
              <a:xfrm>
                <a:off x="5652120" y="2859832"/>
                <a:ext cx="1224136" cy="576064"/>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17" name="Google Shape;317;p16"/>
              <p:cNvSpPr/>
              <p:nvPr/>
            </p:nvSpPr>
            <p:spPr>
              <a:xfrm>
                <a:off x="7236296" y="2859832"/>
                <a:ext cx="1605525" cy="576064"/>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18" name="Google Shape;318;p16"/>
              <p:cNvSpPr txBox="1"/>
              <p:nvPr/>
            </p:nvSpPr>
            <p:spPr>
              <a:xfrm>
                <a:off x="3449474" y="2898939"/>
                <a:ext cx="179165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achondrites</a:t>
                </a:r>
                <a:endParaRPr sz="2400" b="0" i="0" u="none" strike="noStrike" cap="none">
                  <a:solidFill>
                    <a:schemeClr val="dk1"/>
                  </a:solidFill>
                  <a:latin typeface="Times New Roman"/>
                  <a:ea typeface="Times New Roman"/>
                  <a:cs typeface="Times New Roman"/>
                  <a:sym typeface="Times New Roman"/>
                </a:endParaRPr>
              </a:p>
            </p:txBody>
          </p:sp>
          <p:sp>
            <p:nvSpPr>
              <p:cNvPr id="319" name="Google Shape;319;p16"/>
              <p:cNvSpPr txBox="1"/>
              <p:nvPr/>
            </p:nvSpPr>
            <p:spPr>
              <a:xfrm>
                <a:off x="5724128" y="2911515"/>
                <a:ext cx="1080119"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irons</a:t>
                </a:r>
                <a:endParaRPr sz="2400" b="0" i="0" u="none" strike="noStrike" cap="none">
                  <a:solidFill>
                    <a:schemeClr val="dk1"/>
                  </a:solidFill>
                  <a:latin typeface="Times New Roman"/>
                  <a:ea typeface="Times New Roman"/>
                  <a:cs typeface="Times New Roman"/>
                  <a:sym typeface="Times New Roman"/>
                </a:endParaRPr>
              </a:p>
            </p:txBody>
          </p:sp>
          <p:sp>
            <p:nvSpPr>
              <p:cNvPr id="320" name="Google Shape;320;p16"/>
              <p:cNvSpPr txBox="1"/>
              <p:nvPr/>
            </p:nvSpPr>
            <p:spPr>
              <a:xfrm>
                <a:off x="7354982" y="2917031"/>
                <a:ext cx="1368152"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pallasites</a:t>
                </a:r>
                <a:endParaRPr sz="1800" b="0" i="0" u="none" strike="noStrike" cap="none">
                  <a:solidFill>
                    <a:schemeClr val="dk1"/>
                  </a:solidFill>
                  <a:latin typeface="Calibri"/>
                  <a:ea typeface="Calibri"/>
                  <a:cs typeface="Calibri"/>
                  <a:sym typeface="Calibri"/>
                </a:endParaRPr>
              </a:p>
            </p:txBody>
          </p:sp>
        </p:grpSp>
        <p:cxnSp>
          <p:nvCxnSpPr>
            <p:cNvPr id="321" name="Google Shape;321;p16"/>
            <p:cNvCxnSpPr/>
            <p:nvPr/>
          </p:nvCxnSpPr>
          <p:spPr>
            <a:xfrm rot="10800000">
              <a:off x="1869315" y="2791744"/>
              <a:ext cx="603230" cy="0"/>
            </a:xfrm>
            <a:prstGeom prst="straightConnector1">
              <a:avLst/>
            </a:prstGeom>
            <a:noFill/>
            <a:ln w="57150" cap="flat" cmpd="sng">
              <a:solidFill>
                <a:schemeClr val="lt1"/>
              </a:solidFill>
              <a:prstDash val="solid"/>
              <a:round/>
              <a:headEnd type="none" w="sm" len="sm"/>
              <a:tailEnd type="none" w="sm" len="sm"/>
            </a:ln>
          </p:spPr>
        </p:cxnSp>
        <p:sp>
          <p:nvSpPr>
            <p:cNvPr id="322" name="Google Shape;322;p16"/>
            <p:cNvSpPr/>
            <p:nvPr/>
          </p:nvSpPr>
          <p:spPr>
            <a:xfrm>
              <a:off x="344459" y="2481064"/>
              <a:ext cx="1557010" cy="576064"/>
            </a:xfrm>
            <a:prstGeom prst="roundRect">
              <a:avLst>
                <a:gd name="adj" fmla="val 16667"/>
              </a:avLst>
            </a:prstGeom>
            <a:solidFill>
              <a:srgbClr val="E36C09"/>
            </a:solid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Times New Roman"/>
                <a:ea typeface="Times New Roman"/>
                <a:cs typeface="Times New Roman"/>
                <a:sym typeface="Times New Roman"/>
              </a:endParaRPr>
            </a:p>
          </p:txBody>
        </p:sp>
        <p:sp>
          <p:nvSpPr>
            <p:cNvPr id="323" name="Google Shape;323;p16"/>
            <p:cNvSpPr txBox="1"/>
            <p:nvPr/>
          </p:nvSpPr>
          <p:spPr>
            <a:xfrm>
              <a:off x="357147" y="2538264"/>
              <a:ext cx="1512168"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asteroids</a:t>
              </a:r>
              <a:endParaRPr sz="1800" b="0" i="0" u="none" strike="noStrike" cap="none">
                <a:solidFill>
                  <a:schemeClr val="dk1"/>
                </a:solidFill>
                <a:latin typeface="Calibri"/>
                <a:ea typeface="Calibri"/>
                <a:cs typeface="Calibri"/>
                <a:sym typeface="Calibri"/>
              </a:endParaRPr>
            </a:p>
          </p:txBody>
        </p:sp>
      </p:grpSp>
      <p:cxnSp>
        <p:nvCxnSpPr>
          <p:cNvPr id="324" name="Google Shape;324;p16"/>
          <p:cNvCxnSpPr/>
          <p:nvPr/>
        </p:nvCxnSpPr>
        <p:spPr>
          <a:xfrm flipH="1">
            <a:off x="2167128" y="988740"/>
            <a:ext cx="2256040" cy="550268"/>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25" name="Google Shape;325;p16"/>
          <p:cNvCxnSpPr>
            <a:endCxn id="296" idx="0"/>
          </p:cNvCxnSpPr>
          <p:nvPr/>
        </p:nvCxnSpPr>
        <p:spPr>
          <a:xfrm>
            <a:off x="4423033" y="988808"/>
            <a:ext cx="1803600" cy="5502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26" name="Google Shape;326;p16"/>
          <p:cNvCxnSpPr>
            <a:endCxn id="323" idx="3"/>
          </p:cNvCxnSpPr>
          <p:nvPr/>
        </p:nvCxnSpPr>
        <p:spPr>
          <a:xfrm rot="5400000">
            <a:off x="1764315" y="2220097"/>
            <a:ext cx="654000" cy="4440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27" name="Google Shape;327;p16"/>
          <p:cNvCxnSpPr>
            <a:stCxn id="296" idx="2"/>
            <a:endCxn id="297" idx="0"/>
          </p:cNvCxnSpPr>
          <p:nvPr/>
        </p:nvCxnSpPr>
        <p:spPr>
          <a:xfrm>
            <a:off x="6226633" y="2115072"/>
            <a:ext cx="34800" cy="599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28" name="Google Shape;328;p16"/>
          <p:cNvCxnSpPr>
            <a:endCxn id="316" idx="0"/>
          </p:cNvCxnSpPr>
          <p:nvPr/>
        </p:nvCxnSpPr>
        <p:spPr>
          <a:xfrm flipH="1">
            <a:off x="4342681" y="2114928"/>
            <a:ext cx="1706700" cy="599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29" name="Google Shape;329;p16"/>
          <p:cNvCxnSpPr>
            <a:stCxn id="296" idx="2"/>
            <a:endCxn id="317" idx="0"/>
          </p:cNvCxnSpPr>
          <p:nvPr/>
        </p:nvCxnSpPr>
        <p:spPr>
          <a:xfrm>
            <a:off x="6226633" y="2115072"/>
            <a:ext cx="1809900" cy="5994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0" name="Google Shape;330;p16"/>
          <p:cNvCxnSpPr>
            <a:endCxn id="289" idx="1"/>
          </p:cNvCxnSpPr>
          <p:nvPr/>
        </p:nvCxnSpPr>
        <p:spPr>
          <a:xfrm rot="-5400000" flipH="1">
            <a:off x="3084775" y="4126918"/>
            <a:ext cx="2289000" cy="6159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1" name="Google Shape;331;p16"/>
          <p:cNvCxnSpPr>
            <a:endCxn id="288" idx="1"/>
          </p:cNvCxnSpPr>
          <p:nvPr/>
        </p:nvCxnSpPr>
        <p:spPr>
          <a:xfrm>
            <a:off x="3921326" y="4787280"/>
            <a:ext cx="6159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2" name="Google Shape;332;p16"/>
          <p:cNvCxnSpPr>
            <a:endCxn id="287" idx="1"/>
          </p:cNvCxnSpPr>
          <p:nvPr/>
        </p:nvCxnSpPr>
        <p:spPr>
          <a:xfrm>
            <a:off x="3921237" y="3991892"/>
            <a:ext cx="603300" cy="3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3" name="Google Shape;333;p16"/>
          <p:cNvCxnSpPr>
            <a:stCxn id="317" idx="2"/>
            <a:endCxn id="287" idx="3"/>
          </p:cNvCxnSpPr>
          <p:nvPr/>
        </p:nvCxnSpPr>
        <p:spPr>
          <a:xfrm rot="5400000">
            <a:off x="6706688" y="2665342"/>
            <a:ext cx="704700" cy="19548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34" name="Google Shape;334;p16"/>
          <p:cNvCxnSpPr/>
          <p:nvPr/>
        </p:nvCxnSpPr>
        <p:spPr>
          <a:xfrm>
            <a:off x="6400800" y="3290392"/>
            <a:ext cx="0" cy="7015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Chondrites</a:t>
            </a:r>
            <a:endParaRPr>
              <a:solidFill>
                <a:schemeClr val="dk1"/>
              </a:solidFill>
            </a:endParaRPr>
          </a:p>
        </p:txBody>
      </p:sp>
      <p:sp>
        <p:nvSpPr>
          <p:cNvPr id="341" name="Google Shape;341;p17"/>
          <p:cNvSpPr txBox="1">
            <a:spLocks noGrp="1"/>
          </p:cNvSpPr>
          <p:nvPr>
            <p:ph type="body" idx="1"/>
          </p:nvPr>
        </p:nvSpPr>
        <p:spPr>
          <a:xfrm>
            <a:off x="457200" y="1219200"/>
            <a:ext cx="4114800" cy="48768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1"/>
              </a:buClr>
              <a:buSzPts val="3000"/>
              <a:buFont typeface="Arial"/>
              <a:buChar char="•"/>
            </a:pPr>
            <a:r>
              <a:rPr lang="en-CA" sz="3000" b="0" i="0" u="none" strike="noStrike" cap="none">
                <a:solidFill>
                  <a:schemeClr val="dk1"/>
                </a:solidFill>
                <a:latin typeface="Calibri"/>
                <a:ea typeface="Calibri"/>
                <a:cs typeface="Calibri"/>
                <a:sym typeface="Calibri"/>
              </a:rPr>
              <a:t>Most common type of meteorite</a:t>
            </a:r>
            <a:endParaRPr sz="3000">
              <a:solidFill>
                <a:schemeClr val="dk1"/>
              </a:solidFill>
            </a:endParaRPr>
          </a:p>
          <a:p>
            <a:pPr marL="342900" marR="0" lvl="0" indent="-330200" algn="l" rtl="0">
              <a:spcBef>
                <a:spcPts val="640"/>
              </a:spcBef>
              <a:spcAft>
                <a:spcPts val="0"/>
              </a:spcAft>
              <a:buClr>
                <a:schemeClr val="dk1"/>
              </a:buClr>
              <a:buSzPts val="3000"/>
              <a:buFont typeface="Arial"/>
              <a:buChar char="•"/>
            </a:pPr>
            <a:r>
              <a:rPr lang="en-CA" sz="3000" b="0" i="0" u="none" strike="noStrike" cap="none">
                <a:solidFill>
                  <a:schemeClr val="dk1"/>
                </a:solidFill>
                <a:latin typeface="Calibri"/>
                <a:ea typeface="Calibri"/>
                <a:cs typeface="Calibri"/>
                <a:sym typeface="Calibri"/>
              </a:rPr>
              <a:t>Also known as stony meteorites</a:t>
            </a:r>
            <a:endParaRPr sz="3000">
              <a:solidFill>
                <a:schemeClr val="dk1"/>
              </a:solidFill>
            </a:endParaRPr>
          </a:p>
          <a:p>
            <a:pPr marL="342900" marR="0" lvl="0" indent="-330200" algn="l" rtl="0">
              <a:spcBef>
                <a:spcPts val="640"/>
              </a:spcBef>
              <a:spcAft>
                <a:spcPts val="0"/>
              </a:spcAft>
              <a:buClr>
                <a:schemeClr val="dk1"/>
              </a:buClr>
              <a:buSzPts val="3000"/>
              <a:buFont typeface="Arial"/>
              <a:buChar char="•"/>
            </a:pPr>
            <a:r>
              <a:rPr lang="en-CA" sz="3000" b="0" i="0" u="none" strike="noStrike" cap="none">
                <a:solidFill>
                  <a:schemeClr val="dk1"/>
                </a:solidFill>
                <a:latin typeface="Calibri"/>
                <a:ea typeface="Calibri"/>
                <a:cs typeface="Calibri"/>
                <a:sym typeface="Calibri"/>
              </a:rPr>
              <a:t>Contain chondrules</a:t>
            </a:r>
            <a:endParaRPr sz="3000">
              <a:solidFill>
                <a:schemeClr val="dk1"/>
              </a:solidFill>
            </a:endParaRPr>
          </a:p>
          <a:p>
            <a:pPr marL="342900" marR="0" lvl="0" indent="-330200" algn="l" rtl="0">
              <a:spcBef>
                <a:spcPts val="640"/>
              </a:spcBef>
              <a:spcAft>
                <a:spcPts val="0"/>
              </a:spcAft>
              <a:buClr>
                <a:schemeClr val="dk1"/>
              </a:buClr>
              <a:buSzPts val="3000"/>
              <a:buFont typeface="Arial"/>
              <a:buChar char="•"/>
            </a:pPr>
            <a:r>
              <a:rPr lang="en-CA" sz="3000" b="0" i="0" u="none" strike="noStrike" cap="none">
                <a:solidFill>
                  <a:schemeClr val="dk1"/>
                </a:solidFill>
                <a:latin typeface="Calibri"/>
                <a:ea typeface="Calibri"/>
                <a:cs typeface="Calibri"/>
                <a:sym typeface="Calibri"/>
              </a:rPr>
              <a:t>From undifferentiated bodies, so they contain small amounts of metal</a:t>
            </a:r>
            <a:endParaRPr sz="3000">
              <a:solidFill>
                <a:schemeClr val="dk1"/>
              </a:solidFill>
            </a:endParaRPr>
          </a:p>
        </p:txBody>
      </p:sp>
      <p:pic>
        <p:nvPicPr>
          <p:cNvPr id="342" name="Google Shape;342;p17" descr="chondrite3"/>
          <p:cNvPicPr preferRelativeResize="0"/>
          <p:nvPr/>
        </p:nvPicPr>
        <p:blipFill rotWithShape="1">
          <a:blip r:embed="rId3">
            <a:alphaModFix/>
          </a:blip>
          <a:srcRect t="8017" b="3800"/>
          <a:stretch/>
        </p:blipFill>
        <p:spPr>
          <a:xfrm rot="-5400000">
            <a:off x="5037679" y="1058319"/>
            <a:ext cx="3564443" cy="419099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18"/>
          <p:cNvPicPr preferRelativeResize="0">
            <a:picLocks noGrp="1"/>
          </p:cNvPicPr>
          <p:nvPr>
            <p:ph type="body" idx="1"/>
          </p:nvPr>
        </p:nvPicPr>
        <p:blipFill rotWithShape="1">
          <a:blip r:embed="rId3">
            <a:alphaModFix/>
          </a:blip>
          <a:srcRect l="1648" t="2810" r="3578" b="4682"/>
          <a:stretch/>
        </p:blipFill>
        <p:spPr>
          <a:xfrm rot="-5400000">
            <a:off x="-139059" y="977259"/>
            <a:ext cx="5791201" cy="4141482"/>
          </a:xfrm>
          <a:prstGeom prst="rect">
            <a:avLst/>
          </a:prstGeom>
          <a:noFill/>
          <a:ln>
            <a:noFill/>
          </a:ln>
        </p:spPr>
      </p:pic>
      <p:pic>
        <p:nvPicPr>
          <p:cNvPr id="349" name="Google Shape;349;p18"/>
          <p:cNvPicPr preferRelativeResize="0"/>
          <p:nvPr/>
        </p:nvPicPr>
        <p:blipFill rotWithShape="1">
          <a:blip r:embed="rId4">
            <a:alphaModFix/>
          </a:blip>
          <a:srcRect l="11409" t="685" r="11409" b="10416"/>
          <a:stretch/>
        </p:blipFill>
        <p:spPr>
          <a:xfrm>
            <a:off x="5152729" y="3232868"/>
            <a:ext cx="3305471" cy="2710732"/>
          </a:xfrm>
          <a:prstGeom prst="rect">
            <a:avLst/>
          </a:prstGeom>
          <a:noFill/>
          <a:ln>
            <a:noFill/>
          </a:ln>
        </p:spPr>
      </p:pic>
      <p:pic>
        <p:nvPicPr>
          <p:cNvPr id="350" name="Google Shape;350;p18"/>
          <p:cNvPicPr preferRelativeResize="0"/>
          <p:nvPr/>
        </p:nvPicPr>
        <p:blipFill rotWithShape="1">
          <a:blip r:embed="rId5">
            <a:alphaModFix/>
          </a:blip>
          <a:srcRect/>
          <a:stretch/>
        </p:blipFill>
        <p:spPr>
          <a:xfrm>
            <a:off x="5152729" y="152400"/>
            <a:ext cx="3305471" cy="29670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Non</a:t>
            </a:r>
            <a:r>
              <a:rPr lang="en-CA" sz="4400" b="0">
                <a:solidFill>
                  <a:schemeClr val="dk1"/>
                </a:solidFill>
                <a:latin typeface="Calibri"/>
                <a:ea typeface="Calibri"/>
                <a:cs typeface="Calibri"/>
                <a:sym typeface="Calibri"/>
              </a:rPr>
              <a:t>-</a:t>
            </a:r>
            <a:r>
              <a:rPr lang="en-CA" sz="4400" b="0" i="0" u="none" strike="noStrike" cap="none">
                <a:solidFill>
                  <a:schemeClr val="dk1"/>
                </a:solidFill>
                <a:latin typeface="Calibri"/>
                <a:ea typeface="Calibri"/>
                <a:cs typeface="Calibri"/>
                <a:sym typeface="Calibri"/>
              </a:rPr>
              <a:t>chondrites: Irons</a:t>
            </a:r>
            <a:endParaRPr>
              <a:solidFill>
                <a:schemeClr val="dk1"/>
              </a:solidFill>
            </a:endParaRPr>
          </a:p>
        </p:txBody>
      </p:sp>
      <p:sp>
        <p:nvSpPr>
          <p:cNvPr id="357" name="Google Shape;357;p19"/>
          <p:cNvSpPr txBox="1">
            <a:spLocks noGrp="1"/>
          </p:cNvSpPr>
          <p:nvPr>
            <p:ph type="body" idx="1"/>
          </p:nvPr>
        </p:nvSpPr>
        <p:spPr>
          <a:xfrm>
            <a:off x="457200" y="1143000"/>
            <a:ext cx="3886200" cy="4876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Made up of iron-nickel metal</a:t>
            </a:r>
            <a:endParaRPr>
              <a:solidFill>
                <a:schemeClr val="dk1"/>
              </a:solidFill>
            </a:endParaRPr>
          </a:p>
          <a:p>
            <a:pPr marL="342900" marR="0" lvl="0" indent="-342900" algn="l" rtl="0">
              <a:lnSpc>
                <a:spcPct val="9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When polished and etched they show a pattern unique to meteorites, called Widmanstätten</a:t>
            </a:r>
            <a:endParaRPr>
              <a:solidFill>
                <a:schemeClr val="dk1"/>
              </a:solidFill>
            </a:endParaRPr>
          </a:p>
          <a:p>
            <a:pPr marL="342900" marR="0" lvl="0" indent="-342900" algn="l" rtl="0">
              <a:lnSpc>
                <a:spcPct val="9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From the metallic core of a differentiated body </a:t>
            </a:r>
            <a:r>
              <a:rPr lang="en-CA" sz="3200" b="0" i="0" u="none" strike="noStrike" cap="none">
                <a:solidFill>
                  <a:schemeClr val="lt1"/>
                </a:solidFill>
                <a:latin typeface="Calibri"/>
                <a:ea typeface="Calibri"/>
                <a:cs typeface="Calibri"/>
                <a:sym typeface="Calibri"/>
              </a:rPr>
              <a:t>body</a:t>
            </a:r>
            <a:endParaRPr/>
          </a:p>
        </p:txBody>
      </p:sp>
      <p:pic>
        <p:nvPicPr>
          <p:cNvPr id="358" name="Google Shape;358;p19" descr="iron-meteorite"/>
          <p:cNvPicPr preferRelativeResize="0"/>
          <p:nvPr/>
        </p:nvPicPr>
        <p:blipFill rotWithShape="1">
          <a:blip r:embed="rId3">
            <a:alphaModFix/>
          </a:blip>
          <a:srcRect l="18735" t="6536" r="5988" b="7428"/>
          <a:stretch/>
        </p:blipFill>
        <p:spPr>
          <a:xfrm>
            <a:off x="4343400" y="1295401"/>
            <a:ext cx="4594482" cy="3810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
          <p:cNvSpPr txBox="1">
            <a:spLocks noGrp="1"/>
          </p:cNvSpPr>
          <p:nvPr>
            <p:ph type="ctrTitle"/>
          </p:nvPr>
        </p:nvSpPr>
        <p:spPr>
          <a:xfrm>
            <a:off x="685800" y="1293172"/>
            <a:ext cx="7772400" cy="1759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6000"/>
              <a:buFont typeface="Calibri"/>
              <a:buNone/>
            </a:pPr>
            <a:r>
              <a:rPr lang="en-CA" sz="6000" i="0" u="none" strike="noStrike" cap="none">
                <a:solidFill>
                  <a:schemeClr val="dk1"/>
                </a:solidFill>
              </a:rPr>
              <a:t>Meteorites:</a:t>
            </a:r>
            <a:br>
              <a:rPr lang="en-CA" sz="6000" i="0" u="none" strike="noStrike" cap="none">
                <a:solidFill>
                  <a:schemeClr val="dk1"/>
                </a:solidFill>
              </a:rPr>
            </a:br>
            <a:r>
              <a:rPr lang="en-CA" sz="6000" i="0" u="none" strike="noStrike" cap="none">
                <a:solidFill>
                  <a:schemeClr val="dk1"/>
                </a:solidFill>
              </a:rPr>
              <a:t>Rocks from Space</a:t>
            </a:r>
            <a:endParaRPr sz="6000" i="0" u="none" strike="noStrike" cap="none">
              <a:solidFill>
                <a:schemeClr val="dk1"/>
              </a:solidFill>
            </a:endParaRPr>
          </a:p>
        </p:txBody>
      </p:sp>
      <p:sp>
        <p:nvSpPr>
          <p:cNvPr id="175" name="Google Shape;175;p2"/>
          <p:cNvSpPr txBox="1">
            <a:spLocks noGrp="1"/>
          </p:cNvSpPr>
          <p:nvPr>
            <p:ph type="subTitle" idx="1"/>
          </p:nvPr>
        </p:nvSpPr>
        <p:spPr>
          <a:xfrm>
            <a:off x="1143000" y="3568971"/>
            <a:ext cx="6858000" cy="1175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CA" sz="3600" i="0" u="none" strike="noStrike" cap="none">
                <a:solidFill>
                  <a:srgbClr val="999999"/>
                </a:solidFill>
              </a:rPr>
              <a:t>Prepared by: Jennifer Newman</a:t>
            </a:r>
            <a:endParaRPr sz="3600" i="0" u="none" strike="noStrike" cap="none">
              <a:solidFill>
                <a:srgbClr val="999999"/>
              </a:solidFill>
            </a:endParaRPr>
          </a:p>
          <a:p>
            <a:pPr marL="0" marR="0" lvl="0" indent="0" algn="ctr" rtl="0">
              <a:lnSpc>
                <a:spcPct val="90000"/>
              </a:lnSpc>
              <a:spcBef>
                <a:spcPts val="0"/>
              </a:spcBef>
              <a:spcAft>
                <a:spcPts val="0"/>
              </a:spcAft>
              <a:buClr>
                <a:schemeClr val="lt1"/>
              </a:buClr>
              <a:buSzPts val="2400"/>
              <a:buFont typeface="Arial"/>
              <a:buNone/>
            </a:pPr>
            <a:r>
              <a:rPr lang="en-CA" sz="3600">
                <a:solidFill>
                  <a:srgbClr val="999999"/>
                </a:solidFill>
              </a:rPr>
              <a:t>Updated by: Nedim Smailovic</a:t>
            </a:r>
            <a:endParaRPr sz="3600">
              <a:solidFill>
                <a:srgbClr val="999999"/>
              </a:solidFill>
            </a:endParaRPr>
          </a:p>
        </p:txBody>
      </p:sp>
      <p:sp>
        <p:nvSpPr>
          <p:cNvPr id="176" name="Google Shape;176;p2"/>
          <p:cNvSpPr txBox="1"/>
          <p:nvPr/>
        </p:nvSpPr>
        <p:spPr>
          <a:xfrm>
            <a:off x="4414075" y="6351525"/>
            <a:ext cx="2355300" cy="33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Times New Roman"/>
              <a:buNone/>
            </a:pPr>
            <a:r>
              <a:rPr lang="en-CA" b="0" i="0" u="none" strike="noStrike" cap="none">
                <a:solidFill>
                  <a:srgbClr val="FFFFFF"/>
                </a:solidFill>
                <a:latin typeface="Times New Roman"/>
                <a:ea typeface="Times New Roman"/>
                <a:cs typeface="Times New Roman"/>
                <a:sym typeface="Times New Roman"/>
              </a:rPr>
              <a:t>space.uwo.ca/outreach</a:t>
            </a:r>
            <a:endParaRPr b="0" i="0" u="none" strike="noStrike" cap="none">
              <a:solidFill>
                <a:srgbClr val="FFFFFF"/>
              </a:solidFill>
              <a:latin typeface="Times New Roman"/>
              <a:ea typeface="Times New Roman"/>
              <a:cs typeface="Times New Roman"/>
              <a:sym typeface="Times New Roman"/>
            </a:endParaRPr>
          </a:p>
        </p:txBody>
      </p:sp>
      <p:pic>
        <p:nvPicPr>
          <p:cNvPr id="177" name="Google Shape;177;p2"/>
          <p:cNvPicPr preferRelativeResize="0"/>
          <p:nvPr/>
        </p:nvPicPr>
        <p:blipFill>
          <a:blip r:embed="rId3">
            <a:alphaModFix/>
          </a:blip>
          <a:stretch>
            <a:fillRect/>
          </a:stretch>
        </p:blipFill>
        <p:spPr>
          <a:xfrm>
            <a:off x="6501125" y="6335625"/>
            <a:ext cx="369275" cy="369275"/>
          </a:xfrm>
          <a:prstGeom prst="rect">
            <a:avLst/>
          </a:prstGeom>
          <a:noFill/>
          <a:ln>
            <a:noFill/>
          </a:ln>
        </p:spPr>
      </p:pic>
      <p:pic>
        <p:nvPicPr>
          <p:cNvPr id="178" name="Google Shape;178;p2"/>
          <p:cNvPicPr preferRelativeResize="0"/>
          <p:nvPr/>
        </p:nvPicPr>
        <p:blipFill rotWithShape="1">
          <a:blip r:embed="rId4">
            <a:alphaModFix/>
          </a:blip>
          <a:srcRect/>
          <a:stretch/>
        </p:blipFill>
        <p:spPr>
          <a:xfrm>
            <a:off x="2206900" y="6335625"/>
            <a:ext cx="477475" cy="436300"/>
          </a:xfrm>
          <a:prstGeom prst="rect">
            <a:avLst/>
          </a:prstGeom>
          <a:noFill/>
          <a:ln>
            <a:noFill/>
          </a:ln>
        </p:spPr>
      </p:pic>
      <p:sp>
        <p:nvSpPr>
          <p:cNvPr id="179" name="Google Shape;179;p2"/>
          <p:cNvSpPr txBox="1"/>
          <p:nvPr/>
        </p:nvSpPr>
        <p:spPr>
          <a:xfrm>
            <a:off x="6814425" y="6335625"/>
            <a:ext cx="25395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800"/>
              <a:buFont typeface="Times New Roman"/>
              <a:buNone/>
            </a:pPr>
            <a:r>
              <a:rPr lang="en-CA">
                <a:solidFill>
                  <a:srgbClr val="FFFFFF"/>
                </a:solidFill>
                <a:latin typeface="Times New Roman"/>
                <a:ea typeface="Times New Roman"/>
                <a:cs typeface="Times New Roman"/>
                <a:sym typeface="Times New Roman"/>
              </a:rPr>
              <a:t>facebook.com/westernuSpace</a:t>
            </a:r>
            <a:endParaRPr>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80" name="Google Shape;180;p2"/>
          <p:cNvPicPr preferRelativeResize="0"/>
          <p:nvPr/>
        </p:nvPicPr>
        <p:blipFill>
          <a:blip r:embed="rId5">
            <a:alphaModFix/>
          </a:blip>
          <a:stretch>
            <a:fillRect/>
          </a:stretch>
        </p:blipFill>
        <p:spPr>
          <a:xfrm>
            <a:off x="4121007" y="6335622"/>
            <a:ext cx="369280" cy="369300"/>
          </a:xfrm>
          <a:prstGeom prst="rect">
            <a:avLst/>
          </a:prstGeom>
          <a:noFill/>
          <a:ln>
            <a:noFill/>
          </a:ln>
        </p:spPr>
      </p:pic>
      <p:sp>
        <p:nvSpPr>
          <p:cNvPr id="181" name="Google Shape;181;p2"/>
          <p:cNvSpPr txBox="1"/>
          <p:nvPr/>
        </p:nvSpPr>
        <p:spPr>
          <a:xfrm>
            <a:off x="2557700" y="6335625"/>
            <a:ext cx="15633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800"/>
              <a:buFont typeface="Times New Roman"/>
              <a:buNone/>
            </a:pPr>
            <a:r>
              <a:rPr lang="en-CA">
                <a:solidFill>
                  <a:srgbClr val="FFFFFF"/>
                </a:solidFill>
                <a:latin typeface="Times New Roman"/>
                <a:ea typeface="Times New Roman"/>
                <a:cs typeface="Times New Roman"/>
                <a:sym typeface="Times New Roman"/>
              </a:rPr>
              <a:t>@westernuSpace</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0"/>
          <p:cNvPicPr preferRelativeResize="0"/>
          <p:nvPr/>
        </p:nvPicPr>
        <p:blipFill rotWithShape="1">
          <a:blip r:embed="rId3">
            <a:alphaModFix/>
          </a:blip>
          <a:srcRect/>
          <a:stretch/>
        </p:blipFill>
        <p:spPr>
          <a:xfrm>
            <a:off x="838200" y="2809487"/>
            <a:ext cx="3570743" cy="3030248"/>
          </a:xfrm>
          <a:prstGeom prst="rect">
            <a:avLst/>
          </a:prstGeom>
          <a:noFill/>
          <a:ln>
            <a:noFill/>
          </a:ln>
        </p:spPr>
      </p:pic>
      <p:pic>
        <p:nvPicPr>
          <p:cNvPr id="365" name="Google Shape;365;p20"/>
          <p:cNvPicPr preferRelativeResize="0"/>
          <p:nvPr/>
        </p:nvPicPr>
        <p:blipFill rotWithShape="1">
          <a:blip r:embed="rId4">
            <a:alphaModFix/>
          </a:blip>
          <a:srcRect t="2049"/>
          <a:stretch/>
        </p:blipFill>
        <p:spPr>
          <a:xfrm rot="-5400000">
            <a:off x="3789277" y="1185347"/>
            <a:ext cx="5665710" cy="3643064"/>
          </a:xfrm>
          <a:prstGeom prst="rect">
            <a:avLst/>
          </a:prstGeom>
          <a:noFill/>
          <a:ln>
            <a:noFill/>
          </a:ln>
        </p:spPr>
      </p:pic>
      <p:pic>
        <p:nvPicPr>
          <p:cNvPr id="366" name="Google Shape;366;p20"/>
          <p:cNvPicPr preferRelativeResize="0"/>
          <p:nvPr/>
        </p:nvPicPr>
        <p:blipFill rotWithShape="1">
          <a:blip r:embed="rId5">
            <a:alphaModFix/>
          </a:blip>
          <a:srcRect/>
          <a:stretch/>
        </p:blipFill>
        <p:spPr>
          <a:xfrm>
            <a:off x="977567" y="178706"/>
            <a:ext cx="3292007" cy="24882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Non</a:t>
            </a:r>
            <a:r>
              <a:rPr lang="en-CA" sz="4400" b="0">
                <a:solidFill>
                  <a:schemeClr val="dk1"/>
                </a:solidFill>
                <a:latin typeface="Calibri"/>
                <a:ea typeface="Calibri"/>
                <a:cs typeface="Calibri"/>
                <a:sym typeface="Calibri"/>
              </a:rPr>
              <a:t>-</a:t>
            </a:r>
            <a:r>
              <a:rPr lang="en-CA" sz="4400" b="0" i="0" u="none" strike="noStrike" cap="none">
                <a:solidFill>
                  <a:schemeClr val="dk1"/>
                </a:solidFill>
                <a:latin typeface="Calibri"/>
                <a:ea typeface="Calibri"/>
                <a:cs typeface="Calibri"/>
                <a:sym typeface="Calibri"/>
              </a:rPr>
              <a:t>chondrites: Pallasites</a:t>
            </a:r>
            <a:endParaRPr sz="4400" b="0" i="0" u="none" strike="noStrike" cap="none">
              <a:solidFill>
                <a:schemeClr val="dk1"/>
              </a:solidFill>
              <a:latin typeface="Calibri"/>
              <a:ea typeface="Calibri"/>
              <a:cs typeface="Calibri"/>
              <a:sym typeface="Calibri"/>
            </a:endParaRPr>
          </a:p>
        </p:txBody>
      </p:sp>
      <p:sp>
        <p:nvSpPr>
          <p:cNvPr id="373" name="Google Shape;373;p21"/>
          <p:cNvSpPr txBox="1">
            <a:spLocks noGrp="1"/>
          </p:cNvSpPr>
          <p:nvPr>
            <p:ph type="body" idx="1"/>
          </p:nvPr>
        </p:nvSpPr>
        <p:spPr>
          <a:xfrm>
            <a:off x="457200" y="990600"/>
            <a:ext cx="3733800" cy="4953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Made up of nearly equal parts of iron-nickel metal and large olivine crystals</a:t>
            </a:r>
            <a:endParaRPr>
              <a:solidFill>
                <a:schemeClr val="dk1"/>
              </a:solidFill>
            </a:endParaRPr>
          </a:p>
          <a:p>
            <a:pPr marL="342900" marR="0" lvl="0" indent="-342900"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Also called stony-iron meteorites</a:t>
            </a:r>
            <a:endParaRPr>
              <a:solidFill>
                <a:schemeClr val="dk1"/>
              </a:solidFill>
            </a:endParaRPr>
          </a:p>
          <a:p>
            <a:pPr marL="342900" marR="0" lvl="0" indent="-342900"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From mantle of differentiated body</a:t>
            </a:r>
            <a:endParaRPr>
              <a:solidFill>
                <a:schemeClr val="dk1"/>
              </a:solidFill>
            </a:endParaRPr>
          </a:p>
        </p:txBody>
      </p:sp>
      <p:pic>
        <p:nvPicPr>
          <p:cNvPr id="374" name="Google Shape;374;p21"/>
          <p:cNvPicPr preferRelativeResize="0"/>
          <p:nvPr/>
        </p:nvPicPr>
        <p:blipFill rotWithShape="1">
          <a:blip r:embed="rId3">
            <a:alphaModFix/>
          </a:blip>
          <a:srcRect l="12168" t="9795" r="4441" b="19306"/>
          <a:stretch/>
        </p:blipFill>
        <p:spPr>
          <a:xfrm>
            <a:off x="4330877" y="1981200"/>
            <a:ext cx="4660640" cy="2971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2"/>
          <p:cNvPicPr preferRelativeResize="0">
            <a:picLocks noGrp="1"/>
          </p:cNvPicPr>
          <p:nvPr>
            <p:ph type="body" idx="1"/>
          </p:nvPr>
        </p:nvPicPr>
        <p:blipFill rotWithShape="1">
          <a:blip r:embed="rId3">
            <a:alphaModFix/>
          </a:blip>
          <a:srcRect/>
          <a:stretch/>
        </p:blipFill>
        <p:spPr>
          <a:xfrm rot="5400000">
            <a:off x="3723352" y="785023"/>
            <a:ext cx="5873757" cy="4608512"/>
          </a:xfrm>
          <a:prstGeom prst="rect">
            <a:avLst/>
          </a:prstGeom>
          <a:noFill/>
          <a:ln>
            <a:noFill/>
          </a:ln>
        </p:spPr>
      </p:pic>
      <p:pic>
        <p:nvPicPr>
          <p:cNvPr id="381" name="Google Shape;381;p22"/>
          <p:cNvPicPr preferRelativeResize="0"/>
          <p:nvPr/>
        </p:nvPicPr>
        <p:blipFill rotWithShape="1">
          <a:blip r:embed="rId4">
            <a:alphaModFix/>
          </a:blip>
          <a:srcRect/>
          <a:stretch/>
        </p:blipFill>
        <p:spPr>
          <a:xfrm rot="-5400000">
            <a:off x="-623618" y="1181312"/>
            <a:ext cx="5679330" cy="378503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Non</a:t>
            </a:r>
            <a:r>
              <a:rPr lang="en-CA" sz="4400" b="0">
                <a:solidFill>
                  <a:schemeClr val="dk1"/>
                </a:solidFill>
                <a:latin typeface="Calibri"/>
                <a:ea typeface="Calibri"/>
                <a:cs typeface="Calibri"/>
                <a:sym typeface="Calibri"/>
              </a:rPr>
              <a:t>-</a:t>
            </a:r>
            <a:r>
              <a:rPr lang="en-CA" sz="4400" b="0" i="0" u="none" strike="noStrike" cap="none">
                <a:solidFill>
                  <a:schemeClr val="dk1"/>
                </a:solidFill>
                <a:latin typeface="Calibri"/>
                <a:ea typeface="Calibri"/>
                <a:cs typeface="Calibri"/>
                <a:sym typeface="Calibri"/>
              </a:rPr>
              <a:t>chondrites: Achondrites</a:t>
            </a:r>
            <a:endParaRPr sz="4400" b="0" i="0" u="none" strike="noStrike" cap="none">
              <a:solidFill>
                <a:schemeClr val="dk1"/>
              </a:solidFill>
              <a:latin typeface="Calibri"/>
              <a:ea typeface="Calibri"/>
              <a:cs typeface="Calibri"/>
              <a:sym typeface="Calibri"/>
            </a:endParaRPr>
          </a:p>
        </p:txBody>
      </p:sp>
      <p:sp>
        <p:nvSpPr>
          <p:cNvPr id="388" name="Google Shape;388;p23"/>
          <p:cNvSpPr txBox="1">
            <a:spLocks noGrp="1"/>
          </p:cNvSpPr>
          <p:nvPr>
            <p:ph type="body" idx="1"/>
          </p:nvPr>
        </p:nvSpPr>
        <p:spPr>
          <a:xfrm>
            <a:off x="457200" y="1143000"/>
            <a:ext cx="8458200" cy="4525963"/>
          </a:xfrm>
          <a:prstGeom prst="rect">
            <a:avLst/>
          </a:prstGeom>
          <a:noFill/>
          <a:ln>
            <a:noFill/>
          </a:ln>
        </p:spPr>
        <p:txBody>
          <a:bodyPr spcFirstLastPara="1" wrap="square" lIns="91425" tIns="45700" rIns="91425" bIns="45700" anchor="t" anchorCtr="0">
            <a:noAutofit/>
          </a:bodyPr>
          <a:lstStyle/>
          <a:p>
            <a:pPr marL="687599" marR="0" lvl="0" indent="-687599" algn="l" rtl="0">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Achon</a:t>
            </a:r>
            <a:r>
              <a:rPr lang="en-CA" sz="3200" i="0" u="none" strike="noStrike" cap="none">
                <a:solidFill>
                  <a:schemeClr val="dk1"/>
                </a:solidFill>
                <a:latin typeface="Calibri"/>
                <a:ea typeface="Calibri"/>
                <a:cs typeface="Calibri"/>
                <a:sym typeface="Calibri"/>
              </a:rPr>
              <a:t>drites are a type of stony meteorite but unlike chondrites they do not contain any chondrules</a:t>
            </a:r>
            <a:r>
              <a:rPr lang="en-CA" sz="3200">
                <a:solidFill>
                  <a:schemeClr val="dk1"/>
                </a:solidFill>
                <a:latin typeface="Calibri"/>
                <a:ea typeface="Calibri"/>
                <a:cs typeface="Calibri"/>
                <a:sym typeface="Calibri"/>
              </a:rPr>
              <a:t> (n</a:t>
            </a:r>
            <a:r>
              <a:rPr lang="en-CA" sz="3200" i="0" u="none" strike="noStrike" cap="none">
                <a:solidFill>
                  <a:schemeClr val="dk1"/>
                </a:solidFill>
                <a:latin typeface="Calibri"/>
                <a:ea typeface="Calibri"/>
                <a:cs typeface="Calibri"/>
                <a:sym typeface="Calibri"/>
              </a:rPr>
              <a:t>o metal present either)</a:t>
            </a:r>
            <a:endParaRPr sz="3200">
              <a:solidFill>
                <a:schemeClr val="dk1"/>
              </a:solidFill>
              <a:latin typeface="Calibri"/>
              <a:ea typeface="Calibri"/>
              <a:cs typeface="Calibri"/>
              <a:sym typeface="Calibri"/>
            </a:endParaRPr>
          </a:p>
          <a:p>
            <a:pPr marL="687600" marR="0" lvl="0" indent="-687600"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Similar to basalts (or lavas) on Earth</a:t>
            </a:r>
            <a:endParaRPr>
              <a:solidFill>
                <a:schemeClr val="dk1"/>
              </a:solidFill>
            </a:endParaRPr>
          </a:p>
          <a:p>
            <a:pPr marL="687600" marR="0" lvl="0" indent="-687600"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Come from the crust of differentiated bodies including asteroids, the Moon and Mars</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24"/>
          <p:cNvPicPr preferRelativeResize="0"/>
          <p:nvPr/>
        </p:nvPicPr>
        <p:blipFill rotWithShape="1">
          <a:blip r:embed="rId3">
            <a:alphaModFix/>
          </a:blip>
          <a:srcRect/>
          <a:stretch/>
        </p:blipFill>
        <p:spPr>
          <a:xfrm rot="-5400000">
            <a:off x="55658" y="915762"/>
            <a:ext cx="4887693" cy="3665770"/>
          </a:xfrm>
          <a:prstGeom prst="rect">
            <a:avLst/>
          </a:prstGeom>
          <a:noFill/>
          <a:ln>
            <a:noFill/>
          </a:ln>
        </p:spPr>
      </p:pic>
      <p:pic>
        <p:nvPicPr>
          <p:cNvPr id="395" name="Google Shape;395;p24"/>
          <p:cNvPicPr preferRelativeResize="0"/>
          <p:nvPr/>
        </p:nvPicPr>
        <p:blipFill rotWithShape="1">
          <a:blip r:embed="rId4">
            <a:alphaModFix/>
          </a:blip>
          <a:srcRect l="7148" t="8519" r="9650" b="5753"/>
          <a:stretch/>
        </p:blipFill>
        <p:spPr>
          <a:xfrm rot="5400000">
            <a:off x="4291378" y="975020"/>
            <a:ext cx="4887695" cy="3547257"/>
          </a:xfrm>
          <a:prstGeom prst="rect">
            <a:avLst/>
          </a:prstGeom>
          <a:noFill/>
          <a:ln>
            <a:noFill/>
          </a:ln>
        </p:spPr>
      </p:pic>
      <p:sp>
        <p:nvSpPr>
          <p:cNvPr id="396" name="Google Shape;396;p24"/>
          <p:cNvSpPr txBox="1"/>
          <p:nvPr/>
        </p:nvSpPr>
        <p:spPr>
          <a:xfrm>
            <a:off x="666619" y="5410200"/>
            <a:ext cx="380140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Lunar meteorite (NWA 4881)</a:t>
            </a:r>
            <a:endParaRPr sz="1800" b="0" i="0" u="none" strike="noStrike" cap="none">
              <a:solidFill>
                <a:schemeClr val="dk1"/>
              </a:solidFill>
              <a:latin typeface="Calibri"/>
              <a:ea typeface="Calibri"/>
              <a:cs typeface="Calibri"/>
              <a:sym typeface="Calibri"/>
            </a:endParaRPr>
          </a:p>
        </p:txBody>
      </p:sp>
      <p:sp>
        <p:nvSpPr>
          <p:cNvPr id="397" name="Google Shape;397;p24"/>
          <p:cNvSpPr txBox="1"/>
          <p:nvPr/>
        </p:nvSpPr>
        <p:spPr>
          <a:xfrm>
            <a:off x="4961597" y="5410199"/>
            <a:ext cx="380140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Martian meteorite (Tissint)</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5"/>
          <p:cNvPicPr preferRelativeResize="0"/>
          <p:nvPr/>
        </p:nvPicPr>
        <p:blipFill rotWithShape="1">
          <a:blip r:embed="rId3">
            <a:alphaModFix/>
          </a:blip>
          <a:srcRect l="4152" r="6594"/>
          <a:stretch/>
        </p:blipFill>
        <p:spPr>
          <a:xfrm rot="-5400000">
            <a:off x="-822175" y="1448792"/>
            <a:ext cx="4903352" cy="2801800"/>
          </a:xfrm>
          <a:prstGeom prst="rect">
            <a:avLst/>
          </a:prstGeom>
          <a:noFill/>
          <a:ln>
            <a:noFill/>
          </a:ln>
        </p:spPr>
      </p:pic>
      <p:pic>
        <p:nvPicPr>
          <p:cNvPr id="404" name="Google Shape;404;p25"/>
          <p:cNvPicPr preferRelativeResize="0"/>
          <p:nvPr/>
        </p:nvPicPr>
        <p:blipFill rotWithShape="1">
          <a:blip r:embed="rId4">
            <a:alphaModFix/>
          </a:blip>
          <a:srcRect/>
          <a:stretch/>
        </p:blipFill>
        <p:spPr>
          <a:xfrm>
            <a:off x="3124200" y="435469"/>
            <a:ext cx="5854692" cy="4865899"/>
          </a:xfrm>
          <a:prstGeom prst="rect">
            <a:avLst/>
          </a:prstGeom>
          <a:noFill/>
          <a:ln>
            <a:noFill/>
          </a:ln>
        </p:spPr>
      </p:pic>
      <p:sp>
        <p:nvSpPr>
          <p:cNvPr id="405" name="Google Shape;405;p25"/>
          <p:cNvSpPr txBox="1"/>
          <p:nvPr/>
        </p:nvSpPr>
        <p:spPr>
          <a:xfrm>
            <a:off x="152400" y="5410200"/>
            <a:ext cx="891539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Times New Roman"/>
              <a:buNone/>
            </a:pPr>
            <a:r>
              <a:rPr lang="en-CA" sz="2400" b="0" i="0" u="none" strike="noStrike" cap="none">
                <a:solidFill>
                  <a:schemeClr val="dk1"/>
                </a:solidFill>
                <a:latin typeface="Times New Roman"/>
                <a:ea typeface="Times New Roman"/>
                <a:cs typeface="Times New Roman"/>
                <a:sym typeface="Times New Roman"/>
              </a:rPr>
              <a:t>Achondrite types from asteroids: Howardite (left) and Diogenite (right)</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10"/>
        <p:cNvGrpSpPr/>
        <p:nvPr/>
      </p:nvGrpSpPr>
      <p:grpSpPr>
        <a:xfrm>
          <a:off x="0" y="0"/>
          <a:ext cx="0" cy="0"/>
          <a:chOff x="0" y="0"/>
          <a:chExt cx="0" cy="0"/>
        </a:xfrm>
      </p:grpSpPr>
      <p:pic>
        <p:nvPicPr>
          <p:cNvPr id="411" name="Google Shape;411;p30"/>
          <p:cNvPicPr preferRelativeResize="0"/>
          <p:nvPr/>
        </p:nvPicPr>
        <p:blipFill rotWithShape="1">
          <a:blip r:embed="rId3">
            <a:alphaModFix/>
          </a:blip>
          <a:srcRect/>
          <a:stretch/>
        </p:blipFill>
        <p:spPr>
          <a:xfrm rot="5400000">
            <a:off x="-415538" y="1340283"/>
            <a:ext cx="5257423" cy="3491258"/>
          </a:xfrm>
          <a:prstGeom prst="rect">
            <a:avLst/>
          </a:prstGeom>
          <a:noFill/>
          <a:ln>
            <a:noFill/>
          </a:ln>
        </p:spPr>
      </p:pic>
      <p:pic>
        <p:nvPicPr>
          <p:cNvPr id="412" name="Google Shape;412;p30"/>
          <p:cNvPicPr preferRelativeResize="0"/>
          <p:nvPr/>
        </p:nvPicPr>
        <p:blipFill rotWithShape="1">
          <a:blip r:embed="rId4">
            <a:alphaModFix/>
          </a:blip>
          <a:srcRect/>
          <a:stretch/>
        </p:blipFill>
        <p:spPr>
          <a:xfrm>
            <a:off x="4211960" y="457200"/>
            <a:ext cx="4617450" cy="4213643"/>
          </a:xfrm>
          <a:prstGeom prst="rect">
            <a:avLst/>
          </a:prstGeom>
          <a:noFill/>
          <a:ln>
            <a:noFill/>
          </a:ln>
        </p:spPr>
      </p:pic>
      <p:sp>
        <p:nvSpPr>
          <p:cNvPr id="413" name="Google Shape;413;p30"/>
          <p:cNvSpPr txBox="1"/>
          <p:nvPr/>
        </p:nvSpPr>
        <p:spPr>
          <a:xfrm>
            <a:off x="4293680" y="5054025"/>
            <a:ext cx="445401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Calibri"/>
              <a:buNone/>
            </a:pPr>
            <a:r>
              <a:rPr lang="en-CA" sz="3200" b="1" i="0" u="none" strike="noStrike" cap="none">
                <a:latin typeface="Calibri"/>
                <a:ea typeface="Calibri"/>
                <a:cs typeface="Calibri"/>
                <a:sym typeface="Calibri"/>
              </a:rPr>
              <a:t>chert and clay ironstone</a:t>
            </a:r>
            <a:endParaRPr sz="1800" b="0" i="0" u="none" strike="noStrike" cap="none">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18"/>
        <p:cNvGrpSpPr/>
        <p:nvPr/>
      </p:nvGrpSpPr>
      <p:grpSpPr>
        <a:xfrm>
          <a:off x="0" y="0"/>
          <a:ext cx="0" cy="0"/>
          <a:chOff x="0" y="0"/>
          <a:chExt cx="0" cy="0"/>
        </a:xfrm>
      </p:grpSpPr>
      <p:pic>
        <p:nvPicPr>
          <p:cNvPr id="419" name="Google Shape;419;p31"/>
          <p:cNvPicPr preferRelativeResize="0"/>
          <p:nvPr/>
        </p:nvPicPr>
        <p:blipFill rotWithShape="1">
          <a:blip r:embed="rId3">
            <a:alphaModFix/>
          </a:blip>
          <a:srcRect/>
          <a:stretch/>
        </p:blipFill>
        <p:spPr>
          <a:xfrm rot="5400000">
            <a:off x="-423866" y="860633"/>
            <a:ext cx="5598003" cy="4333938"/>
          </a:xfrm>
          <a:prstGeom prst="rect">
            <a:avLst/>
          </a:prstGeom>
          <a:noFill/>
          <a:ln>
            <a:noFill/>
          </a:ln>
        </p:spPr>
      </p:pic>
      <p:pic>
        <p:nvPicPr>
          <p:cNvPr id="420" name="Google Shape;420;p31"/>
          <p:cNvPicPr preferRelativeResize="0"/>
          <p:nvPr/>
        </p:nvPicPr>
        <p:blipFill rotWithShape="1">
          <a:blip r:embed="rId4">
            <a:alphaModFix/>
          </a:blip>
          <a:srcRect/>
          <a:stretch/>
        </p:blipFill>
        <p:spPr>
          <a:xfrm>
            <a:off x="4788022" y="228600"/>
            <a:ext cx="4111739" cy="4086200"/>
          </a:xfrm>
          <a:prstGeom prst="rect">
            <a:avLst/>
          </a:prstGeom>
          <a:noFill/>
          <a:ln>
            <a:noFill/>
          </a:ln>
        </p:spPr>
      </p:pic>
      <p:sp>
        <p:nvSpPr>
          <p:cNvPr id="421" name="Google Shape;421;p31"/>
          <p:cNvSpPr/>
          <p:nvPr/>
        </p:nvSpPr>
        <p:spPr>
          <a:xfrm>
            <a:off x="4527898" y="4572000"/>
            <a:ext cx="457200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Calibri"/>
              <a:buNone/>
            </a:pPr>
            <a:r>
              <a:rPr lang="en-CA" sz="3200" b="1" i="0" u="none" strike="noStrike" cap="none">
                <a:latin typeface="Calibri"/>
                <a:ea typeface="Calibri"/>
                <a:cs typeface="Calibri"/>
                <a:sym typeface="Calibri"/>
              </a:rPr>
              <a:t>fused iron filings and pyritized conglomerate</a:t>
            </a:r>
            <a:endParaRPr sz="1800" b="0" i="0" u="none" strike="noStrike" cap="none">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26"/>
        <p:cNvGrpSpPr/>
        <p:nvPr/>
      </p:nvGrpSpPr>
      <p:grpSpPr>
        <a:xfrm>
          <a:off x="0" y="0"/>
          <a:ext cx="0" cy="0"/>
          <a:chOff x="0" y="0"/>
          <a:chExt cx="0" cy="0"/>
        </a:xfrm>
      </p:grpSpPr>
      <p:pic>
        <p:nvPicPr>
          <p:cNvPr id="427" name="Google Shape;427;p32"/>
          <p:cNvPicPr preferRelativeResize="0"/>
          <p:nvPr/>
        </p:nvPicPr>
        <p:blipFill rotWithShape="1">
          <a:blip r:embed="rId3">
            <a:alphaModFix/>
          </a:blip>
          <a:srcRect/>
          <a:stretch/>
        </p:blipFill>
        <p:spPr>
          <a:xfrm rot="5400000">
            <a:off x="-153204" y="1077041"/>
            <a:ext cx="5424384" cy="3898776"/>
          </a:xfrm>
          <a:prstGeom prst="rect">
            <a:avLst/>
          </a:prstGeom>
          <a:noFill/>
          <a:ln>
            <a:noFill/>
          </a:ln>
        </p:spPr>
      </p:pic>
      <p:pic>
        <p:nvPicPr>
          <p:cNvPr id="428" name="Google Shape;428;p32"/>
          <p:cNvPicPr preferRelativeResize="0"/>
          <p:nvPr/>
        </p:nvPicPr>
        <p:blipFill rotWithShape="1">
          <a:blip r:embed="rId4">
            <a:alphaModFix/>
          </a:blip>
          <a:srcRect r="2928"/>
          <a:stretch/>
        </p:blipFill>
        <p:spPr>
          <a:xfrm rot="-5400000">
            <a:off x="4335497" y="849555"/>
            <a:ext cx="4734220" cy="3663585"/>
          </a:xfrm>
          <a:prstGeom prst="rect">
            <a:avLst/>
          </a:prstGeom>
          <a:noFill/>
          <a:ln>
            <a:noFill/>
          </a:ln>
        </p:spPr>
      </p:pic>
      <p:sp>
        <p:nvSpPr>
          <p:cNvPr id="429" name="Google Shape;429;p32"/>
          <p:cNvSpPr/>
          <p:nvPr/>
        </p:nvSpPr>
        <p:spPr>
          <a:xfrm>
            <a:off x="4527898" y="5206425"/>
            <a:ext cx="45720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Calibri"/>
              <a:buNone/>
            </a:pPr>
            <a:r>
              <a:rPr lang="en-CA" sz="3200" b="1" i="0" u="none" strike="noStrike" cap="none">
                <a:latin typeface="Calibri"/>
                <a:ea typeface="Calibri"/>
                <a:cs typeface="Calibri"/>
                <a:sym typeface="Calibri"/>
              </a:rPr>
              <a:t>slag</a:t>
            </a:r>
            <a:endParaRPr sz="1800" b="0" i="0" u="none" strike="noStrike" cap="none">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6"/>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Where are meteorites found?</a:t>
            </a:r>
            <a:endParaRPr>
              <a:solidFill>
                <a:schemeClr val="dk1"/>
              </a:solidFill>
            </a:endParaRPr>
          </a:p>
        </p:txBody>
      </p:sp>
      <p:sp>
        <p:nvSpPr>
          <p:cNvPr id="436" name="Google Shape;436;p26"/>
          <p:cNvSpPr txBox="1">
            <a:spLocks noGrp="1"/>
          </p:cNvSpPr>
          <p:nvPr>
            <p:ph type="body" idx="1"/>
          </p:nvPr>
        </p:nvSpPr>
        <p:spPr>
          <a:xfrm>
            <a:off x="457200" y="1295400"/>
            <a:ext cx="44958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Potentially anywhere!</a:t>
            </a:r>
            <a:endParaRPr>
              <a:solidFill>
                <a:schemeClr val="dk1"/>
              </a:solidFill>
            </a:endParaRPr>
          </a:p>
          <a:p>
            <a:pPr marL="342900" marR="0" lvl="0" indent="-342900" algn="l" rtl="0">
              <a:lnSpc>
                <a:spcPct val="9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Easiest to find in African deserts or Antarctica</a:t>
            </a:r>
            <a:endParaRPr>
              <a:solidFill>
                <a:schemeClr val="dk1"/>
              </a:solidFill>
            </a:endParaRPr>
          </a:p>
          <a:p>
            <a:pPr marL="342900" marR="0" lvl="0" indent="-342900" algn="l" rtl="0">
              <a:lnSpc>
                <a:spcPct val="90000"/>
              </a:lnSpc>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But unfortunately most meteorites are likely lost when they fall into the oceans</a:t>
            </a:r>
            <a:endParaRPr>
              <a:solidFill>
                <a:schemeClr val="dk1"/>
              </a:solidFill>
            </a:endParaRPr>
          </a:p>
        </p:txBody>
      </p:sp>
      <p:pic>
        <p:nvPicPr>
          <p:cNvPr id="437" name="Google Shape;437;p26" descr="E:\My Pictures\Antarctica 2003\Transantarctic mountains\066_13919  and Oz.jpg"/>
          <p:cNvPicPr preferRelativeResize="0"/>
          <p:nvPr/>
        </p:nvPicPr>
        <p:blipFill rotWithShape="1">
          <a:blip r:embed="rId3">
            <a:alphaModFix/>
          </a:blip>
          <a:srcRect t="9914" r="4819" b="10767"/>
          <a:stretch/>
        </p:blipFill>
        <p:spPr>
          <a:xfrm>
            <a:off x="6152910" y="1050182"/>
            <a:ext cx="2743200" cy="3048000"/>
          </a:xfrm>
          <a:prstGeom prst="rect">
            <a:avLst/>
          </a:prstGeom>
          <a:noFill/>
          <a:ln>
            <a:noFill/>
          </a:ln>
        </p:spPr>
      </p:pic>
      <p:pic>
        <p:nvPicPr>
          <p:cNvPr id="438" name="Google Shape;438;p26" descr="E:\My Pictures\Antarctica 2003\Transantarctic mountains\061_13920-3.jpg"/>
          <p:cNvPicPr preferRelativeResize="0"/>
          <p:nvPr/>
        </p:nvPicPr>
        <p:blipFill rotWithShape="1">
          <a:blip r:embed="rId4">
            <a:alphaModFix/>
          </a:blip>
          <a:srcRect l="7408"/>
          <a:stretch/>
        </p:blipFill>
        <p:spPr>
          <a:xfrm>
            <a:off x="6140370" y="4191523"/>
            <a:ext cx="2546430" cy="17612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
          <p:cNvSpPr txBox="1">
            <a:spLocks noGrp="1"/>
          </p:cNvSpPr>
          <p:nvPr>
            <p:ph type="title"/>
          </p:nvPr>
        </p:nvSpPr>
        <p:spPr>
          <a:xfrm>
            <a:off x="628650" y="76200"/>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Rocks from Space</a:t>
            </a:r>
            <a:endParaRPr>
              <a:solidFill>
                <a:schemeClr val="dk1"/>
              </a:solidFill>
            </a:endParaRPr>
          </a:p>
        </p:txBody>
      </p:sp>
      <p:sp>
        <p:nvSpPr>
          <p:cNvPr id="188" name="Google Shape;188;p3"/>
          <p:cNvSpPr txBox="1">
            <a:spLocks noGrp="1"/>
          </p:cNvSpPr>
          <p:nvPr>
            <p:ph type="body" idx="1"/>
          </p:nvPr>
        </p:nvSpPr>
        <p:spPr>
          <a:xfrm>
            <a:off x="628650" y="1447800"/>
            <a:ext cx="7886700" cy="4572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Meteorites are rocks that survive entry through the atmosphere and land on the surface</a:t>
            </a:r>
            <a:endParaRPr>
              <a:solidFill>
                <a:schemeClr val="dk1"/>
              </a:solidFill>
            </a:endParaRPr>
          </a:p>
          <a:p>
            <a:pPr marL="228600" marR="0" lvl="0" indent="-228600" algn="l" rtl="0">
              <a:lnSpc>
                <a:spcPct val="90000"/>
              </a:lnSpc>
              <a:spcBef>
                <a:spcPts val="100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Meteoroid is the name for a rock that is still in space (think aster</a:t>
            </a:r>
            <a:r>
              <a:rPr lang="en-CA" sz="3200" b="1" i="1" u="none" strike="noStrike" cap="none">
                <a:solidFill>
                  <a:schemeClr val="dk1"/>
                </a:solidFill>
                <a:latin typeface="Calibri"/>
                <a:ea typeface="Calibri"/>
                <a:cs typeface="Calibri"/>
                <a:sym typeface="Calibri"/>
              </a:rPr>
              <a:t>oid</a:t>
            </a:r>
            <a:r>
              <a:rPr lang="en-CA" sz="3200" b="0" i="0" u="none" strike="noStrike" cap="none">
                <a:solidFill>
                  <a:schemeClr val="dk1"/>
                </a:solidFill>
                <a:latin typeface="Calibri"/>
                <a:ea typeface="Calibri"/>
                <a:cs typeface="Calibri"/>
                <a:sym typeface="Calibri"/>
              </a:rPr>
              <a:t> but smaller in size)</a:t>
            </a:r>
            <a:endParaRPr>
              <a:solidFill>
                <a:schemeClr val="dk1"/>
              </a:solidFill>
            </a:endParaRPr>
          </a:p>
          <a:p>
            <a:pPr marL="228600" marR="0" lvl="0" indent="-228600" algn="l" rtl="0">
              <a:lnSpc>
                <a:spcPct val="90000"/>
              </a:lnSpc>
              <a:spcBef>
                <a:spcPts val="100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Meteors are the bright lights that are seen as rocks fall through the atmosphere</a:t>
            </a:r>
            <a:endParaRPr>
              <a:solidFill>
                <a:schemeClr val="dk1"/>
              </a:solidFill>
            </a:endParaRPr>
          </a:p>
          <a:p>
            <a:pPr marL="228600" marR="0" lvl="0" indent="-228600" algn="l" rtl="0">
              <a:lnSpc>
                <a:spcPct val="90000"/>
              </a:lnSpc>
              <a:spcBef>
                <a:spcPts val="100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Fireballs are especially bright meteors and these often produce meteorites </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611e5dee0e_0_6"/>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5400">
                <a:solidFill>
                  <a:schemeClr val="dk1"/>
                </a:solidFill>
              </a:rPr>
              <a:t>Thank you!</a:t>
            </a:r>
            <a:endParaRPr sz="5400">
              <a:solidFill>
                <a:schemeClr val="dk1"/>
              </a:solidFill>
            </a:endParaRPr>
          </a:p>
        </p:txBody>
      </p:sp>
      <p:sp>
        <p:nvSpPr>
          <p:cNvPr id="445" name="Google Shape;445;g611e5dee0e_0_6"/>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4200">
                <a:solidFill>
                  <a:schemeClr val="dk1"/>
                </a:solidFill>
              </a:rPr>
              <a:t>Questions?</a:t>
            </a:r>
            <a:endParaRPr sz="4200">
              <a:solidFill>
                <a:schemeClr val="dk1"/>
              </a:solidFill>
            </a:endParaRPr>
          </a:p>
        </p:txBody>
      </p:sp>
      <p:pic>
        <p:nvPicPr>
          <p:cNvPr id="446" name="Google Shape;446;g611e5dee0e_0_6"/>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
          <p:cNvPicPr preferRelativeResize="0"/>
          <p:nvPr/>
        </p:nvPicPr>
        <p:blipFill rotWithShape="1">
          <a:blip r:embed="rId3">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3755654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
          <p:cNvPicPr preferRelativeResize="0"/>
          <p:nvPr/>
        </p:nvPicPr>
        <p:blipFill rotWithShape="1">
          <a:blip r:embed="rId3">
            <a:alphaModFix/>
          </a:blip>
          <a:srcRect/>
          <a:stretch/>
        </p:blipFill>
        <p:spPr>
          <a:xfrm>
            <a:off x="533400" y="1908200"/>
            <a:ext cx="5085326" cy="3816375"/>
          </a:xfrm>
          <a:prstGeom prst="rect">
            <a:avLst/>
          </a:prstGeom>
          <a:noFill/>
          <a:ln>
            <a:noFill/>
          </a:ln>
        </p:spPr>
      </p:pic>
      <p:pic>
        <p:nvPicPr>
          <p:cNvPr id="195" name="Google Shape;195;p4" descr="C:\Oz_Documents\Impact Cratering\solar system.bmp"/>
          <p:cNvPicPr preferRelativeResize="0"/>
          <p:nvPr/>
        </p:nvPicPr>
        <p:blipFill rotWithShape="1">
          <a:blip r:embed="rId4">
            <a:alphaModFix/>
          </a:blip>
          <a:srcRect/>
          <a:stretch/>
        </p:blipFill>
        <p:spPr>
          <a:xfrm>
            <a:off x="5858150" y="1908200"/>
            <a:ext cx="2733400" cy="3816375"/>
          </a:xfrm>
          <a:prstGeom prst="rect">
            <a:avLst/>
          </a:prstGeom>
          <a:noFill/>
          <a:ln>
            <a:noFill/>
          </a:ln>
        </p:spPr>
      </p:pic>
      <p:sp>
        <p:nvSpPr>
          <p:cNvPr id="196" name="Google Shape;196;p4"/>
          <p:cNvSpPr txBox="1">
            <a:spLocks noGrp="1"/>
          </p:cNvSpPr>
          <p:nvPr>
            <p:ph type="title"/>
          </p:nvPr>
        </p:nvSpPr>
        <p:spPr>
          <a:xfrm>
            <a:off x="628650" y="348200"/>
            <a:ext cx="78867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Where do these rocks from space come from?</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5" descr="PIA03096_fig1"/>
          <p:cNvPicPr preferRelativeResize="0">
            <a:picLocks noGrp="1"/>
          </p:cNvPicPr>
          <p:nvPr>
            <p:ph type="body" idx="1"/>
          </p:nvPr>
        </p:nvPicPr>
        <p:blipFill rotWithShape="1">
          <a:blip r:embed="rId3">
            <a:alphaModFix/>
          </a:blip>
          <a:srcRect/>
          <a:stretch/>
        </p:blipFill>
        <p:spPr>
          <a:xfrm>
            <a:off x="959500" y="228600"/>
            <a:ext cx="7194000" cy="573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Why study meteorites?</a:t>
            </a:r>
            <a:endParaRPr sz="4400" b="0" i="0" u="none" strike="noStrike" cap="none">
              <a:solidFill>
                <a:schemeClr val="dk1"/>
              </a:solidFill>
              <a:latin typeface="Calibri"/>
              <a:ea typeface="Calibri"/>
              <a:cs typeface="Calibri"/>
              <a:sym typeface="Calibri"/>
            </a:endParaRPr>
          </a:p>
        </p:txBody>
      </p:sp>
      <p:sp>
        <p:nvSpPr>
          <p:cNvPr id="209" name="Google Shape;209;p6"/>
          <p:cNvSpPr txBox="1">
            <a:spLocks noGrp="1"/>
          </p:cNvSpPr>
          <p:nvPr>
            <p:ph type="body" idx="1"/>
          </p:nvPr>
        </p:nvSpPr>
        <p:spPr>
          <a:xfrm>
            <a:off x="457200" y="1219201"/>
            <a:ext cx="7772400" cy="4495800"/>
          </a:xfrm>
          <a:prstGeom prst="rect">
            <a:avLst/>
          </a:prstGeom>
          <a:noFill/>
          <a:ln>
            <a:noFill/>
          </a:ln>
        </p:spPr>
        <p:txBody>
          <a:bodyPr spcFirstLastPara="1" wrap="square" lIns="91425" tIns="45700" rIns="91425" bIns="45700" anchor="t" anchorCtr="0">
            <a:noAutofit/>
          </a:bodyPr>
          <a:lstStyle/>
          <a:p>
            <a:pPr marL="687600" marR="0" lvl="0" indent="-687600" algn="l" rtl="0">
              <a:spcBef>
                <a:spcPts val="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Meteorites provide clues to how the </a:t>
            </a:r>
            <a:r>
              <a:rPr lang="en-CA">
                <a:solidFill>
                  <a:schemeClr val="dk1"/>
                </a:solidFill>
              </a:rPr>
              <a:t>S</a:t>
            </a:r>
            <a:r>
              <a:rPr lang="en-CA" sz="3200" b="0" i="0" u="none" strike="noStrike" cap="none">
                <a:solidFill>
                  <a:schemeClr val="dk1"/>
                </a:solidFill>
                <a:latin typeface="Calibri"/>
                <a:ea typeface="Calibri"/>
                <a:cs typeface="Calibri"/>
                <a:sym typeface="Calibri"/>
              </a:rPr>
              <a:t>olar </a:t>
            </a:r>
            <a:r>
              <a:rPr lang="en-CA">
                <a:solidFill>
                  <a:schemeClr val="dk1"/>
                </a:solidFill>
              </a:rPr>
              <a:t>S</a:t>
            </a:r>
            <a:r>
              <a:rPr lang="en-CA" sz="3200" b="0" i="0" u="none" strike="noStrike" cap="none">
                <a:solidFill>
                  <a:schemeClr val="dk1"/>
                </a:solidFill>
                <a:latin typeface="Calibri"/>
                <a:ea typeface="Calibri"/>
                <a:cs typeface="Calibri"/>
                <a:sym typeface="Calibri"/>
              </a:rPr>
              <a:t>ystem formed</a:t>
            </a:r>
            <a:endParaRPr sz="32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2800"/>
              <a:buFont typeface="Noto Sans Symbols"/>
              <a:buChar char="▪"/>
            </a:pPr>
            <a:r>
              <a:rPr lang="en-CA">
                <a:solidFill>
                  <a:schemeClr val="dk1"/>
                </a:solidFill>
              </a:rPr>
              <a:t>Our Solar System was formed from a cloud of gas and dust</a:t>
            </a:r>
            <a:endParaRPr>
              <a:solidFill>
                <a:schemeClr val="dk1"/>
              </a:solidFill>
            </a:endParaRPr>
          </a:p>
          <a:p>
            <a:pPr marL="742950" marR="0" lvl="1" indent="-285750" algn="l" rtl="0">
              <a:spcBef>
                <a:spcPts val="0"/>
              </a:spcBef>
              <a:spcAft>
                <a:spcPts val="0"/>
              </a:spcAft>
              <a:buClr>
                <a:schemeClr val="dk1"/>
              </a:buClr>
              <a:buSzPts val="2800"/>
              <a:buFont typeface="Noto Sans Symbols"/>
              <a:buChar char="▪"/>
            </a:pPr>
            <a:r>
              <a:rPr lang="en-CA">
                <a:solidFill>
                  <a:schemeClr val="dk1"/>
                </a:solidFill>
              </a:rPr>
              <a:t>These dust particles (presolar grains) can still be found in some meteorites</a:t>
            </a:r>
            <a:endParaRPr>
              <a:solidFill>
                <a:schemeClr val="dk1"/>
              </a:solidFill>
            </a:endParaRPr>
          </a:p>
          <a:p>
            <a:pPr marL="687600" marR="0" lvl="0" indent="-687600" algn="l" rtl="0">
              <a:spcBef>
                <a:spcPts val="640"/>
              </a:spcBef>
              <a:spcAft>
                <a:spcPts val="0"/>
              </a:spcAft>
              <a:buClr>
                <a:schemeClr val="dk1"/>
              </a:buClr>
              <a:buSzPts val="3200"/>
              <a:buFont typeface="Arial"/>
              <a:buChar char="•"/>
            </a:pPr>
            <a:r>
              <a:rPr lang="en-CA" sz="3200" b="0" i="0" u="none" strike="noStrike" cap="none">
                <a:solidFill>
                  <a:schemeClr val="dk1"/>
                </a:solidFill>
                <a:latin typeface="Calibri"/>
                <a:ea typeface="Calibri"/>
                <a:cs typeface="Calibri"/>
                <a:sym typeface="Calibri"/>
              </a:rPr>
              <a:t>Tells us the age of the solar system</a:t>
            </a:r>
            <a:endParaRPr>
              <a:solidFill>
                <a:schemeClr val="dk1"/>
              </a:solidFill>
            </a:endParaRPr>
          </a:p>
          <a:p>
            <a:pPr marL="742950" marR="0" lvl="1" indent="-285750" algn="l" rtl="0">
              <a:spcBef>
                <a:spcPts val="560"/>
              </a:spcBef>
              <a:spcAft>
                <a:spcPts val="0"/>
              </a:spcAft>
              <a:buClr>
                <a:schemeClr val="dk1"/>
              </a:buClr>
              <a:buSzPts val="2800"/>
              <a:buFont typeface="Noto Sans Symbols"/>
              <a:buChar char="▪"/>
            </a:pPr>
            <a:r>
              <a:rPr lang="en-CA" sz="2800" b="0" i="0" u="none" strike="noStrike" cap="none">
                <a:solidFill>
                  <a:schemeClr val="dk1"/>
                </a:solidFill>
                <a:latin typeface="Calibri"/>
                <a:ea typeface="Calibri"/>
                <a:cs typeface="Calibri"/>
                <a:sym typeface="Calibri"/>
              </a:rPr>
              <a:t>Very old - 4.57 billion years!</a:t>
            </a:r>
            <a:endParaRPr>
              <a:solidFill>
                <a:schemeClr val="dk1"/>
              </a:solidFill>
            </a:endParaRPr>
          </a:p>
          <a:p>
            <a:pPr marL="742950" marR="0" lvl="1" indent="-285750" algn="l" rtl="0">
              <a:spcBef>
                <a:spcPts val="560"/>
              </a:spcBef>
              <a:spcAft>
                <a:spcPts val="0"/>
              </a:spcAft>
              <a:buClr>
                <a:schemeClr val="dk1"/>
              </a:buClr>
              <a:buSzPts val="2800"/>
              <a:buFont typeface="Noto Sans Symbols"/>
              <a:buChar char="▪"/>
            </a:pPr>
            <a:r>
              <a:rPr lang="en-CA" sz="2800" b="0" i="0" u="none" strike="noStrike" cap="none">
                <a:solidFill>
                  <a:schemeClr val="dk1"/>
                </a:solidFill>
                <a:latin typeface="Calibri"/>
                <a:ea typeface="Calibri"/>
                <a:cs typeface="Calibri"/>
                <a:sym typeface="Calibri"/>
              </a:rPr>
              <a:t>Th</a:t>
            </a:r>
            <a:r>
              <a:rPr lang="en-CA">
                <a:solidFill>
                  <a:schemeClr val="dk1"/>
                </a:solidFill>
                <a:latin typeface="Calibri"/>
                <a:ea typeface="Calibri"/>
                <a:cs typeface="Calibri"/>
                <a:sym typeface="Calibri"/>
              </a:rPr>
              <a:t>ey are</a:t>
            </a:r>
            <a:r>
              <a:rPr lang="en-CA" sz="2800" b="0" i="0" u="none" strike="noStrike" cap="none">
                <a:solidFill>
                  <a:schemeClr val="dk1"/>
                </a:solidFill>
                <a:latin typeface="Calibri"/>
                <a:ea typeface="Calibri"/>
                <a:cs typeface="Calibri"/>
                <a:sym typeface="Calibri"/>
              </a:rPr>
              <a:t> older than any rock on Earth</a:t>
            </a:r>
            <a:endParaRPr>
              <a:solidFill>
                <a:schemeClr val="dk1"/>
              </a:solidFill>
            </a:endParaRPr>
          </a:p>
          <a:p>
            <a:pPr marL="742950" marR="0" lvl="1" indent="-107950" algn="l" rtl="0">
              <a:spcBef>
                <a:spcPts val="560"/>
              </a:spcBef>
              <a:spcAft>
                <a:spcPts val="0"/>
              </a:spcAft>
              <a:buClr>
                <a:schemeClr val="lt1"/>
              </a:buClr>
              <a:buSzPts val="2800"/>
              <a:buFont typeface="Arial"/>
              <a:buNone/>
            </a:pPr>
            <a:endParaRPr sz="2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7" descr="Hartmann501_TPFm"/>
          <p:cNvPicPr preferRelativeResize="0">
            <a:picLocks noGrp="1"/>
          </p:cNvPicPr>
          <p:nvPr>
            <p:ph type="body" idx="1"/>
          </p:nvPr>
        </p:nvPicPr>
        <p:blipFill rotWithShape="1">
          <a:blip r:embed="rId3">
            <a:alphaModFix/>
          </a:blip>
          <a:srcRect/>
          <a:stretch/>
        </p:blipFill>
        <p:spPr>
          <a:xfrm>
            <a:off x="6096" y="0"/>
            <a:ext cx="7924800" cy="5919961"/>
          </a:xfrm>
          <a:prstGeom prst="rect">
            <a:avLst/>
          </a:prstGeom>
          <a:noFill/>
          <a:ln>
            <a:noFill/>
          </a:ln>
        </p:spPr>
      </p:pic>
      <p:sp>
        <p:nvSpPr>
          <p:cNvPr id="216" name="Google Shape;216;p7"/>
          <p:cNvSpPr txBox="1"/>
          <p:nvPr/>
        </p:nvSpPr>
        <p:spPr>
          <a:xfrm>
            <a:off x="3587750" y="5134005"/>
            <a:ext cx="5556250" cy="579437"/>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Arial"/>
              <a:buNone/>
            </a:pPr>
            <a:r>
              <a:rPr lang="en-CA" sz="3200" b="1" i="0" u="none" strike="noStrike" cap="none">
                <a:solidFill>
                  <a:schemeClr val="accent1"/>
                </a:solidFill>
                <a:latin typeface="Arial"/>
                <a:ea typeface="Arial"/>
                <a:cs typeface="Arial"/>
                <a:sym typeface="Arial"/>
              </a:rPr>
              <a:t>Circa 4.57 billion years ago</a:t>
            </a:r>
            <a:endParaRPr sz="1800" b="0" i="0" u="none" strike="noStrike" cap="none">
              <a:solidFill>
                <a:schemeClr val="dk1"/>
              </a:solidFill>
              <a:latin typeface="Calibri"/>
              <a:ea typeface="Calibri"/>
              <a:cs typeface="Calibri"/>
              <a:sym typeface="Calibri"/>
            </a:endParaRPr>
          </a:p>
        </p:txBody>
      </p:sp>
      <p:grpSp>
        <p:nvGrpSpPr>
          <p:cNvPr id="217" name="Google Shape;217;p7"/>
          <p:cNvGrpSpPr/>
          <p:nvPr/>
        </p:nvGrpSpPr>
        <p:grpSpPr>
          <a:xfrm>
            <a:off x="4495800" y="1024023"/>
            <a:ext cx="4495800" cy="3871913"/>
            <a:chOff x="2676" y="196"/>
            <a:chExt cx="2832" cy="2439"/>
          </a:xfrm>
        </p:grpSpPr>
        <p:pic>
          <p:nvPicPr>
            <p:cNvPr id="218" name="Google Shape;218;p7" descr="C:\Oz_Documents\Meteorites\PresolarSiC.jpg"/>
            <p:cNvPicPr preferRelativeResize="0"/>
            <p:nvPr/>
          </p:nvPicPr>
          <p:blipFill rotWithShape="1">
            <a:blip r:embed="rId4">
              <a:alphaModFix/>
            </a:blip>
            <a:srcRect/>
            <a:stretch/>
          </p:blipFill>
          <p:spPr>
            <a:xfrm>
              <a:off x="2676" y="196"/>
              <a:ext cx="2832" cy="2439"/>
            </a:xfrm>
            <a:prstGeom prst="rect">
              <a:avLst/>
            </a:prstGeom>
            <a:noFill/>
            <a:ln>
              <a:noFill/>
            </a:ln>
          </p:spPr>
        </p:pic>
        <p:sp>
          <p:nvSpPr>
            <p:cNvPr id="219" name="Google Shape;219;p7"/>
            <p:cNvSpPr/>
            <p:nvPr/>
          </p:nvSpPr>
          <p:spPr>
            <a:xfrm>
              <a:off x="2676" y="196"/>
              <a:ext cx="2832" cy="2439"/>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Why study meteorites?</a:t>
            </a:r>
            <a:endParaRPr sz="4400" b="0" i="0" u="none" strike="noStrike" cap="none">
              <a:solidFill>
                <a:schemeClr val="dk1"/>
              </a:solidFill>
              <a:latin typeface="Calibri"/>
              <a:ea typeface="Calibri"/>
              <a:cs typeface="Calibri"/>
              <a:sym typeface="Calibri"/>
            </a:endParaRPr>
          </a:p>
        </p:txBody>
      </p:sp>
      <p:sp>
        <p:nvSpPr>
          <p:cNvPr id="226" name="Google Shape;226;p8"/>
          <p:cNvSpPr txBox="1">
            <a:spLocks noGrp="1"/>
          </p:cNvSpPr>
          <p:nvPr>
            <p:ph type="body" idx="1"/>
          </p:nvPr>
        </p:nvSpPr>
        <p:spPr>
          <a:xfrm>
            <a:off x="457200" y="1600200"/>
            <a:ext cx="4648200" cy="4572000"/>
          </a:xfrm>
          <a:prstGeom prst="rect">
            <a:avLst/>
          </a:prstGeom>
          <a:noFill/>
          <a:ln>
            <a:noFill/>
          </a:ln>
        </p:spPr>
        <p:txBody>
          <a:bodyPr spcFirstLastPara="1" wrap="square" lIns="91425" tIns="45700" rIns="91425" bIns="45700" anchor="t" anchorCtr="0">
            <a:noAutofit/>
          </a:bodyPr>
          <a:lstStyle/>
          <a:p>
            <a:pPr marL="687600" marR="0" lvl="0" indent="-687600" algn="l" rtl="0">
              <a:spcBef>
                <a:spcPts val="0"/>
              </a:spcBef>
              <a:spcAft>
                <a:spcPts val="0"/>
              </a:spcAft>
              <a:buClr>
                <a:schemeClr val="dk1"/>
              </a:buClr>
              <a:buSzPts val="3200"/>
              <a:buFont typeface="Arial"/>
              <a:buChar char="•"/>
            </a:pPr>
            <a:r>
              <a:rPr lang="en-CA" sz="3200">
                <a:solidFill>
                  <a:schemeClr val="dk1"/>
                </a:solidFill>
                <a:latin typeface="Calibri"/>
                <a:ea typeface="Calibri"/>
                <a:cs typeface="Calibri"/>
                <a:sym typeface="Calibri"/>
              </a:rPr>
              <a:t>Low-cost research </a:t>
            </a:r>
            <a:r>
              <a:rPr lang="en-CA" sz="3200" b="0" i="0" u="none" strike="noStrike" cap="none">
                <a:solidFill>
                  <a:schemeClr val="dk1"/>
                </a:solidFill>
                <a:latin typeface="Calibri"/>
                <a:ea typeface="Calibri"/>
                <a:cs typeface="Calibri"/>
                <a:sym typeface="Calibri"/>
              </a:rPr>
              <a:t>samples</a:t>
            </a:r>
            <a:endParaRPr>
              <a:solidFill>
                <a:schemeClr val="dk1"/>
              </a:solidFill>
            </a:endParaRPr>
          </a:p>
          <a:p>
            <a:pPr marL="742950" marR="0" lvl="1" indent="-285750" algn="l" rtl="0">
              <a:spcBef>
                <a:spcPts val="560"/>
              </a:spcBef>
              <a:spcAft>
                <a:spcPts val="0"/>
              </a:spcAft>
              <a:buClr>
                <a:schemeClr val="dk1"/>
              </a:buClr>
              <a:buSzPts val="2800"/>
              <a:buFont typeface="Arial"/>
              <a:buChar char="•"/>
            </a:pPr>
            <a:r>
              <a:rPr lang="en-CA" sz="2800" b="0" i="0" u="none" strike="noStrike" cap="none">
                <a:solidFill>
                  <a:schemeClr val="dk1"/>
                </a:solidFill>
                <a:latin typeface="Calibri"/>
                <a:ea typeface="Calibri"/>
                <a:cs typeface="Calibri"/>
                <a:sym typeface="Calibri"/>
              </a:rPr>
              <a:t>We don’t have to launch rockets or probes to collect and </a:t>
            </a:r>
            <a:r>
              <a:rPr lang="en-CA">
                <a:solidFill>
                  <a:schemeClr val="dk1"/>
                </a:solidFill>
                <a:latin typeface="Calibri"/>
                <a:ea typeface="Calibri"/>
                <a:cs typeface="Calibri"/>
                <a:sym typeface="Calibri"/>
              </a:rPr>
              <a:t>bring </a:t>
            </a:r>
            <a:r>
              <a:rPr lang="en-CA" sz="2800" b="0" i="0" u="none" strike="noStrike" cap="none">
                <a:solidFill>
                  <a:schemeClr val="dk1"/>
                </a:solidFill>
                <a:latin typeface="Calibri"/>
                <a:ea typeface="Calibri"/>
                <a:cs typeface="Calibri"/>
                <a:sym typeface="Calibri"/>
              </a:rPr>
              <a:t>samples to Earth</a:t>
            </a:r>
            <a:endParaRPr>
              <a:solidFill>
                <a:schemeClr val="dk1"/>
              </a:solidFill>
            </a:endParaRPr>
          </a:p>
          <a:p>
            <a:pPr marL="742950" marR="0" lvl="1" indent="-285750" algn="l" rtl="0">
              <a:spcBef>
                <a:spcPts val="560"/>
              </a:spcBef>
              <a:spcAft>
                <a:spcPts val="0"/>
              </a:spcAft>
              <a:buClr>
                <a:schemeClr val="dk1"/>
              </a:buClr>
              <a:buSzPts val="2800"/>
              <a:buFont typeface="Arial"/>
              <a:buChar char="•"/>
            </a:pPr>
            <a:r>
              <a:rPr lang="en-CA" sz="2800" b="0" i="0" u="none" strike="noStrike" cap="none">
                <a:solidFill>
                  <a:schemeClr val="dk1"/>
                </a:solidFill>
                <a:latin typeface="Calibri"/>
                <a:ea typeface="Calibri"/>
                <a:cs typeface="Calibri"/>
                <a:sym typeface="Calibri"/>
              </a:rPr>
              <a:t>Allows us to study the structure of</a:t>
            </a:r>
            <a:r>
              <a:rPr lang="en-CA">
                <a:solidFill>
                  <a:schemeClr val="dk1"/>
                </a:solidFill>
                <a:latin typeface="Calibri"/>
                <a:ea typeface="Calibri"/>
                <a:cs typeface="Calibri"/>
                <a:sym typeface="Calibri"/>
              </a:rPr>
              <a:t> </a:t>
            </a:r>
            <a:r>
              <a:rPr lang="en-CA" sz="2800" b="0" i="0" u="none" strike="noStrike" cap="none">
                <a:solidFill>
                  <a:schemeClr val="dk1"/>
                </a:solidFill>
                <a:latin typeface="Calibri"/>
                <a:ea typeface="Calibri"/>
                <a:cs typeface="Calibri"/>
                <a:sym typeface="Calibri"/>
              </a:rPr>
              <a:t>planets (such as Earth)</a:t>
            </a:r>
            <a:endParaRPr>
              <a:solidFill>
                <a:schemeClr val="dk1"/>
              </a:solidFill>
            </a:endParaRPr>
          </a:p>
          <a:p>
            <a:pPr marL="342900" marR="0" lvl="0" indent="-139700" algn="l" rtl="0">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pic>
        <p:nvPicPr>
          <p:cNvPr id="227" name="Google Shape;227;p8"/>
          <p:cNvPicPr preferRelativeResize="0"/>
          <p:nvPr/>
        </p:nvPicPr>
        <p:blipFill rotWithShape="1">
          <a:blip r:embed="rId3">
            <a:alphaModFix/>
          </a:blip>
          <a:srcRect/>
          <a:stretch/>
        </p:blipFill>
        <p:spPr>
          <a:xfrm>
            <a:off x="5105400" y="1574800"/>
            <a:ext cx="3873034" cy="3810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
          <p:cNvSpPr txBox="1">
            <a:spLocks noGrp="1"/>
          </p:cNvSpPr>
          <p:nvPr>
            <p:ph type="title"/>
          </p:nvPr>
        </p:nvSpPr>
        <p:spPr>
          <a:xfrm>
            <a:off x="685800" y="304800"/>
            <a:ext cx="7772400" cy="838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en-CA" sz="4400" b="0" i="0" u="none" strike="noStrike" cap="none">
                <a:solidFill>
                  <a:schemeClr val="dk1"/>
                </a:solidFill>
                <a:latin typeface="Calibri"/>
                <a:ea typeface="Calibri"/>
                <a:cs typeface="Calibri"/>
                <a:sym typeface="Calibri"/>
              </a:rPr>
              <a:t>How do meteorites get to Earth?</a:t>
            </a:r>
            <a:endParaRPr>
              <a:solidFill>
                <a:schemeClr val="dk1"/>
              </a:solidFill>
            </a:endParaRPr>
          </a:p>
        </p:txBody>
      </p:sp>
      <p:pic>
        <p:nvPicPr>
          <p:cNvPr id="234" name="Google Shape;234;p9" descr="A:\meteorite0.TIF"/>
          <p:cNvPicPr preferRelativeResize="0"/>
          <p:nvPr/>
        </p:nvPicPr>
        <p:blipFill rotWithShape="1">
          <a:blip r:embed="rId3">
            <a:alphaModFix/>
          </a:blip>
          <a:srcRect l="3030" t="4047" r="4041" b="2838"/>
          <a:stretch/>
        </p:blipFill>
        <p:spPr>
          <a:xfrm>
            <a:off x="1447800" y="1295400"/>
            <a:ext cx="5943600" cy="44576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3069</Words>
  <Application>Microsoft Office PowerPoint</Application>
  <PresentationFormat>On-screen Show (4:3)</PresentationFormat>
  <Paragraphs>259</Paragraphs>
  <Slides>31</Slides>
  <Notes>31</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Noto Sans Symbols</vt:lpstr>
      <vt:lpstr>Times New Roman</vt:lpstr>
      <vt:lpstr>Office Theme</vt:lpstr>
      <vt:lpstr>Office Theme</vt:lpstr>
      <vt:lpstr>PowerPoint Presentation</vt:lpstr>
      <vt:lpstr>Meteorites: Rocks from Space</vt:lpstr>
      <vt:lpstr>Rocks from Space</vt:lpstr>
      <vt:lpstr>Where do these rocks from space come from?</vt:lpstr>
      <vt:lpstr>PowerPoint Presentation</vt:lpstr>
      <vt:lpstr>Why study meteorites?</vt:lpstr>
      <vt:lpstr>PowerPoint Presentation</vt:lpstr>
      <vt:lpstr>Why study meteorites?</vt:lpstr>
      <vt:lpstr>How do meteorites get to Earth?</vt:lpstr>
      <vt:lpstr>PowerPoint Presentation</vt:lpstr>
      <vt:lpstr>Meteor Showers</vt:lpstr>
      <vt:lpstr>Annual Meteor Showers</vt:lpstr>
      <vt:lpstr>Types of meteorites</vt:lpstr>
      <vt:lpstr>Features of meteorites</vt:lpstr>
      <vt:lpstr>PowerPoint Presentation</vt:lpstr>
      <vt:lpstr>PowerPoint Presentation</vt:lpstr>
      <vt:lpstr>Chondrites</vt:lpstr>
      <vt:lpstr>PowerPoint Presentation</vt:lpstr>
      <vt:lpstr>Non-chondrites: Irons</vt:lpstr>
      <vt:lpstr>PowerPoint Presentation</vt:lpstr>
      <vt:lpstr>Non-chondrites: Pallasites</vt:lpstr>
      <vt:lpstr>PowerPoint Presentation</vt:lpstr>
      <vt:lpstr>Non-chondrites: Achondrites</vt:lpstr>
      <vt:lpstr>PowerPoint Presentation</vt:lpstr>
      <vt:lpstr>PowerPoint Presentation</vt:lpstr>
      <vt:lpstr>PowerPoint Presentation</vt:lpstr>
      <vt:lpstr>PowerPoint Presentation</vt:lpstr>
      <vt:lpstr>PowerPoint Presentation</vt:lpstr>
      <vt:lpstr>Where are meteorites found?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2</cp:revision>
  <dcterms:created xsi:type="dcterms:W3CDTF">2011-12-23T15:22:14Z</dcterms:created>
  <dcterms:modified xsi:type="dcterms:W3CDTF">2019-09-03T14:30:44Z</dcterms:modified>
</cp:coreProperties>
</file>