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97" r:id="rId10"/>
    <p:sldId id="29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F2683"/>
    <a:srgbClr val="F6AC41"/>
    <a:srgbClr val="DE3B3C"/>
    <a:srgbClr val="ABC61F"/>
    <a:srgbClr val="1573BD"/>
    <a:srgbClr val="807F83"/>
    <a:srgbClr val="3C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8"/>
    <p:restoredTop sz="94618"/>
  </p:normalViewPr>
  <p:slideViewPr>
    <p:cSldViewPr snapToGrid="0" snapToObjects="1">
      <p:cViewPr varScale="1">
        <p:scale>
          <a:sx n="77" d="100"/>
          <a:sy n="77" d="100"/>
        </p:scale>
        <p:origin x="4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E02-177F-1742-9B54-4359DFA80663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568-298B-6740-9B9F-550E69FACD20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6126d7a83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g6126d7a83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6126d7a83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spcAft>
          <a:spcPts val="1200"/>
        </a:spcAft>
        <a:buNone/>
        <a:defRPr sz="5000" b="1" i="0" kern="1200" baseline="0">
          <a:solidFill>
            <a:srgbClr val="3C1B71"/>
          </a:solidFill>
          <a:latin typeface="Arial"/>
          <a:ea typeface="+mj-ea"/>
          <a:cs typeface="+mj-cs"/>
        </a:defRPr>
      </a:lvl1pPr>
    </p:titleStyle>
    <p:bodyStyle>
      <a:lvl1pPr marL="687600" indent="-687600" algn="l" defTabSz="457200" rtl="0" eaLnBrk="1" latinLnBrk="0" hangingPunct="1">
        <a:spcBef>
          <a:spcPts val="0"/>
        </a:spcBef>
        <a:spcAft>
          <a:spcPts val="2400"/>
        </a:spcAft>
        <a:buSzPct val="75000"/>
        <a:buFont typeface="Arial"/>
        <a:buChar char="•"/>
        <a:defRPr sz="2800" kern="1200" baseline="0">
          <a:solidFill>
            <a:srgbClr val="807F83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807F83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807F83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807F83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807F8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7NvsxcoDKo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6126d7a836_0_1"/>
          <p:cNvSpPr txBox="1"/>
          <p:nvPr/>
        </p:nvSpPr>
        <p:spPr>
          <a:xfrm>
            <a:off x="2747400" y="1933850"/>
            <a:ext cx="364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</a:rPr>
              <a:t>Thank you!</a:t>
            </a: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612" name="Google Shape;612;g6126d7a836_0_1"/>
          <p:cNvSpPr txBox="1"/>
          <p:nvPr/>
        </p:nvSpPr>
        <p:spPr>
          <a:xfrm>
            <a:off x="3120150" y="3340875"/>
            <a:ext cx="2903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</a:rPr>
              <a:t>Questions?</a:t>
            </a:r>
            <a:endParaRPr sz="4200">
              <a:solidFill>
                <a:schemeClr val="dk1"/>
              </a:solidFill>
            </a:endParaRPr>
          </a:p>
        </p:txBody>
      </p:sp>
      <p:pic>
        <p:nvPicPr>
          <p:cNvPr id="613" name="Google Shape;613;g6126d7a836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625" y="6284126"/>
            <a:ext cx="6873600" cy="4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404" y="1734057"/>
            <a:ext cx="8005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C1B71"/>
                </a:solidFill>
                <a:latin typeface="Arial"/>
                <a:cs typeface="Arial Unicode MS"/>
              </a:rPr>
              <a:t>Robotic Arm Challenge</a:t>
            </a:r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675AD-C5B8-4EE6-A2B1-DCB24D6FBC3E}"/>
              </a:ext>
            </a:extLst>
          </p:cNvPr>
          <p:cNvSpPr txBox="1"/>
          <p:nvPr/>
        </p:nvSpPr>
        <p:spPr>
          <a:xfrm>
            <a:off x="281404" y="3942085"/>
            <a:ext cx="800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C1B71"/>
                </a:solidFill>
                <a:latin typeface="Arial"/>
                <a:cs typeface="Arial Unicode MS"/>
              </a:rPr>
              <a:t>Dr. </a:t>
            </a:r>
            <a:r>
              <a:rPr lang="en-US" sz="3200" dirty="0" err="1">
                <a:solidFill>
                  <a:srgbClr val="3C1B71"/>
                </a:solidFill>
                <a:latin typeface="Arial"/>
                <a:cs typeface="Arial Unicode MS"/>
              </a:rPr>
              <a:t>Parshati</a:t>
            </a:r>
            <a:r>
              <a:rPr lang="en-US" sz="3200" dirty="0">
                <a:solidFill>
                  <a:srgbClr val="3C1B71"/>
                </a:solidFill>
                <a:latin typeface="Arial"/>
                <a:cs typeface="Arial Unicode MS"/>
              </a:rPr>
              <a:t> Patel and Sarah Simpson</a:t>
            </a:r>
          </a:p>
        </p:txBody>
      </p:sp>
      <p:pic>
        <p:nvPicPr>
          <p:cNvPr id="6" name="Google Shape;171;p2">
            <a:extLst>
              <a:ext uri="{FF2B5EF4-FFF2-40B4-BE49-F238E27FC236}">
                <a16:creationId xmlns:a16="http://schemas.microsoft.com/office/drawing/2014/main" id="{73A39FC5-2324-4D06-B279-2428988A052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3625" y="6284126"/>
            <a:ext cx="6873600" cy="46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48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7E61-AAEF-4847-98DB-3AAFD1D7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Robotic Arm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A8E3A-6DAE-4840-B704-F33CA2BBC9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chemeClr val="tx1"/>
                </a:solidFill>
              </a:rPr>
              <a:t>A </a:t>
            </a:r>
            <a:r>
              <a:rPr lang="en-CA" b="1" dirty="0">
                <a:solidFill>
                  <a:schemeClr val="tx1"/>
                </a:solidFill>
              </a:rPr>
              <a:t>robotic arm</a:t>
            </a:r>
            <a:r>
              <a:rPr lang="en-CA" dirty="0">
                <a:solidFill>
                  <a:schemeClr val="tx1"/>
                </a:solidFill>
              </a:rPr>
              <a:t> is a programmable manipulator. </a:t>
            </a:r>
          </a:p>
          <a:p>
            <a:r>
              <a:rPr lang="en-CA" dirty="0">
                <a:solidFill>
                  <a:schemeClr val="tx1"/>
                </a:solidFill>
              </a:rPr>
              <a:t>It has segments connected by rotary and linear joints. These joints allow for controlled movements.</a:t>
            </a:r>
          </a:p>
          <a:p>
            <a:r>
              <a:rPr lang="en-CA" dirty="0">
                <a:solidFill>
                  <a:schemeClr val="tx1"/>
                </a:solidFill>
              </a:rPr>
              <a:t>Tasks that utilize </a:t>
            </a:r>
            <a:r>
              <a:rPr lang="en-CA" b="1" dirty="0">
                <a:solidFill>
                  <a:schemeClr val="tx1"/>
                </a:solidFill>
              </a:rPr>
              <a:t>robot arms</a:t>
            </a:r>
            <a:r>
              <a:rPr lang="en-CA" dirty="0">
                <a:solidFill>
                  <a:schemeClr val="tx1"/>
                </a:solidFill>
              </a:rPr>
              <a:t> depend on accuracy and repeatability. </a:t>
            </a:r>
          </a:p>
          <a:p>
            <a:r>
              <a:rPr lang="en-CA" dirty="0">
                <a:solidFill>
                  <a:schemeClr val="tx1"/>
                </a:solidFill>
              </a:rPr>
              <a:t>These applications typically require repetitive motions.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5CD5476-76C9-4FF2-B240-8576C01077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82" y="1825625"/>
            <a:ext cx="3886200" cy="38862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9708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7E61-AAEF-4847-98DB-3AAFD1D7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err="1">
                <a:solidFill>
                  <a:schemeClr val="tx1"/>
                </a:solidFill>
              </a:rPr>
              <a:t>Canadarm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outdoor, sky&#10;&#10;Description generated with high confidence">
            <a:extLst>
              <a:ext uri="{FF2B5EF4-FFF2-40B4-BE49-F238E27FC236}">
                <a16:creationId xmlns:a16="http://schemas.microsoft.com/office/drawing/2014/main" id="{7EC7F300-44EB-41D4-97E5-1FBAD0FDD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70" y="274638"/>
            <a:ext cx="3727222" cy="2457806"/>
          </a:xfrm>
        </p:spPr>
      </p:pic>
      <p:pic>
        <p:nvPicPr>
          <p:cNvPr id="7" name="Picture 6" descr="A satellite in space&#10;&#10;Description generated with high confidence">
            <a:extLst>
              <a:ext uri="{FF2B5EF4-FFF2-40B4-BE49-F238E27FC236}">
                <a16:creationId xmlns:a16="http://schemas.microsoft.com/office/drawing/2014/main" id="{6C17E916-CD7C-40FF-96A7-ECCC976D0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1" y="2496168"/>
            <a:ext cx="3947905" cy="3477632"/>
          </a:xfrm>
          <a:prstGeom prst="rect">
            <a:avLst/>
          </a:prstGeom>
        </p:spPr>
      </p:pic>
      <p:pic>
        <p:nvPicPr>
          <p:cNvPr id="9" name="Picture 8" descr="A satellite in space&#10;&#10;Description generated with very high confidence">
            <a:extLst>
              <a:ext uri="{FF2B5EF4-FFF2-40B4-BE49-F238E27FC236}">
                <a16:creationId xmlns:a16="http://schemas.microsoft.com/office/drawing/2014/main" id="{4C2808FB-7E96-4E46-B307-448E2C5F9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70" y="2942610"/>
            <a:ext cx="4555349" cy="303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Hadfield behind the controls of Canadarm2">
            <a:hlinkClick r:id="" action="ppaction://media"/>
            <a:extLst>
              <a:ext uri="{FF2B5EF4-FFF2-40B4-BE49-F238E27FC236}">
                <a16:creationId xmlns:a16="http://schemas.microsoft.com/office/drawing/2014/main" id="{93DCDD86-00E2-4B37-81B2-7403196F7A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551" y="535859"/>
            <a:ext cx="9150551" cy="51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E564-632B-4385-AC0A-F0D25387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Robotic Arm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44F6-8358-4284-A190-5CE351DBE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chemeClr val="tx1"/>
                </a:solidFill>
              </a:rPr>
              <a:t>Build a robotic arm:</a:t>
            </a:r>
          </a:p>
          <a:p>
            <a:r>
              <a:rPr lang="en-CA" sz="3200" dirty="0">
                <a:solidFill>
                  <a:schemeClr val="tx1"/>
                </a:solidFill>
              </a:rPr>
              <a:t>with a minimum of </a:t>
            </a:r>
            <a:r>
              <a:rPr lang="en-CA" sz="3200" b="1" dirty="0">
                <a:solidFill>
                  <a:schemeClr val="tx1"/>
                </a:solidFill>
              </a:rPr>
              <a:t>3 working joints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</a:p>
          <a:p>
            <a:r>
              <a:rPr lang="en-CA" sz="3200" dirty="0">
                <a:solidFill>
                  <a:schemeClr val="tx1"/>
                </a:solidFill>
              </a:rPr>
              <a:t>that can </a:t>
            </a:r>
            <a:r>
              <a:rPr lang="en-CA" sz="3200" b="1" dirty="0">
                <a:solidFill>
                  <a:schemeClr val="tx1"/>
                </a:solidFill>
              </a:rPr>
              <a:t>grasp</a:t>
            </a:r>
            <a:r>
              <a:rPr lang="en-CA" sz="3200" dirty="0">
                <a:solidFill>
                  <a:schemeClr val="tx1"/>
                </a:solidFill>
              </a:rPr>
              <a:t> an asteroid (rock) from space (the floor)</a:t>
            </a:r>
          </a:p>
          <a:p>
            <a:r>
              <a:rPr lang="en-CA" sz="3200" dirty="0">
                <a:solidFill>
                  <a:schemeClr val="tx1"/>
                </a:solidFill>
              </a:rPr>
              <a:t>That can deposit it in the cargo bay of the space station (the tabletop).</a:t>
            </a:r>
          </a:p>
        </p:txBody>
      </p:sp>
    </p:spTree>
    <p:extLst>
      <p:ext uri="{BB962C8B-B14F-4D97-AF65-F5344CB8AC3E}">
        <p14:creationId xmlns:p14="http://schemas.microsoft.com/office/powerpoint/2010/main" val="3603580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44F6-8358-4284-A190-5CE351DB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2435"/>
            <a:ext cx="7886700" cy="4095800"/>
          </a:xfrm>
        </p:spPr>
        <p:txBody>
          <a:bodyPr>
            <a:normAutofit fontScale="85000" lnSpcReduction="20000"/>
          </a:bodyPr>
          <a:lstStyle/>
          <a:p>
            <a:r>
              <a:rPr lang="en-CA" dirty="0">
                <a:solidFill>
                  <a:schemeClr val="tx1"/>
                </a:solidFill>
              </a:rPr>
              <a:t>Only incorporate the materials provided.</a:t>
            </a:r>
          </a:p>
          <a:p>
            <a:r>
              <a:rPr lang="en-CA" dirty="0">
                <a:solidFill>
                  <a:schemeClr val="tx1"/>
                </a:solidFill>
              </a:rPr>
              <a:t>Scissors are allowed but they may not be incorporated into the design.</a:t>
            </a:r>
          </a:p>
          <a:p>
            <a:r>
              <a:rPr lang="en-CA" dirty="0">
                <a:solidFill>
                  <a:schemeClr val="tx1"/>
                </a:solidFill>
              </a:rPr>
              <a:t>The robotic arm must be </a:t>
            </a:r>
            <a:r>
              <a:rPr lang="en-CA" b="1" dirty="0">
                <a:solidFill>
                  <a:schemeClr val="tx1"/>
                </a:solidFill>
              </a:rPr>
              <a:t>attached to the table only</a:t>
            </a:r>
            <a:r>
              <a:rPr lang="en-CA" dirty="0">
                <a:solidFill>
                  <a:schemeClr val="tx1"/>
                </a:solidFill>
              </a:rPr>
              <a:t>. It may not be supported by a student or other objects.</a:t>
            </a:r>
          </a:p>
          <a:p>
            <a:r>
              <a:rPr lang="en-CA" dirty="0">
                <a:solidFill>
                  <a:schemeClr val="tx1"/>
                </a:solidFill>
              </a:rPr>
              <a:t>The cargo bay is the table surface. The asteroid (rock) must be deposited directly behind the arm attachment on the table.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E55DE5-60F1-4085-9C97-150D5D37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0606"/>
            <a:ext cx="8229600" cy="1436182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Robotic Arm Challenge Rules</a:t>
            </a:r>
          </a:p>
        </p:txBody>
      </p:sp>
    </p:spTree>
    <p:extLst>
      <p:ext uri="{BB962C8B-B14F-4D97-AF65-F5344CB8AC3E}">
        <p14:creationId xmlns:p14="http://schemas.microsoft.com/office/powerpoint/2010/main" val="396854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A7EF05-4998-4444-B8C8-93A40698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0606"/>
            <a:ext cx="8229600" cy="1436182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Robotic Arm Challenge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44F6-8358-4284-A190-5CE351DB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6789"/>
            <a:ext cx="7886700" cy="4208205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It must be operated without directly touching the arm with your hands. A material (i.e., craft sticks) may touch the arm. Be creative!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Include a minimum of 3 working joints. A joint is an attachment point between two parts that is flexible, movable or articulating. Think about the joints and ligaments in your body!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The arm must grab and release the asteroid. The rock should not be taped or stuck to the arm.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Depositing the asteroid must be a controlled drop. No flinging the rock! In space it would keep moving forever!</a:t>
            </a:r>
          </a:p>
        </p:txBody>
      </p:sp>
    </p:spTree>
    <p:extLst>
      <p:ext uri="{BB962C8B-B14F-4D97-AF65-F5344CB8AC3E}">
        <p14:creationId xmlns:p14="http://schemas.microsoft.com/office/powerpoint/2010/main" val="3982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50801B66-6A40-450C-A8A6-D8066429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7152" y="-76326"/>
            <a:ext cx="6002508" cy="6425521"/>
          </a:xfrm>
          <a:prstGeom prst="rect">
            <a:avLst/>
          </a:prstGeom>
        </p:spPr>
      </p:pic>
      <p:sp>
        <p:nvSpPr>
          <p:cNvPr id="2" name="Google Shape;611;g6126d7a836_0_1">
            <a:extLst>
              <a:ext uri="{FF2B5EF4-FFF2-40B4-BE49-F238E27FC236}">
                <a16:creationId xmlns:a16="http://schemas.microsoft.com/office/drawing/2014/main" id="{E981EBB8-D1A9-458C-8C89-4C01EAD19C80}"/>
              </a:ext>
            </a:extLst>
          </p:cNvPr>
          <p:cNvSpPr txBox="1"/>
          <p:nvPr/>
        </p:nvSpPr>
        <p:spPr>
          <a:xfrm>
            <a:off x="2747400" y="1933850"/>
            <a:ext cx="364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</a:rPr>
              <a:t>Good Luck!</a:t>
            </a:r>
            <a:endParaRPr sz="5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2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5534</TotalTime>
  <Words>297</Words>
  <Application>Microsoft Office PowerPoint</Application>
  <PresentationFormat>On-screen Show (4:3)</PresentationFormat>
  <Paragraphs>33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Robotic Arm</vt:lpstr>
      <vt:lpstr>Canadarm</vt:lpstr>
      <vt:lpstr>PowerPoint Presentation</vt:lpstr>
      <vt:lpstr>Robotic Arm Challenge</vt:lpstr>
      <vt:lpstr>Robotic Arm Challenge Rules</vt:lpstr>
      <vt:lpstr>Robotic Arm Challenge Rules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CPXS-Admin</cp:lastModifiedBy>
  <cp:revision>43</cp:revision>
  <cp:lastPrinted>2012-01-12T15:01:17Z</cp:lastPrinted>
  <dcterms:created xsi:type="dcterms:W3CDTF">2011-12-23T15:22:14Z</dcterms:created>
  <dcterms:modified xsi:type="dcterms:W3CDTF">2019-09-09T13:43:57Z</dcterms:modified>
</cp:coreProperties>
</file>