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144000" cy="6858000" type="screen4x3"/>
  <p:notesSz cx="6858000" cy="9144000"/>
  <p:embeddedFontLst>
    <p:embeddedFont>
      <p:font typeface="Book Antiqua" panose="02040602050305030304" pitchFamily="18"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Lucida Sans" panose="020B0602030504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0" roundtripDataSignature="AMtx7mjGnu3PRb+3UGLAB+bYi1um0JSc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pace.com/15391-asteroid-mining-space-planetary-resources-infographic.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io9.com/5980863/new-proposal-for-3d-printed-houses-on-the-moon-made-from-lunar-dust" TargetMode="External"/><Relationship Id="rId5" Type="http://schemas.openxmlformats.org/officeDocument/2006/relationships/hyperlink" Target="http://en.wikipedia.org/wiki/Space-based_solar_power" TargetMode="External"/><Relationship Id="rId4" Type="http://schemas.openxmlformats.org/officeDocument/2006/relationships/hyperlink" Target="http://gizmodo.com/5904589/new-space-mining-company-unveils-plans-to-bring-asteroids-to-moon-orbit-toda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eepspaceindustries.com/first-commercial-interplanetary-missi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Most of the minerals mined in Canada are at risk of being depleted in the next 100 years</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What might the impact on mining communities be if the mineral being mined is depleted?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5" name="Google Shape;24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Well…what about going beyond our own planet?</a:t>
            </a:r>
            <a:endParaRPr/>
          </a:p>
        </p:txBody>
      </p:sp>
      <p:sp>
        <p:nvSpPr>
          <p:cNvPr id="253" name="Google Shape;25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What about mining other planets in our solar system? Does anyone see any issues with this?</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One obvious problem is that the four outer planets in our solar system are made out of gas. We could “mine” them for hydrogen and helium, but they’re far away, it is difficult to get there and we don’t have any experience of being on a gas planet let alone mining them, so that is not really an opportunity. Plus, they are bathed in radiation, so it would be very dangerous.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45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Moon won't work. We've never found any ore, and the geoloic processes on Earth (plate tectonics, water) that concentrate metals just aren't available on the Moon. </a:t>
            </a:r>
            <a:endParaRPr/>
          </a:p>
          <a:p>
            <a:pPr marL="0" marR="0" lvl="0" indent="0" algn="l" rtl="0">
              <a:spcBef>
                <a:spcPts val="45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For the terrestrial planets, we don’t really know how enriched they are easy it would be to mine. If they’re like Earth, which we expect them to be, we would run into the same problem of having to move tons and tons of rock in order to get small amount of resources. Mars is still too far. We can barely get a rover there; nevermind one of those huge mine trucks. It's not practical to bring anything back - NASA hasn't even brought back tiny samples, nevermind the hundreds of tonnes of stuff we need for industry. Venus is hot enough to melt lead at the surface and is extremely inhospitable with acid rain, and high surface pressures . We can't go there even if we would be able to bring all the equipment there and bring stuff back.</a:t>
            </a:r>
            <a:endParaRPr/>
          </a:p>
          <a:p>
            <a:pPr marL="0" marR="0" lvl="0" indent="0" algn="l" rtl="0">
              <a:spcBef>
                <a:spcPts val="45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Mercury, also too far away, too hot and too much radiation.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Where else could we look? (get responses from the audience --- hopefully someone will say asteroids!)</a:t>
            </a:r>
            <a:endParaRPr/>
          </a:p>
        </p:txBody>
      </p:sp>
      <p:sp>
        <p:nvSpPr>
          <p:cNvPr id="260" name="Google Shape;26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Asteroids might be a good option! They are abundant in the Solar System. There is the so-called Asteroid Belt between Mars and Jupiter, which is full of Asteroids of different composition and size. Asteroids are basically leftovers or remnants of bodies that never grew large enough to become planets. Some of them can get quite close to Earth, the so called Near-Earth Asteroids. Their orbits are not always in the asteroid belt but can get close to Earth orbit and even cross Earth orbit, and when that happens they are easier to get to and from than the Moon (because of smaller gravity), and the resources are relatively easier to get at. </a:t>
            </a:r>
            <a:endParaRPr/>
          </a:p>
        </p:txBody>
      </p:sp>
      <p:sp>
        <p:nvSpPr>
          <p:cNvPr id="267" name="Google Shape;26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Carbonaceous asteroids are the most common → about 75% of known asteroids</a:t>
            </a:r>
            <a:endParaRPr/>
          </a:p>
        </p:txBody>
      </p:sp>
      <p:sp>
        <p:nvSpPr>
          <p:cNvPr id="275" name="Google Shape;27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Scientists use instruments to measure the light emitted by asteroids in order to classify them. We can compare the spectrum from asteroids with the spectrum of meteorite samples to figure out where the meteorites may have come from.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Left image: stony meteorite, notice the greenish colour</a:t>
            </a:r>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Right image: iron rich metallic meteorite. The iron gives it a reddish tinge</a:t>
            </a:r>
            <a:endParaRPr/>
          </a:p>
        </p:txBody>
      </p:sp>
      <p:sp>
        <p:nvSpPr>
          <p:cNvPr id="282" name="Google Shape;28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Iron-rich M-type asteroids would be very valuable to us on Earth. They mainly consist of iron, nickel, and Cobalt, and 1% other elements which you can see in the outer circle - platinum, silver, aluminum, Titanium…all those wonderful things that we like to use here. 0.4% Pt of 1% might not sound like a lot, but in fact this ratio is a lot higher than what we find on Earth.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Example/Fun Fact: A scientist named Hazel Prichard is trying to find a way to recover platinum from dust on the side of roads. Only a handful of dust pieces out of every million are platinum, but this is still an area worth looking in to. That’s how rare platinum is!</a:t>
            </a:r>
            <a:endParaRPr/>
          </a:p>
        </p:txBody>
      </p:sp>
      <p:sp>
        <p:nvSpPr>
          <p:cNvPr id="291" name="Google Shape;29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So, if we brought back even 1 small asteroid (about 100 m across), that would be worth 2.2 Billion dollars, and it would hold more platinum than we have EVER mined on Earth...EVER!!!</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This idea is all well and good, but how plausible is it? There are already companies that have started looking into it!</a:t>
            </a:r>
            <a:endParaRPr/>
          </a:p>
        </p:txBody>
      </p:sp>
      <p:sp>
        <p:nvSpPr>
          <p:cNvPr id="298" name="Google Shape;29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Planetary Resources was founded in April 2012, and includes several high-flying billionaires such as James Cameron (director of Titanic and Avatar), Peter Diamandis (CEO of XPRIZE Foundation) and Larry Page (Google founder) working together with some very experienced scientists and engineers who have worked with NASA and other space missions.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They launched their first spacecraft successfully into space in April this year, first to the International Space Station and from there into Earth’s orbit where they tested the spacecraft, its technology and system</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05" name="Google Shape;30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They plan on mapping thousands of small asteroids to determine their position, composition and accessibility of resources. They will then choose the best candidates, and at some point plan to capture them using basically what looks like a bucket and deliver it to a point of need --- either in orbit around Earth or elsewhere in the Solar System. But this is all still unclear.</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Remember, asteroid composition is determined using spectroscopy. Checking composition to look for Carbonaceous and Metallic asteroids, which are the most useful for collecting resources.</a:t>
            </a:r>
            <a:endParaRPr/>
          </a:p>
        </p:txBody>
      </p:sp>
      <p:sp>
        <p:nvSpPr>
          <p:cNvPr id="314" name="Google Shape;314;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hlink"/>
              </a:buClr>
              <a:buSzPts val="1200"/>
              <a:buFont typeface="Calibri"/>
              <a:buNone/>
            </a:pPr>
            <a:r>
              <a:rPr lang="en-CA" sz="1200" b="0" i="0" u="sng" strike="noStrike" cap="none">
                <a:solidFill>
                  <a:schemeClr val="hlink"/>
                </a:solidFill>
                <a:latin typeface="Calibri"/>
                <a:ea typeface="Calibri"/>
                <a:cs typeface="Calibri"/>
                <a:sym typeface="Calibri"/>
                <a:hlinkClick r:id="rId3"/>
              </a:rPr>
              <a:t>Hello, my name is XXX and I am from the CPSX at Western Univeristy.</a:t>
            </a:r>
            <a:endParaRPr/>
          </a:p>
          <a:p>
            <a:pPr marL="0" marR="0" lvl="0" indent="0" algn="l" rtl="0">
              <a:spcBef>
                <a:spcPts val="0"/>
              </a:spcBef>
              <a:spcAft>
                <a:spcPts val="0"/>
              </a:spcAft>
              <a:buClr>
                <a:schemeClr val="dk1"/>
              </a:buClr>
              <a:buSzPts val="1200"/>
              <a:buFont typeface="Calibri"/>
              <a:buNone/>
            </a:pP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Clr>
                <a:schemeClr val="dk1"/>
              </a:buClr>
              <a:buSzPts val="1200"/>
              <a:buFont typeface="Calibri"/>
              <a:buNone/>
            </a:pP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Clr>
                <a:schemeClr val="hlink"/>
              </a:buClr>
              <a:buSzPts val="1200"/>
              <a:buFont typeface="Calibri"/>
              <a:buNone/>
            </a:pPr>
            <a:r>
              <a:rPr lang="en-CA" sz="1200" b="0" i="0" u="sng" strike="noStrike" cap="none">
                <a:solidFill>
                  <a:schemeClr val="hlink"/>
                </a:solidFill>
                <a:latin typeface="Calibri"/>
                <a:ea typeface="Calibri"/>
                <a:cs typeface="Calibri"/>
                <a:sym typeface="Calibri"/>
                <a:hlinkClick r:id="rId3"/>
              </a:rPr>
              <a:t>Resources:</a:t>
            </a:r>
            <a:endParaRPr/>
          </a:p>
          <a:p>
            <a:pPr marL="0" marR="0" lvl="0" indent="0" algn="l" rtl="0">
              <a:spcBef>
                <a:spcPts val="0"/>
              </a:spcBef>
              <a:spcAft>
                <a:spcPts val="0"/>
              </a:spcAft>
              <a:buClr>
                <a:schemeClr val="hlink"/>
              </a:buClr>
              <a:buSzPts val="1200"/>
              <a:buFont typeface="Calibri"/>
              <a:buNone/>
            </a:pPr>
            <a:r>
              <a:rPr lang="en-CA" sz="1200" b="0" i="0" u="sng" strike="noStrike" cap="none">
                <a:solidFill>
                  <a:schemeClr val="hlink"/>
                </a:solidFill>
                <a:latin typeface="Calibri"/>
                <a:ea typeface="Calibri"/>
                <a:cs typeface="Calibri"/>
                <a:sym typeface="Calibri"/>
                <a:hlinkClick r:id="rId3"/>
              </a:rPr>
              <a:t>http://www.space.com/15391-asteroid-mining-space-planetary-resources-infographic.html</a:t>
            </a:r>
            <a:endParaRPr/>
          </a:p>
          <a:p>
            <a:pPr marL="0" marR="0" lvl="0" indent="0" algn="l" rtl="0">
              <a:spcBef>
                <a:spcPts val="0"/>
              </a:spcBef>
              <a:spcAft>
                <a:spcPts val="0"/>
              </a:spcAft>
              <a:buClr>
                <a:schemeClr val="hlink"/>
              </a:buClr>
              <a:buSzPts val="1200"/>
              <a:buFont typeface="Calibri"/>
              <a:buNone/>
            </a:pPr>
            <a:r>
              <a:rPr lang="en-CA" sz="1200" b="0" i="0" u="sng" strike="noStrike" cap="none">
                <a:solidFill>
                  <a:schemeClr val="hlink"/>
                </a:solidFill>
                <a:latin typeface="Calibri"/>
                <a:ea typeface="Calibri"/>
                <a:cs typeface="Calibri"/>
                <a:sym typeface="Calibri"/>
                <a:hlinkClick r:id="rId4"/>
              </a:rPr>
              <a:t>http://gizmodo.com/5904589/new-space-mining-company-unveils-plans-to-bring-asteroids-to-moon-orbit-today</a:t>
            </a:r>
            <a:endParaRPr/>
          </a:p>
          <a:p>
            <a:pPr marL="0" marR="0" lvl="0" indent="0" algn="l" rtl="0">
              <a:spcBef>
                <a:spcPts val="0"/>
              </a:spcBef>
              <a:spcAft>
                <a:spcPts val="0"/>
              </a:spcAft>
              <a:buClr>
                <a:schemeClr val="hlink"/>
              </a:buClr>
              <a:buSzPts val="1200"/>
              <a:buFont typeface="Calibri"/>
              <a:buNone/>
            </a:pPr>
            <a:r>
              <a:rPr lang="en-CA" sz="1200" b="0" i="0" u="sng" strike="noStrike" cap="none">
                <a:solidFill>
                  <a:schemeClr val="hlink"/>
                </a:solidFill>
                <a:latin typeface="Calibri"/>
                <a:ea typeface="Calibri"/>
                <a:cs typeface="Calibri"/>
                <a:sym typeface="Calibri"/>
                <a:hlinkClick r:id="rId5"/>
              </a:rPr>
              <a:t>http://en.wikipedia.org/wiki/Space-based_solar_power</a:t>
            </a:r>
            <a:endParaRPr/>
          </a:p>
          <a:p>
            <a:pPr marL="0" marR="0" lvl="0" indent="0" algn="l" rtl="0">
              <a:spcBef>
                <a:spcPts val="0"/>
              </a:spcBef>
              <a:spcAft>
                <a:spcPts val="0"/>
              </a:spcAft>
              <a:buClr>
                <a:schemeClr val="hlink"/>
              </a:buClr>
              <a:buSzPts val="1200"/>
              <a:buFont typeface="Calibri"/>
              <a:buNone/>
            </a:pPr>
            <a:r>
              <a:rPr lang="en-CA" sz="1200" b="0" i="0" u="sng" strike="noStrike" cap="none">
                <a:solidFill>
                  <a:schemeClr val="hlink"/>
                </a:solidFill>
                <a:latin typeface="Calibri"/>
                <a:ea typeface="Calibri"/>
                <a:cs typeface="Calibri"/>
                <a:sym typeface="Calibri"/>
                <a:hlinkClick r:id="rId6"/>
              </a:rPr>
              <a:t>http://io9.com/5980863/new-proposal-for-3d-printed-houses-on-the-moon-made-from-lunar-dust</a:t>
            </a:r>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http://io9.com/5963955/how-space+based-solar-power-will-solve-all-our-energy-needs</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68" name="Google Shape;16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Before they start mining precious metals from asteroids, they intend to produce fuel in space from specific asteroids, so-called carbonaceous chondrites, which rich in water that can be broken down into H and O , which can be used to make highly efficient rocket fuel. The oxygen can also be used breathable air, or you can use the water for hydration.</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Fully enclose a small asteroid or position a cold plate in the vicinity of a large asteroid. Concentrate and direct freely-available thermal energy from the sun onto the asteroid.  At temperature, water will volatilize similar to what occurs naturally with approaching comets.  The gaseous water will freeze on contact with the cold plate in a largely pre-concentrated form. Once the desired quantities are captured, release or depart from the asteroid to deliver the fuel to the point of need, in Earth orbit, or elsewhere in the Solar System.</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3" name="Google Shape;32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Another company, Deep Space Industries was formed in January 2013 and they have a more in depth plan of actually mining asteroids for metals.</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In the first step, the Prospecting, they plan to send tiny so called Firefly spacecrafts that are only 30cm long and 15cm wide to promising asteroids and study them more in depth (detailed composition, water, PGEs, REE, structure, spin rate, etc.) and to locate and evaluate resources. </a:t>
            </a:r>
            <a:endParaRPr/>
          </a:p>
        </p:txBody>
      </p:sp>
      <p:sp>
        <p:nvSpPr>
          <p:cNvPr id="330" name="Google Shape;33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 next step is to harvest and extract valuable material from the asteroid using Harvestor spacecrafts, which will then transport the material to a processing depot in Earth orbit where then the detailed separation and processing of the material happens. </a:t>
            </a:r>
            <a:endParaRPr/>
          </a:p>
        </p:txBody>
      </p:sp>
      <p:sp>
        <p:nvSpPr>
          <p:cNvPr id="338" name="Google Shape;33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 next step is to harvest and extract valuable material from the asteroid using Harvestor spacecrafts, which will then transport the material to a processing depot in Earth orbit where then the detailed separation and processing of the material happens. </a:t>
            </a:r>
            <a:endParaRPr/>
          </a:p>
        </p:txBody>
      </p:sp>
      <p:sp>
        <p:nvSpPr>
          <p:cNvPr id="346" name="Google Shape;34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They then plan on manufacturing parts, equipment and end products there in Earth orbit. This is a challenge but also has advantages, for example you can produce large equipment which that would never fit into a launch vehicle, right there in space, or the</a:t>
            </a:r>
            <a:r>
              <a:rPr lang="en-CA" sz="1200" b="1" i="0" u="sng" strike="noStrike" cap="none">
                <a:solidFill>
                  <a:schemeClr val="dk1"/>
                </a:solidFill>
                <a:latin typeface="Calibri"/>
                <a:ea typeface="Calibri"/>
                <a:cs typeface="Calibri"/>
                <a:sym typeface="Calibri"/>
              </a:rPr>
              <a:t> absence of atmosphere keeps metal-forming processes free from oxygen, so that nearly 100 percent pure iron can be easily produced; free from impurities</a:t>
            </a:r>
            <a:r>
              <a:rPr lang="en-CA" sz="1200" b="0" i="0" u="none" strike="noStrike" cap="none">
                <a:solidFill>
                  <a:schemeClr val="dk1"/>
                </a:solidFill>
                <a:latin typeface="Calibri"/>
                <a:ea typeface="Calibri"/>
                <a:cs typeface="Calibri"/>
                <a:sym typeface="Calibri"/>
              </a:rPr>
              <a:t>, it is stronger than terrestrial iron and can hold water indefinitely without rusting.</a:t>
            </a:r>
            <a:endParaRPr/>
          </a:p>
        </p:txBody>
      </p:sp>
      <p:sp>
        <p:nvSpPr>
          <p:cNvPr id="354" name="Google Shape;35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If Deep Space Industries has its way, there’ll be a small robotic lander on a nearby asteroid in just three years (by 2019). That’s the </a:t>
            </a:r>
            <a:r>
              <a:rPr lang="en-CA" sz="1200" b="0" i="0" u="sng" strike="noStrike" cap="none">
                <a:solidFill>
                  <a:schemeClr val="hlink"/>
                </a:solidFill>
                <a:latin typeface="Calibri"/>
                <a:ea typeface="Calibri"/>
                <a:cs typeface="Calibri"/>
                <a:sym typeface="Calibri"/>
                <a:hlinkClick r:id="rId3"/>
              </a:rPr>
              <a:t>latest phase</a:t>
            </a:r>
            <a:r>
              <a:rPr lang="en-CA" sz="1200" b="0" i="0" u="none" strike="noStrike" cap="none">
                <a:solidFill>
                  <a:schemeClr val="dk1"/>
                </a:solidFill>
                <a:latin typeface="Calibri"/>
                <a:ea typeface="Calibri"/>
                <a:cs typeface="Calibri"/>
                <a:sym typeface="Calibri"/>
              </a:rPr>
              <a:t> of the California-based asteroid mining company’s plan to bring about an outer space real estate boom by creating a resource supply chain off Earth.</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62" name="Google Shape;36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 drill is being designed to be used on the moon to drill and collect ice. It is much more efficient to get water (ice) in space than it is to send it up from Earth.</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 hope is that the PROMPT tool would be ready for a mission in 2018</a:t>
            </a:r>
            <a:endParaRPr/>
          </a:p>
        </p:txBody>
      </p:sp>
      <p:sp>
        <p:nvSpPr>
          <p:cNvPr id="370" name="Google Shape;37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 moon is a great place to build a “launching station” because it’s close to Earth (only takes 3 days to get there), but it is much easier (and therefore less expensive) to launch spacecraft and equipment off the moon.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But, taking supplies to the Moon to build habitats, etc., is very costly. So, another idea is to use 3D printing techniques using the top layer of dust (called regolith) on the Moon. Just as we’ve seen people here on Earth build whole houses with a 3D printer, we can do the same on the Moon….and not have to take any supplies with us except the printer!</a:t>
            </a:r>
            <a:endParaRPr/>
          </a:p>
        </p:txBody>
      </p:sp>
      <p:sp>
        <p:nvSpPr>
          <p:cNvPr id="379" name="Google Shape;379;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One other benefit with working in space, is that the Sun is shining all the time AND there are no clouds or atmosphere to lessen that power. So, these missions will all depend on solar power. </a:t>
            </a:r>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On Earth, solar power isn’t very efficient.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In space, the Sun puts out 1366 W/m^2. We have an atmosphere that absorbs about 25% of that energy, and the sun isn’t up in the sky all the time, so that takes down the power. Finally, we have clouds, so in the end we only get about 10% of the sun’s energy. </a:t>
            </a:r>
            <a:endParaRPr/>
          </a:p>
        </p:txBody>
      </p:sp>
      <p:sp>
        <p:nvSpPr>
          <p:cNvPr id="387" name="Google Shape;387;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Not only can missions in space use solar energy to power themselves, but we can harness this power in space to use on Earth. If we put a large solar panel in space to collect energy from the sun, and then beamed it down using microwaves (not harmful to us) it would be much more efficient!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3" name="Google Shape;403;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We often see our planet as infinite – and from our perspective it is huge and seems infinitely large with infinite resources that we can continually use.</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But, when we look at an image like this, we can see that our world is not infinite. In fact, it’s really a small speck in the galaxy, the universe. It is precious, it is fragile, it is finite and (for right now) it is our only home.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77" name="Google Shape;17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Of course, the reason why we haven’t done this yet is we’d have to make large solar panels in space --- this is very difficult and expensive. And here manufacturing in space could help us. Several companies are working on different ideas though --- maybe we’ll eventually see this type of technology in the future!</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12" name="Google Shape;41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There are other benefits for working in space too:</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Metallurgy:</a:t>
            </a:r>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Experiments on Mir and ISS show that </a:t>
            </a:r>
            <a:r>
              <a:rPr lang="en-CA" sz="1200" b="1" i="0" u="sng" strike="noStrike" cap="none">
                <a:solidFill>
                  <a:schemeClr val="dk1"/>
                </a:solidFill>
                <a:latin typeface="Calibri"/>
                <a:ea typeface="Calibri"/>
                <a:cs typeface="Calibri"/>
                <a:sym typeface="Calibri"/>
              </a:rPr>
              <a:t>you can make stronger, lighter alloys in zero-g </a:t>
            </a:r>
            <a:r>
              <a:rPr lang="en-CA" sz="1200" b="0" i="0" u="none" strike="noStrike" cap="none">
                <a:solidFill>
                  <a:schemeClr val="dk1"/>
                </a:solidFill>
                <a:latin typeface="Calibri"/>
                <a:ea typeface="Calibri"/>
                <a:cs typeface="Calibri"/>
                <a:sym typeface="Calibri"/>
              </a:rPr>
              <a:t>than you can on Earth.</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Manufacturing:</a:t>
            </a:r>
            <a:endParaRPr/>
          </a:p>
          <a:p>
            <a:pPr marL="0" marR="0" lvl="0" indent="0" algn="l" rtl="0">
              <a:spcBef>
                <a:spcPts val="0"/>
              </a:spcBef>
              <a:spcAft>
                <a:spcPts val="0"/>
              </a:spcAft>
              <a:buClr>
                <a:schemeClr val="dk1"/>
              </a:buClr>
              <a:buSzPts val="1200"/>
              <a:buFont typeface="Calibri"/>
              <a:buNone/>
            </a:pPr>
            <a:r>
              <a:rPr lang="en-CA" sz="1200" b="1" i="0" u="sng" strike="noStrike" cap="none">
                <a:solidFill>
                  <a:schemeClr val="dk1"/>
                </a:solidFill>
                <a:latin typeface="Calibri"/>
                <a:ea typeface="Calibri"/>
                <a:cs typeface="Calibri"/>
                <a:sym typeface="Calibri"/>
              </a:rPr>
              <a:t>Crystal growing processes like the ones that make solar cells and computer chips work better in zero-g. </a:t>
            </a:r>
            <a:r>
              <a:rPr lang="en-CA" sz="1200" b="0" i="0" u="none" strike="noStrike" cap="none">
                <a:solidFill>
                  <a:schemeClr val="dk1"/>
                </a:solidFill>
                <a:latin typeface="Calibri"/>
                <a:ea typeface="Calibri"/>
                <a:cs typeface="Calibri"/>
                <a:sym typeface="Calibri"/>
              </a:rPr>
              <a:t>Anything that requires hard vacuum benefits from being outside in space; we can't get all the air out of even the best vacuum chambers here on Earth</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Medicine:</a:t>
            </a:r>
            <a:endParaRPr/>
          </a:p>
          <a:p>
            <a:pPr marL="0" marR="0" lvl="0" indent="0" algn="l" rtl="0">
              <a:spcBef>
                <a:spcPts val="0"/>
              </a:spcBef>
              <a:spcAft>
                <a:spcPts val="0"/>
              </a:spcAft>
              <a:buClr>
                <a:schemeClr val="dk1"/>
              </a:buClr>
              <a:buSzPts val="1200"/>
              <a:buFont typeface="Calibri"/>
              <a:buNone/>
            </a:pPr>
            <a:r>
              <a:rPr lang="en-CA" sz="1200" b="1" i="0" u="sng" strike="noStrike" cap="none">
                <a:solidFill>
                  <a:schemeClr val="dk1"/>
                </a:solidFill>
                <a:latin typeface="Calibri"/>
                <a:ea typeface="Calibri"/>
                <a:cs typeface="Calibri"/>
                <a:sym typeface="Calibri"/>
              </a:rPr>
              <a:t>Purifying pharmaceuticals is easier without gravity. </a:t>
            </a:r>
            <a:r>
              <a:rPr lang="en-CA" sz="1200" b="0" i="0" u="none" strike="noStrike" cap="none">
                <a:solidFill>
                  <a:schemeClr val="dk1"/>
                </a:solidFill>
                <a:latin typeface="Calibri"/>
                <a:ea typeface="Calibri"/>
                <a:cs typeface="Calibri"/>
                <a:sym typeface="Calibri"/>
              </a:rPr>
              <a:t>So is working with microbes: the last shuttle brought down a test vaccine for Salmonella from ISS; the same company is also working on one for MRSA. That is a huge deal—the amount of money saved from people not getting salmonella would pay for the entire space program so far. </a:t>
            </a:r>
            <a:endParaRPr/>
          </a:p>
        </p:txBody>
      </p:sp>
      <p:sp>
        <p:nvSpPr>
          <p:cNvPr id="418" name="Google Shape;418;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r>
              <a:rPr lang="en-CA" sz="1200" b="0" i="0" u="none" strike="noStrike" cap="none">
                <a:solidFill>
                  <a:schemeClr val="dk1"/>
                </a:solidFill>
                <a:latin typeface="Arial"/>
                <a:ea typeface="Arial"/>
                <a:cs typeface="Arial"/>
                <a:sym typeface="Arial"/>
              </a:rPr>
              <a:t>This might sound like science fiction right now, but lets look at the facts:</a:t>
            </a:r>
            <a:endParaRPr/>
          </a:p>
          <a:p>
            <a:pPr marL="0" marR="0" lvl="0" indent="0" algn="l" rtl="0">
              <a:spcBef>
                <a:spcPts val="45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spcBef>
                <a:spcPts val="450"/>
              </a:spcBef>
              <a:spcAft>
                <a:spcPts val="0"/>
              </a:spcAft>
              <a:buClr>
                <a:schemeClr val="dk1"/>
              </a:buClr>
              <a:buSzPts val="1200"/>
              <a:buFont typeface="Arial"/>
              <a:buNone/>
            </a:pPr>
            <a:r>
              <a:rPr lang="en-CA" sz="1200" b="0" i="0" u="none" strike="noStrike" cap="none">
                <a:solidFill>
                  <a:schemeClr val="dk1"/>
                </a:solidFill>
                <a:latin typeface="Arial"/>
                <a:ea typeface="Arial"/>
                <a:cs typeface="Arial"/>
                <a:sym typeface="Arial"/>
              </a:rPr>
              <a:t>- Our civilization runs on energy, and we're rapidly depleting our most essential source: fossil fuels.</a:t>
            </a:r>
            <a:endParaRPr/>
          </a:p>
          <a:p>
            <a:pPr marL="0" marR="0" lvl="0" indent="0" algn="l" rtl="0">
              <a:spcBef>
                <a:spcPts val="450"/>
              </a:spcBef>
              <a:spcAft>
                <a:spcPts val="0"/>
              </a:spcAft>
              <a:buClr>
                <a:schemeClr val="dk1"/>
              </a:buClr>
              <a:buSzPts val="1200"/>
              <a:buFont typeface="Arial"/>
              <a:buNone/>
            </a:pPr>
            <a:r>
              <a:rPr lang="en-CA" sz="1200" b="0" i="0" u="none" strike="noStrike" cap="none">
                <a:solidFill>
                  <a:schemeClr val="dk1"/>
                </a:solidFill>
                <a:latin typeface="Arial"/>
                <a:ea typeface="Arial"/>
                <a:cs typeface="Arial"/>
                <a:sym typeface="Arial"/>
              </a:rPr>
              <a:t>- We're running out of other resources we need to replace existing infrastructure, and mining is a horribly polluting business we don't want to do here.</a:t>
            </a:r>
            <a:endParaRPr/>
          </a:p>
          <a:p>
            <a:pPr marL="171450" marR="0" lvl="0" indent="-171450" algn="l" rtl="0">
              <a:spcBef>
                <a:spcPts val="450"/>
              </a:spcBef>
              <a:spcAft>
                <a:spcPts val="0"/>
              </a:spcAft>
              <a:buClr>
                <a:schemeClr val="dk1"/>
              </a:buClr>
              <a:buSzPts val="1200"/>
              <a:buFont typeface="Arial"/>
              <a:buChar char="-"/>
            </a:pPr>
            <a:r>
              <a:rPr lang="en-CA" sz="1200" b="0" i="0" u="none" strike="noStrike" cap="none">
                <a:solidFill>
                  <a:schemeClr val="dk1"/>
                </a:solidFill>
                <a:latin typeface="Arial"/>
                <a:ea typeface="Arial"/>
                <a:cs typeface="Arial"/>
                <a:sym typeface="Arial"/>
              </a:rPr>
              <a:t>The asteroids can provide us with all the elements we need to mine on Earth, and we can get at them without polluting the biosphere.</a:t>
            </a:r>
            <a:endParaRPr/>
          </a:p>
          <a:p>
            <a:pPr marL="171450" marR="0" lvl="0" indent="-171450" algn="l" rtl="0">
              <a:spcBef>
                <a:spcPts val="450"/>
              </a:spcBef>
              <a:spcAft>
                <a:spcPts val="0"/>
              </a:spcAft>
              <a:buClr>
                <a:schemeClr val="dk1"/>
              </a:buClr>
              <a:buSzPts val="1200"/>
              <a:buFont typeface="Arial"/>
              <a:buChar char="-"/>
            </a:pPr>
            <a:r>
              <a:rPr lang="en-CA" sz="1200" b="0" i="0" u="none" strike="noStrike" cap="none">
                <a:solidFill>
                  <a:schemeClr val="dk1"/>
                </a:solidFill>
                <a:latin typeface="Arial"/>
                <a:ea typeface="Arial"/>
                <a:cs typeface="Arial"/>
                <a:sym typeface="Arial"/>
              </a:rPr>
              <a:t>we can use those resources more effectively, in space, to generate energy directly and beam it down to Earth. Unlike solar power on earth, space-based solar power is always on and not affected by cloud cover. </a:t>
            </a:r>
            <a:endParaRPr/>
          </a:p>
          <a:p>
            <a:pPr marL="0" marR="0" lvl="0" indent="0" algn="l" rtl="0">
              <a:spcBef>
                <a:spcPts val="45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spcBef>
                <a:spcPts val="450"/>
              </a:spcBef>
              <a:spcAft>
                <a:spcPts val="0"/>
              </a:spcAft>
              <a:buClr>
                <a:schemeClr val="dk1"/>
              </a:buClr>
              <a:buSzPts val="1200"/>
              <a:buFont typeface="Arial"/>
              <a:buNone/>
            </a:pPr>
            <a:r>
              <a:rPr lang="en-CA" sz="1200" b="0" i="0" u="none" strike="noStrike" cap="none">
                <a:solidFill>
                  <a:schemeClr val="dk1"/>
                </a:solidFill>
                <a:latin typeface="Arial"/>
                <a:ea typeface="Arial"/>
                <a:cs typeface="Arial"/>
                <a:sym typeface="Arial"/>
              </a:rPr>
              <a:t>It seems futuristic, but people are putting these ideas into practice as we speak. Who knows? Maybe in 10-20 years, we’ll start seeing these missions as reality. Remember, things like cell phones, GPS, and satellite TV used to seem crazy, too!</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34" name="Google Shape;434;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4195d7ee7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4195d7ee7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4195d7ee7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34</a:t>
            </a:fld>
            <a:endParaRPr/>
          </a:p>
        </p:txBody>
      </p:sp>
    </p:spTree>
    <p:extLst>
      <p:ext uri="{BB962C8B-B14F-4D97-AF65-F5344CB8AC3E}">
        <p14:creationId xmlns:p14="http://schemas.microsoft.com/office/powerpoint/2010/main" val="3779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Our resources on Earth are definitely limited. Resources like oil and coal but also metals need thousands of years to form and currently we use more than we actually have and we use is quicker than Earth can regenerate them. We need to figure out how we can use the resources on our planet without destroying it even more than we have already, and we need to have a plan B, not if we run out of resources, because that will definitely happen, but when we run out of them. So what do you think will be the first resource we will run out of?</a:t>
            </a:r>
            <a:endParaRPr/>
          </a:p>
        </p:txBody>
      </p:sp>
      <p:sp>
        <p:nvSpPr>
          <p:cNvPr id="184" name="Google Shape;18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Oil is one of the resources we use most, it is in every day live. You got here in the morning by bus or car. We use a lot of oil! We do have a lot of oil on earth...but it’s still only a finite amount. In fact, we have already gone past the peak of our world oil supply. The peak was in 2010 and from there on our supplies per year only got smaller, and continue to decrease, which means increased oil and gas prices.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92" name="Google Shape;19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http://www.sciencescene.com/Environmental%20Science/03MatterandEnergy/03-Objectives.htm</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But oil is not the only resource we should worry about. There are a lot more of these non-renewable resources, that we will eventually run out. Antimony, metal we use for batteries and drugs, will be depleted in 2020. Tantalum used in mobile phones will, at the current usage rate run out in 2068, silver will be depleted in 2028 and I could go on and on. </a:t>
            </a:r>
            <a:endParaRPr/>
          </a:p>
        </p:txBody>
      </p:sp>
      <p:sp>
        <p:nvSpPr>
          <p:cNvPr id="201" name="Google Shape;20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CA"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Calibri"/>
              <a:buNone/>
            </a:pPr>
            <a:r>
              <a:rPr lang="en-CA" sz="1200">
                <a:solidFill>
                  <a:srgbClr val="000000"/>
                </a:solidFill>
                <a:latin typeface="Calibri"/>
                <a:ea typeface="Calibri"/>
                <a:cs typeface="Calibri"/>
                <a:sym typeface="Calibri"/>
              </a:rPr>
              <a:t>01/20/11</a:t>
            </a:r>
            <a:endParaRPr/>
          </a:p>
        </p:txBody>
      </p:sp>
      <p:sp>
        <p:nvSpPr>
          <p:cNvPr id="207" name="Google Shape;20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Calibri"/>
              <a:buNone/>
            </a:pPr>
            <a:fld id="{00000000-1234-1234-1234-123412341234}" type="slidenum">
              <a:rPr lang="en-CA" sz="1200">
                <a:solidFill>
                  <a:srgbClr val="000000"/>
                </a:solidFill>
                <a:latin typeface="Calibri"/>
                <a:ea typeface="Calibri"/>
                <a:cs typeface="Calibri"/>
                <a:sym typeface="Calibri"/>
              </a:rPr>
              <a:t>7</a:t>
            </a:fld>
            <a:endParaRPr sz="1200">
              <a:solidFill>
                <a:srgbClr val="000000"/>
              </a:solidFill>
              <a:latin typeface="Calibri"/>
              <a:ea typeface="Calibri"/>
              <a:cs typeface="Calibri"/>
              <a:sym typeface="Calibri"/>
            </a:endParaRPr>
          </a:p>
        </p:txBody>
      </p:sp>
      <p:sp>
        <p:nvSpPr>
          <p:cNvPr id="208" name="Google Shape;20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09" name="Google Shape;20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Copper is mined in huge open pits, where hundreds of tonnes of rock must be moved for each tonne of copper.  This is the Chuquicamata mine in Chile, and it is one of the biggest open pit mines in the world. It is 4.3 km long, 3 km wide and over 900 m deep Can you tell what this little yellow dot is at the bottom of the hole? It’s a huge dump truck – you can see a full grown man standing beside it for scale.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This is the problem with mining on Earth: it is very inefficient. For example, to get a few hundred grams of gold or one tonne of copper, we need to move hundreds of tonnes of rock. This left over stuff is called “overburden</a:t>
            </a:r>
            <a:endParaRPr/>
          </a:p>
        </p:txBody>
      </p:sp>
      <p:sp>
        <p:nvSpPr>
          <p:cNvPr id="210" name="Google Shape;210;p7: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Calibri"/>
              <a:buNone/>
            </a:pPr>
            <a:fld id="{00000000-1234-1234-1234-123412341234}" type="slidenum">
              <a:rPr lang="en-CA"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Calibri"/>
              <a:buNone/>
            </a:pPr>
            <a:r>
              <a:rPr lang="en-CA" sz="1200">
                <a:solidFill>
                  <a:srgbClr val="000000"/>
                </a:solidFill>
                <a:latin typeface="Calibri"/>
                <a:ea typeface="Calibri"/>
                <a:cs typeface="Calibri"/>
                <a:sym typeface="Calibri"/>
              </a:rPr>
              <a:t>01/20/11</a:t>
            </a:r>
            <a:endParaRPr/>
          </a:p>
        </p:txBody>
      </p:sp>
      <p:sp>
        <p:nvSpPr>
          <p:cNvPr id="221" name="Google Shape;22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Calibri"/>
              <a:buNone/>
            </a:pPr>
            <a:fld id="{00000000-1234-1234-1234-123412341234}" type="slidenum">
              <a:rPr lang="en-CA" sz="1200">
                <a:solidFill>
                  <a:srgbClr val="000000"/>
                </a:solidFill>
                <a:latin typeface="Calibri"/>
                <a:ea typeface="Calibri"/>
                <a:cs typeface="Calibri"/>
                <a:sym typeface="Calibri"/>
              </a:rPr>
              <a:t>8</a:t>
            </a:fld>
            <a:endParaRPr sz="1200">
              <a:solidFill>
                <a:srgbClr val="000000"/>
              </a:solidFill>
              <a:latin typeface="Calibri"/>
              <a:ea typeface="Calibri"/>
              <a:cs typeface="Calibri"/>
              <a:sym typeface="Calibri"/>
            </a:endParaRPr>
          </a:p>
        </p:txBody>
      </p:sp>
      <p:sp>
        <p:nvSpPr>
          <p:cNvPr id="222" name="Google Shape;22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23" name="Google Shape;22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This is what wilderness areas in the Sudbury region look like. </a:t>
            </a:r>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And anywhere we're going to be establishing new mines is out in virgin territory, too-- untouched wilderness. What's that worth?</a:t>
            </a:r>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Do we want to ruin it, if we can avoid it?</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24" name="Google Shape;224;p8: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Calibri"/>
              <a:buNone/>
            </a:pPr>
            <a:fld id="{00000000-1234-1234-1234-123412341234}" type="slidenum">
              <a:rPr lang="en-CA"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Calibri"/>
              <a:buNone/>
            </a:pPr>
            <a:r>
              <a:rPr lang="en-CA" sz="1200">
                <a:solidFill>
                  <a:srgbClr val="000000"/>
                </a:solidFill>
                <a:latin typeface="Calibri"/>
                <a:ea typeface="Calibri"/>
                <a:cs typeface="Calibri"/>
                <a:sym typeface="Calibri"/>
              </a:rPr>
              <a:t>01/20/11</a:t>
            </a:r>
            <a:endParaRPr/>
          </a:p>
        </p:txBody>
      </p:sp>
      <p:sp>
        <p:nvSpPr>
          <p:cNvPr id="232" name="Google Shape;23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Calibri"/>
              <a:buNone/>
            </a:pPr>
            <a:fld id="{00000000-1234-1234-1234-123412341234}" type="slidenum">
              <a:rPr lang="en-CA" sz="1200">
                <a:solidFill>
                  <a:srgbClr val="000000"/>
                </a:solidFill>
                <a:latin typeface="Calibri"/>
                <a:ea typeface="Calibri"/>
                <a:cs typeface="Calibri"/>
                <a:sym typeface="Calibri"/>
              </a:rPr>
              <a:t>9</a:t>
            </a:fld>
            <a:endParaRPr sz="1200">
              <a:solidFill>
                <a:srgbClr val="000000"/>
              </a:solidFill>
              <a:latin typeface="Calibri"/>
              <a:ea typeface="Calibri"/>
              <a:cs typeface="Calibri"/>
              <a:sym typeface="Calibri"/>
            </a:endParaRPr>
          </a:p>
        </p:txBody>
      </p:sp>
      <p:sp>
        <p:nvSpPr>
          <p:cNvPr id="233" name="Google Shape;23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4" name="Google Shape;23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When ore from mines is refined into metals there is another form of waste created called “tailings”. Mine tailings can be toxic for the environment. This isn't lava, but water contaminated with what's left over when you pull the rock from the mine-- 'tailings'. The red colour is because of highly toxic levels of dissolved iron. It used to look like (next slide).</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The Sudbury area has been a centre for mining since the 1800s. The land suffered a lot of damage over that time, resulting in landscapes like the one pictured. In the 1970s works started to be done to rescue the land around Sudbury, and since then more than 9 million tress have been planted as a part of their regreening effort</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35" name="Google Shape;235;p9: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Calibri"/>
              <a:buNone/>
            </a:pPr>
            <a:fld id="{00000000-1234-1234-1234-123412341234}" type="slidenum">
              <a:rPr lang="en-CA"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888888"/>
              </a:buClr>
              <a:buSzPts val="2100"/>
              <a:buNone/>
              <a:defRPr>
                <a:solidFill>
                  <a:srgbClr val="888888"/>
                </a:solidFill>
              </a:defRPr>
            </a:lvl1pPr>
            <a:lvl2pPr lvl="1" algn="ctr">
              <a:spcBef>
                <a:spcPts val="240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4195d7ee74_0_1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4195d7ee74_0_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100"/>
              <a:buNone/>
              <a:defRPr>
                <a:solidFill>
                  <a:srgbClr val="888888"/>
                </a:solidFill>
              </a:defRPr>
            </a:lvl1pPr>
            <a:lvl2pPr lvl="1" algn="ctr" rtl="0">
              <a:spcBef>
                <a:spcPts val="240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93" name="Google Shape;93;g4195d7ee74_0_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4195d7ee74_0_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4195d7ee74_0_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4195d7ee74_0_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4195d7ee74_0_1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9" name="Google Shape;99;g4195d7ee74_0_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4195d7ee74_0_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4195d7ee74_0_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4195d7ee74_0_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4195d7ee74_0_2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5" name="Google Shape;105;g4195d7ee74_0_2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6" name="Google Shape;106;g4195d7ee74_0_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4195d7ee74_0_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4195d7ee74_0_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g4195d7ee74_0_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4195d7ee74_0_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4195d7ee74_0_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4195d7ee74_0_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g4195d7ee74_0_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5000"/>
              <a:buFont typeface="Arial"/>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4195d7ee74_0_3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7" name="Google Shape;117;g4195d7ee74_0_3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18" name="Google Shape;118;g4195d7ee74_0_3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9" name="Google Shape;119;g4195d7ee74_0_3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0" name="Google Shape;120;g4195d7ee74_0_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4195d7ee74_0_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4195d7ee74_0_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4195d7ee74_0_4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4195d7ee74_0_4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4195d7ee74_0_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
        <p:cNvGrpSpPr/>
        <p:nvPr/>
      </p:nvGrpSpPr>
      <p:grpSpPr>
        <a:xfrm>
          <a:off x="0" y="0"/>
          <a:ext cx="0" cy="0"/>
          <a:chOff x="0" y="0"/>
          <a:chExt cx="0" cy="0"/>
        </a:xfrm>
      </p:grpSpPr>
      <p:sp>
        <p:nvSpPr>
          <p:cNvPr id="128" name="Google Shape;128;g4195d7ee74_0_5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C1B71"/>
              </a:buClr>
              <a:buSzPts val="4000"/>
              <a:buFont typeface="Arial"/>
              <a:buNone/>
              <a:defRPr sz="4000" b="1" cap="none"/>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4195d7ee74_0_5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1500"/>
              <a:buNone/>
              <a:defRPr sz="2000">
                <a:solidFill>
                  <a:srgbClr val="888888"/>
                </a:solidFill>
              </a:defRPr>
            </a:lvl1pPr>
            <a:lvl2pPr marL="914400" lvl="1" indent="-228600" algn="l" rtl="0">
              <a:spcBef>
                <a:spcPts val="240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30" name="Google Shape;130;g4195d7ee74_0_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4195d7ee74_0_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4195d7ee74_0_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4195d7ee74_0_56"/>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4195d7ee74_0_56"/>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rgbClr val="807F83"/>
              </a:buClr>
              <a:buSzPts val="2400"/>
              <a:buChar char="•"/>
              <a:defRPr sz="3200"/>
            </a:lvl1pPr>
            <a:lvl2pPr marL="914400" lvl="1" indent="-406400" algn="l" rtl="0">
              <a:spcBef>
                <a:spcPts val="2400"/>
              </a:spcBef>
              <a:spcAft>
                <a:spcPts val="0"/>
              </a:spcAft>
              <a:buClr>
                <a:srgbClr val="807F83"/>
              </a:buClr>
              <a:buSzPts val="2800"/>
              <a:buChar char="–"/>
              <a:defRPr sz="2800"/>
            </a:lvl2pPr>
            <a:lvl3pPr marL="1371600" lvl="2" indent="-381000" algn="l" rtl="0">
              <a:spcBef>
                <a:spcPts val="480"/>
              </a:spcBef>
              <a:spcAft>
                <a:spcPts val="0"/>
              </a:spcAft>
              <a:buClr>
                <a:srgbClr val="807F83"/>
              </a:buClr>
              <a:buSzPts val="2400"/>
              <a:buChar char="•"/>
              <a:defRPr sz="2400"/>
            </a:lvl3pPr>
            <a:lvl4pPr marL="1828800" lvl="3" indent="-355600" algn="l" rtl="0">
              <a:spcBef>
                <a:spcPts val="400"/>
              </a:spcBef>
              <a:spcAft>
                <a:spcPts val="0"/>
              </a:spcAft>
              <a:buClr>
                <a:srgbClr val="807F83"/>
              </a:buClr>
              <a:buSzPts val="2000"/>
              <a:buChar char="–"/>
              <a:defRPr sz="2000"/>
            </a:lvl4pPr>
            <a:lvl5pPr marL="2286000" lvl="4" indent="-355600" algn="l" rtl="0">
              <a:spcBef>
                <a:spcPts val="400"/>
              </a:spcBef>
              <a:spcAft>
                <a:spcPts val="0"/>
              </a:spcAft>
              <a:buClr>
                <a:srgbClr val="807F83"/>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36" name="Google Shape;136;g4195d7ee74_0_56"/>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37" name="Google Shape;137;g4195d7ee74_0_5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4195d7ee74_0_5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4195d7ee74_0_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4195d7ee74_0_6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4195d7ee74_0_6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4195d7ee74_0_6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4" name="Google Shape;144;g4195d7ee74_0_6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4195d7ee74_0_6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4195d7ee74_0_6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4195d7ee74_0_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4195d7ee74_0_70"/>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0" name="Google Shape;150;g4195d7ee74_0_7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4195d7ee74_0_7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4195d7ee74_0_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4195d7ee74_0_76"/>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4195d7ee74_0_7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6" name="Google Shape;156;g4195d7ee74_0_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4195d7ee74_0_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4195d7ee74_0_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5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C1B71"/>
              </a:buClr>
              <a:buSzPts val="4000"/>
              <a:buFont typeface="Arial"/>
              <a:buNone/>
              <a:defRPr sz="4000" b="1" cap="none"/>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88888"/>
              </a:buClr>
              <a:buSzPts val="1500"/>
              <a:buNone/>
              <a:defRPr sz="2000">
                <a:solidFill>
                  <a:srgbClr val="888888"/>
                </a:solidFill>
              </a:defRPr>
            </a:lvl1pPr>
            <a:lvl2pPr marL="914400" lvl="1" indent="-228600" algn="l">
              <a:spcBef>
                <a:spcPts val="240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5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5000"/>
              <a:buFont typeface="Arial"/>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5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5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5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rgbClr val="807F83"/>
              </a:buClr>
              <a:buSzPts val="2400"/>
              <a:buChar char="•"/>
              <a:defRPr sz="3200"/>
            </a:lvl1pPr>
            <a:lvl2pPr marL="914400" lvl="1" indent="-406400" algn="l">
              <a:spcBef>
                <a:spcPts val="2400"/>
              </a:spcBef>
              <a:spcAft>
                <a:spcPts val="0"/>
              </a:spcAft>
              <a:buClr>
                <a:srgbClr val="807F83"/>
              </a:buClr>
              <a:buSzPts val="2800"/>
              <a:buChar char="–"/>
              <a:defRPr sz="2800"/>
            </a:lvl2pPr>
            <a:lvl3pPr marL="1371600" lvl="2" indent="-381000" algn="l">
              <a:spcBef>
                <a:spcPts val="480"/>
              </a:spcBef>
              <a:spcAft>
                <a:spcPts val="0"/>
              </a:spcAft>
              <a:buClr>
                <a:srgbClr val="807F83"/>
              </a:buClr>
              <a:buSzPts val="2400"/>
              <a:buChar char="•"/>
              <a:defRPr sz="2400"/>
            </a:lvl3pPr>
            <a:lvl4pPr marL="1828800" lvl="3" indent="-355600" algn="l">
              <a:spcBef>
                <a:spcPts val="400"/>
              </a:spcBef>
              <a:spcAft>
                <a:spcPts val="0"/>
              </a:spcAft>
              <a:buClr>
                <a:srgbClr val="807F83"/>
              </a:buClr>
              <a:buSzPts val="2000"/>
              <a:buChar char="–"/>
              <a:defRPr sz="2000"/>
            </a:lvl4pPr>
            <a:lvl5pPr marL="2286000" lvl="4" indent="-355600" algn="l">
              <a:spcBef>
                <a:spcPts val="400"/>
              </a:spcBef>
              <a:spcAft>
                <a:spcPts val="0"/>
              </a:spcAft>
              <a:buClr>
                <a:srgbClr val="807F83"/>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5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a:spcBef>
                <a:spcPts val="12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g4195d7ee74_0_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rtl="0">
              <a:spcBef>
                <a:spcPts val="12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g4195d7ee74_0_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4195d7ee74_0_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4195d7ee74_0_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4195d7ee74_0_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4">
            <a:alphaModFix/>
          </a:blip>
          <a:srcRect/>
          <a:stretch/>
        </p:blipFill>
        <p:spPr>
          <a:xfrm>
            <a:off x="0" y="10672"/>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3690"/>
              <a:buFont typeface="Lucida Sans"/>
              <a:buNone/>
            </a:pPr>
            <a:r>
              <a:rPr lang="en-CA" sz="3690" b="1" i="0" u="none" strike="noStrike" cap="none">
                <a:solidFill>
                  <a:schemeClr val="dk1"/>
                </a:solidFill>
                <a:latin typeface="Lucida Sans"/>
                <a:ea typeface="Lucida Sans"/>
                <a:cs typeface="Lucida Sans"/>
                <a:sym typeface="Lucida Sans"/>
              </a:rPr>
              <a:t>What does this mean for Canada?</a:t>
            </a:r>
            <a:endParaRPr/>
          </a:p>
        </p:txBody>
      </p:sp>
      <p:pic>
        <p:nvPicPr>
          <p:cNvPr id="248" name="Google Shape;248;p10" descr="https://tce-live2.s3.amazonaws.com/media/media/e219080a-2cd3-443e-baac-53a621e2b160.jpg"/>
          <p:cNvPicPr preferRelativeResize="0"/>
          <p:nvPr/>
        </p:nvPicPr>
        <p:blipFill rotWithShape="1">
          <a:blip r:embed="rId3">
            <a:alphaModFix/>
          </a:blip>
          <a:srcRect t="7824"/>
          <a:stretch/>
        </p:blipFill>
        <p:spPr>
          <a:xfrm>
            <a:off x="1024125" y="1417650"/>
            <a:ext cx="7173827" cy="4686300"/>
          </a:xfrm>
          <a:prstGeom prst="rect">
            <a:avLst/>
          </a:prstGeom>
          <a:noFill/>
          <a:ln>
            <a:noFill/>
          </a:ln>
        </p:spPr>
      </p:pic>
      <p:sp>
        <p:nvSpPr>
          <p:cNvPr id="249" name="Google Shape;249;p10"/>
          <p:cNvSpPr txBox="1">
            <a:spLocks noGrp="1"/>
          </p:cNvSpPr>
          <p:nvPr>
            <p:ph type="body" idx="1"/>
          </p:nvPr>
        </p:nvSpPr>
        <p:spPr>
          <a:xfrm>
            <a:off x="1090400" y="1483875"/>
            <a:ext cx="7015800" cy="4548000"/>
          </a:xfrm>
          <a:prstGeom prst="rect">
            <a:avLst/>
          </a:prstGeom>
          <a:solidFill>
            <a:srgbClr val="000000">
              <a:alpha val="32156"/>
            </a:srgbClr>
          </a:solidFill>
          <a:ln>
            <a:noFill/>
          </a:ln>
        </p:spPr>
        <p:txBody>
          <a:bodyPr spcFirstLastPara="1" wrap="square" lIns="91425" tIns="45700" rIns="91425" bIns="45700" anchor="t" anchorCtr="0">
            <a:noAutofit/>
          </a:bodyPr>
          <a:lstStyle/>
          <a:p>
            <a:pPr marL="548640" marR="0" lvl="0" indent="-461010" algn="l" rtl="0">
              <a:spcBef>
                <a:spcPts val="0"/>
              </a:spcBef>
              <a:spcAft>
                <a:spcPts val="0"/>
              </a:spcAft>
              <a:buClr>
                <a:srgbClr val="F9F9F9"/>
              </a:buClr>
              <a:buSzPts val="2600"/>
              <a:buFont typeface="Noto Sans Symbols"/>
              <a:buChar char="⬜"/>
            </a:pPr>
            <a:r>
              <a:rPr lang="en-CA" sz="2600" b="0" i="0" u="none" strike="noStrike" cap="none">
                <a:solidFill>
                  <a:schemeClr val="lt1"/>
                </a:solidFill>
                <a:latin typeface="Book Antiqua"/>
                <a:ea typeface="Book Antiqua"/>
                <a:cs typeface="Book Antiqua"/>
                <a:sym typeface="Book Antiqua"/>
              </a:rPr>
              <a:t>Mining has been a significant primary industry in Canada for hundreds of years</a:t>
            </a:r>
            <a:endParaRPr sz="2600"/>
          </a:p>
          <a:p>
            <a:pPr marL="548640" marR="0" lvl="0" indent="-411480" algn="l" rtl="0">
              <a:spcBef>
                <a:spcPts val="560"/>
              </a:spcBef>
              <a:spcAft>
                <a:spcPts val="0"/>
              </a:spcAft>
              <a:buClr>
                <a:srgbClr val="F9F9F9"/>
              </a:buClr>
              <a:buSzPts val="1820"/>
              <a:buFont typeface="Noto Sans Symbols"/>
              <a:buNone/>
            </a:pPr>
            <a:endParaRPr sz="2600" b="0" i="0" u="none" strike="noStrike" cap="none">
              <a:solidFill>
                <a:schemeClr val="lt1"/>
              </a:solidFill>
              <a:latin typeface="Book Antiqua"/>
              <a:ea typeface="Book Antiqua"/>
              <a:cs typeface="Book Antiqua"/>
              <a:sym typeface="Book Antiqua"/>
            </a:endParaRPr>
          </a:p>
          <a:p>
            <a:pPr marL="548640" marR="0" lvl="0" indent="-461010" algn="l" rtl="0">
              <a:spcBef>
                <a:spcPts val="560"/>
              </a:spcBef>
              <a:spcAft>
                <a:spcPts val="0"/>
              </a:spcAft>
              <a:buClr>
                <a:srgbClr val="F9F9F9"/>
              </a:buClr>
              <a:buSzPts val="2600"/>
              <a:buFont typeface="Noto Sans Symbols"/>
              <a:buChar char="⬜"/>
            </a:pPr>
            <a:r>
              <a:rPr lang="en-CA" sz="2600" b="0" i="0" u="none" strike="noStrike" cap="none">
                <a:solidFill>
                  <a:schemeClr val="lt1"/>
                </a:solidFill>
                <a:latin typeface="Book Antiqua"/>
                <a:ea typeface="Book Antiqua"/>
                <a:cs typeface="Book Antiqua"/>
                <a:sym typeface="Book Antiqua"/>
              </a:rPr>
              <a:t>It is especially important in northern communities</a:t>
            </a:r>
            <a:endParaRPr sz="2600"/>
          </a:p>
          <a:p>
            <a:pPr marL="548640" marR="0" lvl="0" indent="-411480" algn="l" rtl="0">
              <a:spcBef>
                <a:spcPts val="560"/>
              </a:spcBef>
              <a:spcAft>
                <a:spcPts val="0"/>
              </a:spcAft>
              <a:buClr>
                <a:srgbClr val="F9F9F9"/>
              </a:buClr>
              <a:buSzPts val="1820"/>
              <a:buFont typeface="Noto Sans Symbols"/>
              <a:buNone/>
            </a:pPr>
            <a:endParaRPr sz="2600" b="0" i="0" u="none" strike="noStrike" cap="none">
              <a:solidFill>
                <a:schemeClr val="lt1"/>
              </a:solidFill>
              <a:latin typeface="Book Antiqua"/>
              <a:ea typeface="Book Antiqua"/>
              <a:cs typeface="Book Antiqua"/>
              <a:sym typeface="Book Antiqua"/>
            </a:endParaRPr>
          </a:p>
          <a:p>
            <a:pPr marL="548640" marR="0" lvl="0" indent="-461010" algn="l" rtl="0">
              <a:spcBef>
                <a:spcPts val="560"/>
              </a:spcBef>
              <a:spcAft>
                <a:spcPts val="0"/>
              </a:spcAft>
              <a:buClr>
                <a:srgbClr val="F9F9F9"/>
              </a:buClr>
              <a:buSzPts val="2600"/>
              <a:buFont typeface="Noto Sans Symbols"/>
              <a:buChar char="⬜"/>
            </a:pPr>
            <a:r>
              <a:rPr lang="en-CA" sz="2600" b="0" i="0" u="none" strike="noStrike" cap="none">
                <a:solidFill>
                  <a:schemeClr val="lt1"/>
                </a:solidFill>
                <a:latin typeface="Book Antiqua"/>
                <a:ea typeface="Book Antiqua"/>
                <a:cs typeface="Book Antiqua"/>
                <a:sym typeface="Book Antiqua"/>
              </a:rPr>
              <a:t>Important minerals mined in Canada include: gold, silver, platinum, iron, copper, lead, zinc, nickel, coal, and uranium</a:t>
            </a:r>
            <a:endParaRPr sz="2600" b="0" i="0" u="none" strike="noStrike" cap="none">
              <a:solidFill>
                <a:schemeClr val="lt1"/>
              </a:solidFill>
              <a:latin typeface="Book Antiqua"/>
              <a:ea typeface="Book Antiqua"/>
              <a:cs typeface="Book Antiqua"/>
              <a:sym typeface="Book Antiqu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1" descr="http://images.elephantjournal.com/wp-content/uploads/2011/12/earthrise.jpg"/>
          <p:cNvPicPr preferRelativeResize="0"/>
          <p:nvPr/>
        </p:nvPicPr>
        <p:blipFill rotWithShape="1">
          <a:blip r:embed="rId3">
            <a:alphaModFix/>
          </a:blip>
          <a:srcRect/>
          <a:stretch/>
        </p:blipFill>
        <p:spPr>
          <a:xfrm>
            <a:off x="989856" y="281535"/>
            <a:ext cx="7164288" cy="5373216"/>
          </a:xfrm>
          <a:prstGeom prst="rect">
            <a:avLst/>
          </a:prstGeom>
          <a:noFill/>
          <a:ln>
            <a:noFill/>
          </a:ln>
        </p:spPr>
      </p:pic>
      <p:sp>
        <p:nvSpPr>
          <p:cNvPr id="256" name="Google Shape;256;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rgbClr val="EAD594"/>
                </a:solidFill>
                <a:latin typeface="Lucida Sans"/>
                <a:ea typeface="Lucida Sans"/>
                <a:cs typeface="Lucida Sans"/>
                <a:sym typeface="Lucida Sans"/>
              </a:rPr>
              <a:t>Going beyond...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chemeClr val="dk1"/>
                </a:solidFill>
                <a:latin typeface="Lucida Sans"/>
                <a:ea typeface="Lucida Sans"/>
                <a:cs typeface="Lucida Sans"/>
                <a:sym typeface="Lucida Sans"/>
              </a:rPr>
              <a:t>The other worlds?</a:t>
            </a:r>
            <a:endParaRPr/>
          </a:p>
        </p:txBody>
      </p:sp>
      <p:pic>
        <p:nvPicPr>
          <p:cNvPr id="263" name="Google Shape;263;p12" descr="http://upload.wikimedia.org/wikipedia/commons/5/5d/Solar_system_scale-2.jpg"/>
          <p:cNvPicPr preferRelativeResize="0"/>
          <p:nvPr/>
        </p:nvPicPr>
        <p:blipFill rotWithShape="1">
          <a:blip r:embed="rId3">
            <a:alphaModFix/>
          </a:blip>
          <a:srcRect/>
          <a:stretch/>
        </p:blipFill>
        <p:spPr>
          <a:xfrm>
            <a:off x="0" y="1988840"/>
            <a:ext cx="9144000" cy="317095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3690"/>
              <a:buFont typeface="Lucida Sans"/>
              <a:buNone/>
            </a:pPr>
            <a:r>
              <a:rPr lang="en-CA" sz="3690" b="1" i="0" u="none" strike="noStrike" cap="none">
                <a:solidFill>
                  <a:schemeClr val="dk1"/>
                </a:solidFill>
                <a:latin typeface="Lucida Sans"/>
                <a:ea typeface="Lucida Sans"/>
                <a:cs typeface="Lucida Sans"/>
                <a:sym typeface="Lucida Sans"/>
              </a:rPr>
              <a:t>Asteroids: little chunks of resources</a:t>
            </a:r>
            <a:endParaRPr/>
          </a:p>
        </p:txBody>
      </p:sp>
      <p:pic>
        <p:nvPicPr>
          <p:cNvPr id="270" name="Google Shape;270;p13" descr="http://www.observeasteroids.org/images/asteroid-belt-top.gif"/>
          <p:cNvPicPr preferRelativeResize="0"/>
          <p:nvPr/>
        </p:nvPicPr>
        <p:blipFill rotWithShape="1">
          <a:blip r:embed="rId3">
            <a:alphaModFix/>
          </a:blip>
          <a:srcRect/>
          <a:stretch/>
        </p:blipFill>
        <p:spPr>
          <a:xfrm>
            <a:off x="4143818" y="1468210"/>
            <a:ext cx="4542982" cy="4553078"/>
          </a:xfrm>
          <a:prstGeom prst="rect">
            <a:avLst/>
          </a:prstGeom>
          <a:noFill/>
          <a:ln>
            <a:noFill/>
          </a:ln>
        </p:spPr>
      </p:pic>
      <p:sp>
        <p:nvSpPr>
          <p:cNvPr id="271" name="Google Shape;271;p13"/>
          <p:cNvSpPr txBox="1"/>
          <p:nvPr/>
        </p:nvSpPr>
        <p:spPr>
          <a:xfrm>
            <a:off x="201824" y="2492896"/>
            <a:ext cx="3964306" cy="3168352"/>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Clr>
                <a:srgbClr val="FFFFFF"/>
              </a:buClr>
              <a:buSzPts val="3200"/>
              <a:buFont typeface="Arial"/>
              <a:buNone/>
            </a:pPr>
            <a:r>
              <a:rPr lang="en-CA" sz="3200" b="0" i="0" u="none" strike="noStrike" cap="none">
                <a:solidFill>
                  <a:schemeClr val="dk1"/>
                </a:solidFill>
                <a:latin typeface="Arial"/>
                <a:ea typeface="Arial"/>
                <a:cs typeface="Arial"/>
                <a:sym typeface="Arial"/>
              </a:rPr>
              <a:t>There are 1152 known asteroids easier to get to than the moon.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chemeClr val="dk1"/>
                </a:solidFill>
                <a:latin typeface="Lucida Sans"/>
                <a:ea typeface="Lucida Sans"/>
                <a:cs typeface="Lucida Sans"/>
                <a:sym typeface="Lucida Sans"/>
              </a:rPr>
              <a:t>Types of asteroids</a:t>
            </a:r>
            <a:endParaRPr/>
          </a:p>
        </p:txBody>
      </p:sp>
      <p:sp>
        <p:nvSpPr>
          <p:cNvPr id="278" name="Google Shape;278;p14"/>
          <p:cNvSpPr txBox="1">
            <a:spLocks noGrp="1"/>
          </p:cNvSpPr>
          <p:nvPr>
            <p:ph type="body" idx="1"/>
          </p:nvPr>
        </p:nvSpPr>
        <p:spPr>
          <a:xfrm>
            <a:off x="457200" y="1600200"/>
            <a:ext cx="8229600" cy="4709160"/>
          </a:xfrm>
          <a:prstGeom prst="rect">
            <a:avLst/>
          </a:prstGeom>
          <a:noFill/>
          <a:ln>
            <a:noFill/>
          </a:ln>
        </p:spPr>
        <p:txBody>
          <a:bodyPr spcFirstLastPara="1" wrap="square" lIns="91425" tIns="45700" rIns="91425" bIns="45700" anchor="t" anchorCtr="0">
            <a:noAutofit/>
          </a:bodyPr>
          <a:lstStyle/>
          <a:p>
            <a:pPr marL="594360" marR="0" lvl="0" indent="-457200" algn="l" rtl="0">
              <a:spcBef>
                <a:spcPts val="0"/>
              </a:spcBef>
              <a:spcAft>
                <a:spcPts val="0"/>
              </a:spcAft>
              <a:buClr>
                <a:schemeClr val="dk1"/>
              </a:buClr>
              <a:buSzPts val="1820"/>
              <a:buFont typeface="Noto Sans Symbols"/>
              <a:buChar char="❑"/>
            </a:pPr>
            <a:r>
              <a:rPr lang="en-CA" sz="2800" b="0" i="0" u="none" strike="noStrike" cap="none">
                <a:solidFill>
                  <a:schemeClr val="dk1"/>
                </a:solidFill>
                <a:latin typeface="Book Antiqua"/>
                <a:ea typeface="Book Antiqua"/>
                <a:cs typeface="Book Antiqua"/>
                <a:sym typeface="Book Antiqua"/>
              </a:rPr>
              <a:t>Asteroids are classified based on their composition</a:t>
            </a:r>
            <a:endParaRPr/>
          </a:p>
          <a:p>
            <a:pPr marL="548640" marR="0" lvl="0" indent="-411480" algn="l" rtl="0">
              <a:spcBef>
                <a:spcPts val="560"/>
              </a:spcBef>
              <a:spcAft>
                <a:spcPts val="0"/>
              </a:spcAft>
              <a:buClr>
                <a:srgbClr val="F9F9F9"/>
              </a:buClr>
              <a:buSzPts val="1820"/>
              <a:buFont typeface="Noto Sans Symbols"/>
              <a:buNone/>
            </a:pPr>
            <a:endParaRPr sz="2800" b="0" i="0" u="none" strike="noStrike" cap="none">
              <a:solidFill>
                <a:schemeClr val="dk1"/>
              </a:solidFill>
              <a:latin typeface="Book Antiqua"/>
              <a:ea typeface="Book Antiqua"/>
              <a:cs typeface="Book Antiqua"/>
              <a:sym typeface="Book Antiqua"/>
            </a:endParaRPr>
          </a:p>
          <a:p>
            <a:pPr marL="137160" marR="0" lvl="0" indent="-115570" algn="l" rtl="0">
              <a:spcBef>
                <a:spcPts val="560"/>
              </a:spcBef>
              <a:spcAft>
                <a:spcPts val="0"/>
              </a:spcAft>
              <a:buClr>
                <a:srgbClr val="F9F9F9"/>
              </a:buClr>
              <a:buSzPts val="1820"/>
              <a:buFont typeface="Noto Sans Symbols"/>
              <a:buNone/>
            </a:pPr>
            <a:r>
              <a:rPr lang="en-CA" sz="2800" b="0" i="0" u="none" strike="noStrike" cap="none">
                <a:solidFill>
                  <a:schemeClr val="dk1"/>
                </a:solidFill>
                <a:latin typeface="Book Antiqua"/>
                <a:ea typeface="Book Antiqua"/>
                <a:cs typeface="Book Antiqua"/>
                <a:sym typeface="Book Antiqua"/>
              </a:rPr>
              <a:t>Three main types:</a:t>
            </a:r>
            <a:endParaRPr/>
          </a:p>
          <a:p>
            <a:pPr marL="594360" marR="0" lvl="0" indent="-457200" algn="l" rtl="0">
              <a:spcBef>
                <a:spcPts val="560"/>
              </a:spcBef>
              <a:spcAft>
                <a:spcPts val="0"/>
              </a:spcAft>
              <a:buClr>
                <a:schemeClr val="dk1"/>
              </a:buClr>
              <a:buSzPts val="1820"/>
              <a:buFont typeface="Noto Sans Symbols"/>
              <a:buChar char="❑"/>
            </a:pPr>
            <a:r>
              <a:rPr lang="en-CA" sz="2800" b="0" i="0" u="none" strike="noStrike" cap="none">
                <a:solidFill>
                  <a:schemeClr val="dk1"/>
                </a:solidFill>
                <a:latin typeface="Book Antiqua"/>
                <a:ea typeface="Book Antiqua"/>
                <a:cs typeface="Book Antiqua"/>
                <a:sym typeface="Book Antiqua"/>
              </a:rPr>
              <a:t>S – Stony asteroids</a:t>
            </a:r>
            <a:endParaRPr/>
          </a:p>
          <a:p>
            <a:pPr marL="594360" marR="0" lvl="0" indent="-457200" algn="l" rtl="0">
              <a:spcBef>
                <a:spcPts val="560"/>
              </a:spcBef>
              <a:spcAft>
                <a:spcPts val="0"/>
              </a:spcAft>
              <a:buClr>
                <a:schemeClr val="dk1"/>
              </a:buClr>
              <a:buSzPts val="1820"/>
              <a:buFont typeface="Noto Sans Symbols"/>
              <a:buChar char="❑"/>
            </a:pPr>
            <a:r>
              <a:rPr lang="en-CA" sz="2800" b="0" i="0" u="none" strike="noStrike" cap="none">
                <a:solidFill>
                  <a:schemeClr val="dk1"/>
                </a:solidFill>
                <a:latin typeface="Book Antiqua"/>
                <a:ea typeface="Book Antiqua"/>
                <a:cs typeface="Book Antiqua"/>
                <a:sym typeface="Book Antiqua"/>
              </a:rPr>
              <a:t>C – Carbonaceous asteroids</a:t>
            </a:r>
            <a:endParaRPr/>
          </a:p>
          <a:p>
            <a:pPr marL="594360" marR="0" lvl="0" indent="-457200" algn="l" rtl="0">
              <a:spcBef>
                <a:spcPts val="560"/>
              </a:spcBef>
              <a:spcAft>
                <a:spcPts val="0"/>
              </a:spcAft>
              <a:buClr>
                <a:schemeClr val="dk1"/>
              </a:buClr>
              <a:buSzPts val="1820"/>
              <a:buFont typeface="Noto Sans Symbols"/>
              <a:buChar char="❑"/>
            </a:pPr>
            <a:r>
              <a:rPr lang="en-CA" sz="2800" b="0" i="0" u="none" strike="noStrike" cap="none">
                <a:solidFill>
                  <a:schemeClr val="dk1"/>
                </a:solidFill>
                <a:latin typeface="Book Antiqua"/>
                <a:ea typeface="Book Antiqua"/>
                <a:cs typeface="Book Antiqua"/>
                <a:sym typeface="Book Antiqua"/>
              </a:rPr>
              <a:t>M – Metallic asteroids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chemeClr val="dk1"/>
                </a:solidFill>
                <a:latin typeface="Lucida Sans"/>
                <a:ea typeface="Lucida Sans"/>
                <a:cs typeface="Lucida Sans"/>
                <a:sym typeface="Lucida Sans"/>
              </a:rPr>
              <a:t>Types of asteroids</a:t>
            </a:r>
            <a:endParaRPr/>
          </a:p>
        </p:txBody>
      </p:sp>
      <p:sp>
        <p:nvSpPr>
          <p:cNvPr id="285" name="Google Shape;285;p15"/>
          <p:cNvSpPr txBox="1">
            <a:spLocks noGrp="1"/>
          </p:cNvSpPr>
          <p:nvPr>
            <p:ph type="body" idx="1"/>
          </p:nvPr>
        </p:nvSpPr>
        <p:spPr>
          <a:xfrm>
            <a:off x="304800" y="1447800"/>
            <a:ext cx="4688100" cy="413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0" i="0" u="none" strike="noStrike" cap="none">
                <a:solidFill>
                  <a:schemeClr val="dk1"/>
                </a:solidFill>
                <a:latin typeface="Book Antiqua"/>
                <a:ea typeface="Book Antiqua"/>
                <a:cs typeface="Book Antiqua"/>
                <a:sym typeface="Book Antiqua"/>
              </a:rPr>
              <a:t>We can tell the composition based on the colour and brightness of the asteroid</a:t>
            </a:r>
            <a:endParaRPr sz="2400"/>
          </a:p>
          <a:p>
            <a:pPr marL="548640" marR="0" lvl="0" indent="-411480" algn="l" rtl="0">
              <a:spcBef>
                <a:spcPts val="560"/>
              </a:spcBef>
              <a:spcAft>
                <a:spcPts val="0"/>
              </a:spcAft>
              <a:buClr>
                <a:srgbClr val="F9F9F9"/>
              </a:buClr>
              <a:buSzPts val="1820"/>
              <a:buFont typeface="Noto Sans Symbols"/>
              <a:buNone/>
            </a:pPr>
            <a:endParaRPr sz="2400" b="0" i="0" u="none" strike="noStrike" cap="none">
              <a:solidFill>
                <a:schemeClr val="dk1"/>
              </a:solidFill>
              <a:latin typeface="Book Antiqua"/>
              <a:ea typeface="Book Antiqua"/>
              <a:cs typeface="Book Antiqua"/>
              <a:sym typeface="Book Antiqua"/>
            </a:endParaRPr>
          </a:p>
          <a:p>
            <a:pPr marL="548640" marR="0" lvl="0" indent="-448310" algn="l" rtl="0">
              <a:spcBef>
                <a:spcPts val="560"/>
              </a:spcBef>
              <a:spcAft>
                <a:spcPts val="0"/>
              </a:spcAft>
              <a:buClr>
                <a:srgbClr val="F9F9F9"/>
              </a:buClr>
              <a:buSzPts val="2400"/>
              <a:buFont typeface="Noto Sans Symbols"/>
              <a:buChar char="⬜"/>
            </a:pPr>
            <a:r>
              <a:rPr lang="en-CA" sz="2400" b="0" i="0" u="none" strike="noStrike" cap="none">
                <a:solidFill>
                  <a:schemeClr val="dk1"/>
                </a:solidFill>
                <a:latin typeface="Book Antiqua"/>
                <a:ea typeface="Book Antiqua"/>
                <a:cs typeface="Book Antiqua"/>
                <a:sym typeface="Book Antiqua"/>
              </a:rPr>
              <a:t>S – Stony asteroids (greenish to reddish)</a:t>
            </a:r>
            <a:endParaRPr sz="2400"/>
          </a:p>
          <a:p>
            <a:pPr marL="548640" marR="0" lvl="0" indent="-448310" algn="l" rtl="0">
              <a:spcBef>
                <a:spcPts val="560"/>
              </a:spcBef>
              <a:spcAft>
                <a:spcPts val="0"/>
              </a:spcAft>
              <a:buClr>
                <a:srgbClr val="F9F9F9"/>
              </a:buClr>
              <a:buSzPts val="2400"/>
              <a:buFont typeface="Noto Sans Symbols"/>
              <a:buChar char="⬜"/>
            </a:pPr>
            <a:r>
              <a:rPr lang="en-CA" sz="2400" b="0" i="0" u="none" strike="noStrike" cap="none">
                <a:solidFill>
                  <a:schemeClr val="dk1"/>
                </a:solidFill>
                <a:latin typeface="Book Antiqua"/>
                <a:ea typeface="Book Antiqua"/>
                <a:cs typeface="Book Antiqua"/>
                <a:sym typeface="Book Antiqua"/>
              </a:rPr>
              <a:t>C – Carbonaceous asteroids (greyish)</a:t>
            </a:r>
            <a:endParaRPr sz="2400"/>
          </a:p>
          <a:p>
            <a:pPr marL="548640" marR="0" lvl="0" indent="-448310" algn="l" rtl="0">
              <a:spcBef>
                <a:spcPts val="560"/>
              </a:spcBef>
              <a:spcAft>
                <a:spcPts val="0"/>
              </a:spcAft>
              <a:buClr>
                <a:srgbClr val="F9F9F9"/>
              </a:buClr>
              <a:buSzPts val="2400"/>
              <a:buFont typeface="Noto Sans Symbols"/>
              <a:buChar char="⬜"/>
            </a:pPr>
            <a:r>
              <a:rPr lang="en-CA" sz="2400" b="0" i="0" u="none" strike="noStrike" cap="none">
                <a:solidFill>
                  <a:schemeClr val="dk1"/>
                </a:solidFill>
                <a:latin typeface="Book Antiqua"/>
                <a:ea typeface="Book Antiqua"/>
                <a:cs typeface="Book Antiqua"/>
                <a:sym typeface="Book Antiqua"/>
              </a:rPr>
              <a:t>M – Metallic asteroids (reddish)</a:t>
            </a:r>
            <a:endParaRPr sz="2400"/>
          </a:p>
        </p:txBody>
      </p:sp>
      <p:pic>
        <p:nvPicPr>
          <p:cNvPr id="286" name="Google Shape;286;p15" descr="https://upload.wikimedia.org/wikipedia/commons/thumb/8/8d/TamentitMeteorite.JPG/1200px-TamentitMeteorite.JPG"/>
          <p:cNvPicPr preferRelativeResize="0"/>
          <p:nvPr/>
        </p:nvPicPr>
        <p:blipFill rotWithShape="1">
          <a:blip r:embed="rId3">
            <a:alphaModFix/>
          </a:blip>
          <a:srcRect/>
          <a:stretch/>
        </p:blipFill>
        <p:spPr>
          <a:xfrm>
            <a:off x="5543600" y="1381799"/>
            <a:ext cx="3143199" cy="2357426"/>
          </a:xfrm>
          <a:prstGeom prst="rect">
            <a:avLst/>
          </a:prstGeom>
          <a:noFill/>
          <a:ln>
            <a:noFill/>
          </a:ln>
        </p:spPr>
      </p:pic>
      <p:pic>
        <p:nvPicPr>
          <p:cNvPr id="287" name="Google Shape;287;p15" descr="https://i.pinimg.com/originals/0a/0c/0b/0a0c0be759500edf2af06f625c82e652.jpg"/>
          <p:cNvPicPr preferRelativeResize="0"/>
          <p:nvPr/>
        </p:nvPicPr>
        <p:blipFill rotWithShape="1">
          <a:blip r:embed="rId4">
            <a:alphaModFix/>
          </a:blip>
          <a:srcRect/>
          <a:stretch/>
        </p:blipFill>
        <p:spPr>
          <a:xfrm>
            <a:off x="5468719" y="3829250"/>
            <a:ext cx="3333830" cy="2291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500"/>
                                        <p:tgtEl>
                                          <p:spTgt spid="287"/>
                                        </p:tgtEl>
                                      </p:cBhvr>
                                    </p:animEffect>
                                  </p:childTnLst>
                                </p:cTn>
                              </p:par>
                              <p:par>
                                <p:cTn id="8" presetID="10" presetClass="entr" presetSubtype="0" fill="hold" nodeType="withEffect">
                                  <p:stCondLst>
                                    <p:cond delay="0"/>
                                  </p:stCondLst>
                                  <p:childTnLst>
                                    <p:set>
                                      <p:cBhvr>
                                        <p:cTn id="9" dur="1" fill="hold">
                                          <p:stCondLst>
                                            <p:cond delay="0"/>
                                          </p:stCondLst>
                                        </p:cTn>
                                        <p:tgtEl>
                                          <p:spTgt spid="286"/>
                                        </p:tgtEl>
                                        <p:attrNameLst>
                                          <p:attrName>style.visibility</p:attrName>
                                        </p:attrNameLst>
                                      </p:cBhvr>
                                      <p:to>
                                        <p:strVal val="visible"/>
                                      </p:to>
                                    </p:set>
                                    <p:animEffect transition="in" filter="fade">
                                      <p:cBhvr>
                                        <p:cTn id="10"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chemeClr val="dk1"/>
                </a:solidFill>
                <a:latin typeface="Lucida Sans"/>
                <a:ea typeface="Lucida Sans"/>
                <a:cs typeface="Lucida Sans"/>
                <a:sym typeface="Lucida Sans"/>
              </a:rPr>
              <a:t>Pre-sorted</a:t>
            </a:r>
            <a:endParaRPr/>
          </a:p>
        </p:txBody>
      </p:sp>
      <p:pic>
        <p:nvPicPr>
          <p:cNvPr id="294" name="Google Shape;294;p16"/>
          <p:cNvPicPr preferRelativeResize="0"/>
          <p:nvPr/>
        </p:nvPicPr>
        <p:blipFill rotWithShape="1">
          <a:blip r:embed="rId3">
            <a:alphaModFix/>
          </a:blip>
          <a:srcRect l="4716" t="1402" r="7916"/>
          <a:stretch/>
        </p:blipFill>
        <p:spPr>
          <a:xfrm>
            <a:off x="2112264" y="1335024"/>
            <a:ext cx="4745736" cy="465902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7"/>
          <p:cNvPicPr preferRelativeResize="0"/>
          <p:nvPr/>
        </p:nvPicPr>
        <p:blipFill rotWithShape="1">
          <a:blip r:embed="rId3">
            <a:alphaModFix/>
          </a:blip>
          <a:srcRect/>
          <a:stretch/>
        </p:blipFill>
        <p:spPr>
          <a:xfrm>
            <a:off x="5500694" y="928670"/>
            <a:ext cx="3362325" cy="3168650"/>
          </a:xfrm>
          <a:prstGeom prst="rect">
            <a:avLst/>
          </a:prstGeom>
          <a:noFill/>
          <a:ln>
            <a:noFill/>
          </a:ln>
        </p:spPr>
      </p:pic>
      <p:sp>
        <p:nvSpPr>
          <p:cNvPr id="301" name="Google Shape;301;p17"/>
          <p:cNvSpPr txBox="1"/>
          <p:nvPr/>
        </p:nvSpPr>
        <p:spPr>
          <a:xfrm>
            <a:off x="912819" y="1433495"/>
            <a:ext cx="5721350" cy="3990975"/>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lt1"/>
              </a:buClr>
              <a:buSzPts val="1800"/>
              <a:buFont typeface="Book Antiqua"/>
              <a:buNone/>
            </a:pPr>
            <a:endParaRPr sz="1800" b="0" i="0" u="none" strike="noStrike" cap="none">
              <a:solidFill>
                <a:schemeClr val="dk1"/>
              </a:solidFill>
              <a:latin typeface="Book Antiqua"/>
              <a:ea typeface="Book Antiqua"/>
              <a:cs typeface="Book Antiqua"/>
              <a:sym typeface="Book Antiqua"/>
            </a:endParaRPr>
          </a:p>
          <a:p>
            <a:pPr marL="0" marR="0" lvl="0" indent="0" algn="l" rtl="0">
              <a:lnSpc>
                <a:spcPct val="100000"/>
              </a:lnSpc>
              <a:spcBef>
                <a:spcPts val="0"/>
              </a:spcBef>
              <a:spcAft>
                <a:spcPts val="0"/>
              </a:spcAft>
              <a:buClr>
                <a:schemeClr val="lt1"/>
              </a:buClr>
              <a:buSzPts val="1800"/>
              <a:buFont typeface="Book Antiqua"/>
              <a:buNone/>
            </a:pPr>
            <a:endParaRPr sz="1800" b="0" i="0" u="none" strike="noStrike" cap="none">
              <a:solidFill>
                <a:schemeClr val="dk1"/>
              </a:solidFill>
              <a:latin typeface="Book Antiqua"/>
              <a:ea typeface="Book Antiqua"/>
              <a:cs typeface="Book Antiqua"/>
              <a:sym typeface="Book Antiqua"/>
            </a:endParaRPr>
          </a:p>
          <a:p>
            <a:pPr marL="0" marR="0" lvl="0" indent="0" algn="l" rtl="0">
              <a:lnSpc>
                <a:spcPct val="100000"/>
              </a:lnSpc>
              <a:spcBef>
                <a:spcPts val="0"/>
              </a:spcBef>
              <a:spcAft>
                <a:spcPts val="0"/>
              </a:spcAft>
              <a:buClr>
                <a:srgbClr val="FFFFFF"/>
              </a:buClr>
              <a:buSzPts val="1800"/>
              <a:buFont typeface="Book Antiqua"/>
              <a:buNone/>
            </a:pPr>
            <a:r>
              <a:rPr lang="en-CA" sz="1800" b="0" i="0" u="none" strike="noStrike" cap="none">
                <a:solidFill>
                  <a:schemeClr val="dk1"/>
                </a:solidFill>
                <a:latin typeface="Book Antiqua"/>
                <a:ea typeface="Book Antiqua"/>
                <a:cs typeface="Book Antiqua"/>
                <a:sym typeface="Book Antiqua"/>
              </a:rPr>
              <a:t>A metallic asteroid </a:t>
            </a:r>
            <a:r>
              <a:rPr lang="en-CA" sz="3200" b="1" i="0" u="none" strike="noStrike" cap="none">
                <a:solidFill>
                  <a:schemeClr val="dk1"/>
                </a:solidFill>
                <a:latin typeface="Book Antiqua"/>
                <a:ea typeface="Book Antiqua"/>
                <a:cs typeface="Book Antiqua"/>
                <a:sym typeface="Book Antiqua"/>
              </a:rPr>
              <a:t>100m</a:t>
            </a:r>
            <a:r>
              <a:rPr lang="en-CA" sz="1800" b="0" i="0" u="none" strike="noStrike" cap="none">
                <a:solidFill>
                  <a:schemeClr val="dk1"/>
                </a:solidFill>
                <a:latin typeface="Book Antiqua"/>
                <a:ea typeface="Book Antiqua"/>
                <a:cs typeface="Book Antiqua"/>
                <a:sym typeface="Book Antiqua"/>
              </a:rPr>
              <a:t> across</a:t>
            </a:r>
            <a:endParaRPr/>
          </a:p>
          <a:p>
            <a:pPr marL="0" marR="0" lvl="0" indent="0" algn="l" rtl="0">
              <a:lnSpc>
                <a:spcPct val="100000"/>
              </a:lnSpc>
              <a:spcBef>
                <a:spcPts val="0"/>
              </a:spcBef>
              <a:spcAft>
                <a:spcPts val="0"/>
              </a:spcAft>
              <a:buClr>
                <a:srgbClr val="FFFFFF"/>
              </a:buClr>
              <a:buSzPts val="1800"/>
              <a:buFont typeface="Book Antiqua"/>
              <a:buNone/>
            </a:pPr>
            <a:r>
              <a:rPr lang="en-CA" sz="1800" b="0" i="0" u="none" strike="noStrike" cap="none">
                <a:solidFill>
                  <a:schemeClr val="dk1"/>
                </a:solidFill>
                <a:latin typeface="Book Antiqua"/>
                <a:ea typeface="Book Antiqua"/>
                <a:cs typeface="Book Antiqua"/>
                <a:sym typeface="Book Antiqua"/>
              </a:rPr>
              <a:t>would be worth</a:t>
            </a:r>
            <a:endParaRPr/>
          </a:p>
          <a:p>
            <a:pPr marL="0" marR="0" lvl="0" indent="0" algn="l" rtl="0">
              <a:lnSpc>
                <a:spcPct val="100000"/>
              </a:lnSpc>
              <a:spcBef>
                <a:spcPts val="0"/>
              </a:spcBef>
              <a:spcAft>
                <a:spcPts val="0"/>
              </a:spcAft>
              <a:buClr>
                <a:schemeClr val="lt1"/>
              </a:buClr>
              <a:buSzPts val="1800"/>
              <a:buFont typeface="Book Antiqua"/>
              <a:buNone/>
            </a:pPr>
            <a:endParaRPr sz="1800" b="0" i="0" u="none" strike="noStrike" cap="none">
              <a:solidFill>
                <a:schemeClr val="dk1"/>
              </a:solidFill>
              <a:latin typeface="Book Antiqua"/>
              <a:ea typeface="Book Antiqua"/>
              <a:cs typeface="Book Antiqua"/>
              <a:sym typeface="Book Antiqua"/>
            </a:endParaRPr>
          </a:p>
          <a:p>
            <a:pPr marL="0" marR="0" lvl="0" indent="0" algn="l" rtl="0">
              <a:lnSpc>
                <a:spcPct val="100000"/>
              </a:lnSpc>
              <a:spcBef>
                <a:spcPts val="0"/>
              </a:spcBef>
              <a:spcAft>
                <a:spcPts val="0"/>
              </a:spcAft>
              <a:buClr>
                <a:srgbClr val="FFFFFF"/>
              </a:buClr>
              <a:buSzPts val="8000"/>
              <a:buFont typeface="Book Antiqua"/>
              <a:buNone/>
            </a:pPr>
            <a:r>
              <a:rPr lang="en-CA" sz="8000" b="1" i="0" u="none" strike="noStrike" cap="none">
                <a:solidFill>
                  <a:schemeClr val="dk1"/>
                </a:solidFill>
                <a:latin typeface="Book Antiqua"/>
                <a:ea typeface="Book Antiqua"/>
                <a:cs typeface="Book Antiqua"/>
                <a:sym typeface="Book Antiqua"/>
              </a:rPr>
              <a:t>2.2</a:t>
            </a:r>
            <a:r>
              <a:rPr lang="en-CA" sz="4800" b="0" i="0" u="none" strike="noStrike" cap="none">
                <a:solidFill>
                  <a:schemeClr val="dk1"/>
                </a:solidFill>
                <a:latin typeface="Book Antiqua"/>
                <a:ea typeface="Book Antiqua"/>
                <a:cs typeface="Book Antiqua"/>
                <a:sym typeface="Book Antiqua"/>
              </a:rPr>
              <a:t> </a:t>
            </a:r>
            <a:r>
              <a:rPr lang="en-CA" sz="4800" b="1" i="0" u="none" strike="noStrike" cap="none">
                <a:solidFill>
                  <a:schemeClr val="dk1"/>
                </a:solidFill>
                <a:latin typeface="Book Antiqua"/>
                <a:ea typeface="Book Antiqua"/>
                <a:cs typeface="Book Antiqua"/>
                <a:sym typeface="Book Antiqua"/>
              </a:rPr>
              <a:t>billion dollars</a:t>
            </a:r>
            <a:endParaRPr/>
          </a:p>
          <a:p>
            <a:pPr marL="0" marR="0" lvl="0" indent="0" algn="l" rtl="0">
              <a:lnSpc>
                <a:spcPct val="100000"/>
              </a:lnSpc>
              <a:spcBef>
                <a:spcPts val="0"/>
              </a:spcBef>
              <a:spcAft>
                <a:spcPts val="0"/>
              </a:spcAft>
              <a:buClr>
                <a:schemeClr val="lt1"/>
              </a:buClr>
              <a:buSzPts val="1800"/>
              <a:buFont typeface="Book Antiqua"/>
              <a:buNone/>
            </a:pPr>
            <a:endParaRPr sz="1800" b="0" i="0" u="none" strike="noStrike" cap="none">
              <a:solidFill>
                <a:schemeClr val="dk1"/>
              </a:solidFill>
              <a:latin typeface="Book Antiqua"/>
              <a:ea typeface="Book Antiqua"/>
              <a:cs typeface="Book Antiqua"/>
              <a:sym typeface="Book Antiqua"/>
            </a:endParaRPr>
          </a:p>
          <a:p>
            <a:pPr marL="0" marR="0" lvl="0" indent="0" algn="l" rtl="0">
              <a:lnSpc>
                <a:spcPct val="100000"/>
              </a:lnSpc>
              <a:spcBef>
                <a:spcPts val="0"/>
              </a:spcBef>
              <a:spcAft>
                <a:spcPts val="0"/>
              </a:spcAft>
              <a:buClr>
                <a:srgbClr val="FFFFFF"/>
              </a:buClr>
              <a:buSzPts val="1800"/>
              <a:buFont typeface="Book Antiqua"/>
              <a:buNone/>
            </a:pPr>
            <a:r>
              <a:rPr lang="en-CA" sz="1800" b="0" i="0" u="none" strike="noStrike" cap="none">
                <a:solidFill>
                  <a:schemeClr val="dk1"/>
                </a:solidFill>
                <a:latin typeface="Book Antiqua"/>
                <a:ea typeface="Book Antiqua"/>
                <a:cs typeface="Book Antiqua"/>
                <a:sym typeface="Book Antiqua"/>
              </a:rPr>
              <a:t>if brought back to Earth.</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8" descr="http://i.space.com/images/i/000/016/870/i02/pri-logo-space.jpg"/>
          <p:cNvPicPr preferRelativeResize="0"/>
          <p:nvPr/>
        </p:nvPicPr>
        <p:blipFill rotWithShape="1">
          <a:blip r:embed="rId3">
            <a:alphaModFix/>
          </a:blip>
          <a:srcRect/>
          <a:stretch/>
        </p:blipFill>
        <p:spPr>
          <a:xfrm>
            <a:off x="1857356" y="0"/>
            <a:ext cx="5476875" cy="3076575"/>
          </a:xfrm>
          <a:prstGeom prst="rect">
            <a:avLst/>
          </a:prstGeom>
          <a:noFill/>
          <a:ln>
            <a:noFill/>
          </a:ln>
        </p:spPr>
      </p:pic>
      <p:sp>
        <p:nvSpPr>
          <p:cNvPr id="308" name="Google Shape;308;p18"/>
          <p:cNvSpPr txBox="1"/>
          <p:nvPr/>
        </p:nvSpPr>
        <p:spPr>
          <a:xfrm>
            <a:off x="7822146" y="664229"/>
            <a:ext cx="142876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Book Antiqua"/>
              <a:buNone/>
            </a:pPr>
            <a:r>
              <a:rPr lang="en-CA" sz="2400" b="0" i="0" u="none" strike="noStrike" cap="none">
                <a:solidFill>
                  <a:schemeClr val="dk1"/>
                </a:solidFill>
                <a:latin typeface="Book Antiqua"/>
                <a:ea typeface="Book Antiqua"/>
                <a:cs typeface="Book Antiqua"/>
                <a:sym typeface="Book Antiqua"/>
              </a:rPr>
              <a:t>April 2012</a:t>
            </a:r>
            <a:endParaRPr/>
          </a:p>
        </p:txBody>
      </p:sp>
      <p:pic>
        <p:nvPicPr>
          <p:cNvPr id="309" name="Google Shape;309;p18" descr="Arkyd 6, launching later this year. "/>
          <p:cNvPicPr preferRelativeResize="0"/>
          <p:nvPr/>
        </p:nvPicPr>
        <p:blipFill rotWithShape="1">
          <a:blip r:embed="rId4">
            <a:alphaModFix/>
          </a:blip>
          <a:srcRect/>
          <a:stretch/>
        </p:blipFill>
        <p:spPr>
          <a:xfrm>
            <a:off x="247852" y="3326904"/>
            <a:ext cx="3977721" cy="2644016"/>
          </a:xfrm>
          <a:prstGeom prst="rect">
            <a:avLst/>
          </a:prstGeom>
          <a:noFill/>
          <a:ln>
            <a:noFill/>
          </a:ln>
        </p:spPr>
      </p:pic>
      <p:pic>
        <p:nvPicPr>
          <p:cNvPr id="310" name="Google Shape;310;p18" descr="A3R_PlanetaryResources_Deploy1"/>
          <p:cNvPicPr preferRelativeResize="0"/>
          <p:nvPr/>
        </p:nvPicPr>
        <p:blipFill rotWithShape="1">
          <a:blip r:embed="rId5">
            <a:alphaModFix/>
          </a:blip>
          <a:srcRect/>
          <a:stretch/>
        </p:blipFill>
        <p:spPr>
          <a:xfrm>
            <a:off x="4835025" y="3316375"/>
            <a:ext cx="3872525" cy="2579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9" descr="http://i.space.com/images/i/000/016/870/i02/pri-logo-space.jpg"/>
          <p:cNvPicPr preferRelativeResize="0"/>
          <p:nvPr/>
        </p:nvPicPr>
        <p:blipFill rotWithShape="1">
          <a:blip r:embed="rId3">
            <a:alphaModFix/>
          </a:blip>
          <a:srcRect/>
          <a:stretch/>
        </p:blipFill>
        <p:spPr>
          <a:xfrm>
            <a:off x="1857356" y="0"/>
            <a:ext cx="5476875" cy="3076575"/>
          </a:xfrm>
          <a:prstGeom prst="rect">
            <a:avLst/>
          </a:prstGeom>
          <a:noFill/>
          <a:ln>
            <a:noFill/>
          </a:ln>
        </p:spPr>
      </p:pic>
      <p:pic>
        <p:nvPicPr>
          <p:cNvPr id="317" name="Google Shape;317;p19" descr="http://pri.wpengine.netdna-cdn.com/wp-content/uploads/2012/04/Technology-Prospecting-Web.png"/>
          <p:cNvPicPr preferRelativeResize="0"/>
          <p:nvPr/>
        </p:nvPicPr>
        <p:blipFill rotWithShape="1">
          <a:blip r:embed="rId4">
            <a:alphaModFix/>
          </a:blip>
          <a:srcRect l="29502" t="1615" r="18870" b="-1614"/>
          <a:stretch/>
        </p:blipFill>
        <p:spPr>
          <a:xfrm>
            <a:off x="170313" y="2328548"/>
            <a:ext cx="4032448" cy="3716728"/>
          </a:xfrm>
          <a:prstGeom prst="rect">
            <a:avLst/>
          </a:prstGeom>
          <a:noFill/>
          <a:ln>
            <a:noFill/>
          </a:ln>
        </p:spPr>
      </p:pic>
      <p:sp>
        <p:nvSpPr>
          <p:cNvPr id="318" name="Google Shape;318;p19"/>
          <p:cNvSpPr txBox="1"/>
          <p:nvPr/>
        </p:nvSpPr>
        <p:spPr>
          <a:xfrm>
            <a:off x="7803858" y="707290"/>
            <a:ext cx="142876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Book Antiqua"/>
              <a:buNone/>
            </a:pPr>
            <a:r>
              <a:rPr lang="en-CA" sz="2400" b="0" i="0" u="none" strike="noStrike" cap="none">
                <a:solidFill>
                  <a:schemeClr val="dk1"/>
                </a:solidFill>
                <a:latin typeface="Book Antiqua"/>
                <a:ea typeface="Book Antiqua"/>
                <a:cs typeface="Book Antiqua"/>
                <a:sym typeface="Book Antiqua"/>
              </a:rPr>
              <a:t>April 2012</a:t>
            </a:r>
            <a:endParaRPr/>
          </a:p>
        </p:txBody>
      </p:sp>
      <p:pic>
        <p:nvPicPr>
          <p:cNvPr id="319" name="Google Shape;319;p19" descr="http://pri.wpengine.netdna-cdn.com/wp-content/uploads/2012/04/Water-Rich-Asteroid-Web-680x382.png"/>
          <p:cNvPicPr preferRelativeResize="0"/>
          <p:nvPr/>
        </p:nvPicPr>
        <p:blipFill rotWithShape="1">
          <a:blip r:embed="rId5">
            <a:alphaModFix/>
          </a:blip>
          <a:srcRect l="11568" r="19659"/>
          <a:stretch/>
        </p:blipFill>
        <p:spPr>
          <a:xfrm>
            <a:off x="4595793" y="2393159"/>
            <a:ext cx="4391889" cy="35875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
          <p:cNvPicPr preferRelativeResize="0"/>
          <p:nvPr/>
        </p:nvPicPr>
        <p:blipFill rotWithShape="1">
          <a:blip r:embed="rId3">
            <a:alphaModFix/>
          </a:blip>
          <a:srcRect/>
          <a:stretch/>
        </p:blipFill>
        <p:spPr>
          <a:xfrm>
            <a:off x="0" y="140839"/>
            <a:ext cx="9144000" cy="6031632"/>
          </a:xfrm>
          <a:prstGeom prst="rect">
            <a:avLst/>
          </a:prstGeom>
          <a:noFill/>
          <a:ln>
            <a:noFill/>
          </a:ln>
        </p:spPr>
      </p:pic>
      <p:sp>
        <p:nvSpPr>
          <p:cNvPr id="171" name="Google Shape;171;p2"/>
          <p:cNvSpPr txBox="1">
            <a:spLocks noGrp="1"/>
          </p:cNvSpPr>
          <p:nvPr>
            <p:ph type="ctrTitle"/>
          </p:nvPr>
        </p:nvSpPr>
        <p:spPr>
          <a:xfrm>
            <a:off x="3749424" y="3156350"/>
            <a:ext cx="5711400" cy="101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6480"/>
              <a:buFont typeface="Calibri"/>
              <a:buNone/>
            </a:pPr>
            <a:r>
              <a:rPr lang="en-CA" sz="6480" b="1" i="0" u="none" strike="noStrike" cap="none">
                <a:solidFill>
                  <a:schemeClr val="dk1"/>
                </a:solidFill>
                <a:latin typeface="Calibri"/>
                <a:ea typeface="Calibri"/>
                <a:cs typeface="Calibri"/>
                <a:sym typeface="Calibri"/>
              </a:rPr>
              <a:t>Mining Space</a:t>
            </a:r>
            <a:endParaRPr/>
          </a:p>
        </p:txBody>
      </p:sp>
      <p:sp>
        <p:nvSpPr>
          <p:cNvPr id="172" name="Google Shape;172;p2"/>
          <p:cNvSpPr txBox="1">
            <a:spLocks noGrp="1"/>
          </p:cNvSpPr>
          <p:nvPr>
            <p:ph type="subTitle" idx="1"/>
          </p:nvPr>
        </p:nvSpPr>
        <p:spPr>
          <a:xfrm>
            <a:off x="4307075" y="4249625"/>
            <a:ext cx="4908000" cy="1477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CA" sz="3000" i="0" u="none" strike="noStrike" cap="none">
                <a:solidFill>
                  <a:schemeClr val="dk1"/>
                </a:solidFill>
              </a:rPr>
              <a:t>Prepared by: David Kirsh</a:t>
            </a:r>
            <a:endParaRPr sz="3000"/>
          </a:p>
          <a:p>
            <a:pPr marL="0" marR="0" lvl="0" indent="0" algn="l" rtl="0">
              <a:lnSpc>
                <a:spcPct val="90000"/>
              </a:lnSpc>
              <a:spcBef>
                <a:spcPts val="1000"/>
              </a:spcBef>
              <a:spcAft>
                <a:spcPts val="0"/>
              </a:spcAft>
              <a:buClr>
                <a:schemeClr val="dk1"/>
              </a:buClr>
              <a:buSzPts val="2800"/>
              <a:buFont typeface="Arial"/>
              <a:buNone/>
            </a:pPr>
            <a:r>
              <a:rPr lang="en-CA" sz="3000" i="0" u="none" strike="noStrike" cap="none">
                <a:solidFill>
                  <a:schemeClr val="dk1"/>
                </a:solidFill>
              </a:rPr>
              <a:t>Updated By: Christy Caudill </a:t>
            </a:r>
            <a:r>
              <a:rPr lang="en-CA" sz="3000">
                <a:solidFill>
                  <a:srgbClr val="000000"/>
                </a:solidFill>
              </a:rPr>
              <a:t>&amp; Duncan Maunder</a:t>
            </a:r>
            <a:endParaRPr sz="2800" b="0" i="0" u="none" strike="noStrike" cap="none">
              <a:solidFill>
                <a:schemeClr val="dk1"/>
              </a:solidFill>
              <a:latin typeface="Calibri"/>
              <a:ea typeface="Calibri"/>
              <a:cs typeface="Calibri"/>
              <a:sym typeface="Calibri"/>
            </a:endParaRPr>
          </a:p>
        </p:txBody>
      </p:sp>
      <p:pic>
        <p:nvPicPr>
          <p:cNvPr id="173" name="Google Shape;173;p2"/>
          <p:cNvPicPr preferRelativeResize="0"/>
          <p:nvPr/>
        </p:nvPicPr>
        <p:blipFill>
          <a:blip r:embed="rId4">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20" descr="http://i.space.com/images/i/000/016/870/i02/pri-logo-space.jpg"/>
          <p:cNvPicPr preferRelativeResize="0"/>
          <p:nvPr/>
        </p:nvPicPr>
        <p:blipFill rotWithShape="1">
          <a:blip r:embed="rId3">
            <a:alphaModFix/>
          </a:blip>
          <a:srcRect/>
          <a:stretch/>
        </p:blipFill>
        <p:spPr>
          <a:xfrm>
            <a:off x="1833562" y="96401"/>
            <a:ext cx="5476875" cy="3076575"/>
          </a:xfrm>
          <a:prstGeom prst="rect">
            <a:avLst/>
          </a:prstGeom>
          <a:noFill/>
          <a:ln>
            <a:noFill/>
          </a:ln>
        </p:spPr>
      </p:pic>
      <p:pic>
        <p:nvPicPr>
          <p:cNvPr id="326" name="Google Shape;326;p20"/>
          <p:cNvPicPr preferRelativeResize="0"/>
          <p:nvPr/>
        </p:nvPicPr>
        <p:blipFill rotWithShape="1">
          <a:blip r:embed="rId4">
            <a:alphaModFix/>
          </a:blip>
          <a:srcRect/>
          <a:stretch/>
        </p:blipFill>
        <p:spPr>
          <a:xfrm>
            <a:off x="251520" y="3172976"/>
            <a:ext cx="8640960" cy="25922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1" descr="http://deepspaceindustries.com/images/public/DSI-Dragonfly-series_BV-21-01-13.jpg"/>
          <p:cNvPicPr preferRelativeResize="0"/>
          <p:nvPr/>
        </p:nvPicPr>
        <p:blipFill rotWithShape="1">
          <a:blip r:embed="rId3">
            <a:alphaModFix/>
          </a:blip>
          <a:srcRect/>
          <a:stretch/>
        </p:blipFill>
        <p:spPr>
          <a:xfrm>
            <a:off x="1412983" y="2254935"/>
            <a:ext cx="6318034" cy="3553894"/>
          </a:xfrm>
          <a:prstGeom prst="rect">
            <a:avLst/>
          </a:prstGeom>
          <a:noFill/>
          <a:ln>
            <a:noFill/>
          </a:ln>
        </p:spPr>
      </p:pic>
      <p:pic>
        <p:nvPicPr>
          <p:cNvPr id="333" name="Google Shape;333;p21" descr="http://upload.wikimedia.org/wikipedia/en/e/e2/Deep_Space_Industries_logo.jpg"/>
          <p:cNvPicPr preferRelativeResize="0"/>
          <p:nvPr/>
        </p:nvPicPr>
        <p:blipFill rotWithShape="1">
          <a:blip r:embed="rId4">
            <a:alphaModFix/>
          </a:blip>
          <a:srcRect/>
          <a:stretch/>
        </p:blipFill>
        <p:spPr>
          <a:xfrm>
            <a:off x="2627784" y="390466"/>
            <a:ext cx="3139968" cy="1381588"/>
          </a:xfrm>
          <a:prstGeom prst="rect">
            <a:avLst/>
          </a:prstGeom>
          <a:noFill/>
          <a:ln>
            <a:noFill/>
          </a:ln>
        </p:spPr>
      </p:pic>
      <p:sp>
        <p:nvSpPr>
          <p:cNvPr id="334" name="Google Shape;334;p21"/>
          <p:cNvSpPr txBox="1"/>
          <p:nvPr/>
        </p:nvSpPr>
        <p:spPr>
          <a:xfrm>
            <a:off x="7174062" y="665761"/>
            <a:ext cx="142876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Book Antiqua"/>
              <a:buNone/>
            </a:pPr>
            <a:r>
              <a:rPr lang="en-CA" sz="2400" b="0" i="0" u="none" strike="noStrike" cap="none">
                <a:solidFill>
                  <a:schemeClr val="dk1"/>
                </a:solidFill>
                <a:latin typeface="Book Antiqua"/>
                <a:ea typeface="Book Antiqua"/>
                <a:cs typeface="Book Antiqua"/>
                <a:sym typeface="Book Antiqua"/>
              </a:rPr>
              <a:t>January 2013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2"/>
          <p:cNvPicPr preferRelativeResize="0"/>
          <p:nvPr/>
        </p:nvPicPr>
        <p:blipFill rotWithShape="1">
          <a:blip r:embed="rId3">
            <a:alphaModFix/>
          </a:blip>
          <a:srcRect l="50471" t="34041" r="7002" b="23120"/>
          <a:stretch/>
        </p:blipFill>
        <p:spPr>
          <a:xfrm>
            <a:off x="1250320" y="2103836"/>
            <a:ext cx="6643360" cy="3764574"/>
          </a:xfrm>
          <a:prstGeom prst="rect">
            <a:avLst/>
          </a:prstGeom>
          <a:noFill/>
          <a:ln>
            <a:noFill/>
          </a:ln>
        </p:spPr>
      </p:pic>
      <p:pic>
        <p:nvPicPr>
          <p:cNvPr id="341" name="Google Shape;341;p22" descr="http://upload.wikimedia.org/wikipedia/en/e/e2/Deep_Space_Industries_logo.jpg"/>
          <p:cNvPicPr preferRelativeResize="0"/>
          <p:nvPr/>
        </p:nvPicPr>
        <p:blipFill rotWithShape="1">
          <a:blip r:embed="rId4">
            <a:alphaModFix/>
          </a:blip>
          <a:srcRect/>
          <a:stretch/>
        </p:blipFill>
        <p:spPr>
          <a:xfrm>
            <a:off x="2846582" y="331548"/>
            <a:ext cx="3450835" cy="1518369"/>
          </a:xfrm>
          <a:prstGeom prst="rect">
            <a:avLst/>
          </a:prstGeom>
          <a:noFill/>
          <a:ln>
            <a:noFill/>
          </a:ln>
        </p:spPr>
      </p:pic>
      <p:sp>
        <p:nvSpPr>
          <p:cNvPr id="342" name="Google Shape;342;p22"/>
          <p:cNvSpPr txBox="1"/>
          <p:nvPr/>
        </p:nvSpPr>
        <p:spPr>
          <a:xfrm>
            <a:off x="7009672" y="667248"/>
            <a:ext cx="142876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Book Antiqua"/>
              <a:buNone/>
            </a:pPr>
            <a:r>
              <a:rPr lang="en-CA" sz="2400" b="0" i="0" u="none" strike="noStrike" cap="none">
                <a:solidFill>
                  <a:schemeClr val="dk1"/>
                </a:solidFill>
                <a:latin typeface="Book Antiqua"/>
                <a:ea typeface="Book Antiqua"/>
                <a:cs typeface="Book Antiqua"/>
                <a:sym typeface="Book Antiqua"/>
              </a:rPr>
              <a:t>January 2013</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3" descr="http://upload.wikimedia.org/wikipedia/en/e/e2/Deep_Space_Industries_logo.jpg"/>
          <p:cNvPicPr preferRelativeResize="0"/>
          <p:nvPr/>
        </p:nvPicPr>
        <p:blipFill rotWithShape="1">
          <a:blip r:embed="rId3">
            <a:alphaModFix/>
          </a:blip>
          <a:srcRect/>
          <a:stretch/>
        </p:blipFill>
        <p:spPr>
          <a:xfrm>
            <a:off x="2821996" y="337198"/>
            <a:ext cx="3500008" cy="1540006"/>
          </a:xfrm>
          <a:prstGeom prst="rect">
            <a:avLst/>
          </a:prstGeom>
          <a:noFill/>
          <a:ln>
            <a:noFill/>
          </a:ln>
        </p:spPr>
      </p:pic>
      <p:sp>
        <p:nvSpPr>
          <p:cNvPr id="349" name="Google Shape;349;p23"/>
          <p:cNvSpPr txBox="1"/>
          <p:nvPr/>
        </p:nvSpPr>
        <p:spPr>
          <a:xfrm>
            <a:off x="7186149" y="839768"/>
            <a:ext cx="142876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Book Antiqua"/>
              <a:buNone/>
            </a:pPr>
            <a:r>
              <a:rPr lang="en-CA" sz="2400" b="0" i="0" u="none" strike="noStrike" cap="none">
                <a:solidFill>
                  <a:schemeClr val="dk1"/>
                </a:solidFill>
                <a:latin typeface="Book Antiqua"/>
                <a:ea typeface="Book Antiqua"/>
                <a:cs typeface="Book Antiqua"/>
                <a:sym typeface="Book Antiqua"/>
              </a:rPr>
              <a:t>January 2013</a:t>
            </a:r>
            <a:endParaRPr/>
          </a:p>
        </p:txBody>
      </p:sp>
      <p:pic>
        <p:nvPicPr>
          <p:cNvPr id="350" name="Google Shape;350;p23" descr="http://deepspaceindustries.com/images/public/DSI-Fuel%20Processor_BV-20-01-13.jpg"/>
          <p:cNvPicPr preferRelativeResize="0"/>
          <p:nvPr/>
        </p:nvPicPr>
        <p:blipFill rotWithShape="1">
          <a:blip r:embed="rId4">
            <a:alphaModFix/>
          </a:blip>
          <a:srcRect/>
          <a:stretch/>
        </p:blipFill>
        <p:spPr>
          <a:xfrm>
            <a:off x="1243471" y="2105804"/>
            <a:ext cx="6657060" cy="37445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24" descr="http://upload.wikimedia.org/wikipedia/en/e/e2/Deep_Space_Industries_logo.jpg"/>
          <p:cNvPicPr preferRelativeResize="0"/>
          <p:nvPr/>
        </p:nvPicPr>
        <p:blipFill rotWithShape="1">
          <a:blip r:embed="rId3">
            <a:alphaModFix/>
          </a:blip>
          <a:srcRect/>
          <a:stretch/>
        </p:blipFill>
        <p:spPr>
          <a:xfrm>
            <a:off x="2749988" y="488704"/>
            <a:ext cx="3644024" cy="1603373"/>
          </a:xfrm>
          <a:prstGeom prst="rect">
            <a:avLst/>
          </a:prstGeom>
          <a:noFill/>
          <a:ln>
            <a:noFill/>
          </a:ln>
        </p:spPr>
      </p:pic>
      <p:sp>
        <p:nvSpPr>
          <p:cNvPr id="357" name="Google Shape;357;p24"/>
          <p:cNvSpPr txBox="1"/>
          <p:nvPr/>
        </p:nvSpPr>
        <p:spPr>
          <a:xfrm>
            <a:off x="7072330" y="658013"/>
            <a:ext cx="142876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Book Antiqua"/>
              <a:buNone/>
            </a:pPr>
            <a:r>
              <a:rPr lang="en-CA" sz="2400" b="0" i="0" u="none" strike="noStrike" cap="none">
                <a:solidFill>
                  <a:schemeClr val="dk1"/>
                </a:solidFill>
                <a:latin typeface="Book Antiqua"/>
                <a:ea typeface="Book Antiqua"/>
                <a:cs typeface="Book Antiqua"/>
                <a:sym typeface="Book Antiqua"/>
              </a:rPr>
              <a:t>January 2013</a:t>
            </a:r>
            <a:endParaRPr/>
          </a:p>
        </p:txBody>
      </p:sp>
      <p:pic>
        <p:nvPicPr>
          <p:cNvPr id="358" name="Google Shape;358;p24" descr="http://deepspaceindustries.com/images/public/DSI-settlement-concept_BV-21-01-13.jpg"/>
          <p:cNvPicPr preferRelativeResize="0"/>
          <p:nvPr/>
        </p:nvPicPr>
        <p:blipFill rotWithShape="1">
          <a:blip r:embed="rId4">
            <a:alphaModFix/>
          </a:blip>
          <a:srcRect/>
          <a:stretch/>
        </p:blipFill>
        <p:spPr>
          <a:xfrm>
            <a:off x="1439974" y="2299529"/>
            <a:ext cx="6264053" cy="35266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25" descr="http://upload.wikimedia.org/wikipedia/en/e/e2/Deep_Space_Industries_logo.jpg"/>
          <p:cNvPicPr preferRelativeResize="0"/>
          <p:nvPr/>
        </p:nvPicPr>
        <p:blipFill rotWithShape="1">
          <a:blip r:embed="rId3">
            <a:alphaModFix/>
          </a:blip>
          <a:srcRect/>
          <a:stretch/>
        </p:blipFill>
        <p:spPr>
          <a:xfrm>
            <a:off x="2858000" y="399923"/>
            <a:ext cx="3428000" cy="1508322"/>
          </a:xfrm>
          <a:prstGeom prst="rect">
            <a:avLst/>
          </a:prstGeom>
          <a:noFill/>
          <a:ln>
            <a:noFill/>
          </a:ln>
        </p:spPr>
      </p:pic>
      <p:sp>
        <p:nvSpPr>
          <p:cNvPr id="365" name="Google Shape;365;p25"/>
          <p:cNvSpPr txBox="1"/>
          <p:nvPr/>
        </p:nvSpPr>
        <p:spPr>
          <a:xfrm>
            <a:off x="7072330" y="622029"/>
            <a:ext cx="142876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Book Antiqua"/>
              <a:buNone/>
            </a:pPr>
            <a:r>
              <a:rPr lang="en-CA" sz="2400" b="0" i="0" u="none" strike="noStrike" cap="none">
                <a:solidFill>
                  <a:schemeClr val="dk1"/>
                </a:solidFill>
                <a:latin typeface="Book Antiqua"/>
                <a:ea typeface="Book Antiqua"/>
                <a:cs typeface="Book Antiqua"/>
                <a:sym typeface="Book Antiqua"/>
              </a:rPr>
              <a:t>January 2013</a:t>
            </a:r>
            <a:endParaRPr/>
          </a:p>
        </p:txBody>
      </p:sp>
      <p:pic>
        <p:nvPicPr>
          <p:cNvPr id="366" name="Google Shape;366;p25"/>
          <p:cNvPicPr preferRelativeResize="0">
            <a:picLocks noGrp="1"/>
          </p:cNvPicPr>
          <p:nvPr>
            <p:ph type="body" idx="1"/>
          </p:nvPr>
        </p:nvPicPr>
        <p:blipFill rotWithShape="1">
          <a:blip r:embed="rId4">
            <a:alphaModFix/>
          </a:blip>
          <a:srcRect/>
          <a:stretch/>
        </p:blipFill>
        <p:spPr>
          <a:xfrm>
            <a:off x="960214" y="2136845"/>
            <a:ext cx="7223700" cy="3611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EAD594"/>
              </a:buClr>
              <a:buSzPts val="4100"/>
              <a:buFont typeface="Lucida Sans"/>
              <a:buNone/>
            </a:pPr>
            <a:r>
              <a:rPr lang="en-CA" sz="4100" b="1" i="0" u="none" strike="noStrike" cap="none">
                <a:solidFill>
                  <a:schemeClr val="dk1"/>
                </a:solidFill>
                <a:latin typeface="Lucida Sans"/>
                <a:ea typeface="Lucida Sans"/>
                <a:cs typeface="Lucida Sans"/>
                <a:sym typeface="Lucida Sans"/>
              </a:rPr>
              <a:t>PROMPT</a:t>
            </a:r>
            <a:endParaRPr/>
          </a:p>
        </p:txBody>
      </p:sp>
      <p:sp>
        <p:nvSpPr>
          <p:cNvPr id="373" name="Google Shape;373;p26"/>
          <p:cNvSpPr txBox="1">
            <a:spLocks noGrp="1"/>
          </p:cNvSpPr>
          <p:nvPr>
            <p:ph type="body" idx="1"/>
          </p:nvPr>
        </p:nvSpPr>
        <p:spPr>
          <a:xfrm>
            <a:off x="457200" y="1600200"/>
            <a:ext cx="8229600" cy="4709160"/>
          </a:xfrm>
          <a:prstGeom prst="rect">
            <a:avLst/>
          </a:prstGeom>
          <a:noFill/>
          <a:ln>
            <a:noFill/>
          </a:ln>
        </p:spPr>
        <p:txBody>
          <a:bodyPr spcFirstLastPara="1" wrap="square" lIns="91425" tIns="45700" rIns="91425" bIns="45700" anchor="t" anchorCtr="0">
            <a:noAutofit/>
          </a:bodyPr>
          <a:lstStyle/>
          <a:p>
            <a:pPr marL="594360" marR="0" lvl="0" indent="-457200" algn="l" rtl="0">
              <a:spcBef>
                <a:spcPts val="0"/>
              </a:spcBef>
              <a:spcAft>
                <a:spcPts val="0"/>
              </a:spcAft>
              <a:buClr>
                <a:schemeClr val="dk1"/>
              </a:buClr>
              <a:buSzPts val="1820"/>
              <a:buFont typeface="Noto Sans Symbols"/>
              <a:buChar char="❑"/>
            </a:pPr>
            <a:r>
              <a:rPr lang="en-CA" sz="2800" b="0" i="0" u="none" strike="noStrike" cap="none">
                <a:solidFill>
                  <a:schemeClr val="dk1"/>
                </a:solidFill>
                <a:latin typeface="Book Antiqua"/>
                <a:ea typeface="Book Antiqua"/>
                <a:cs typeface="Book Antiqua"/>
                <a:sym typeface="Book Antiqua"/>
              </a:rPr>
              <a:t>Percussive and Rotary Multi-Purpose Tool</a:t>
            </a:r>
            <a:endParaRPr/>
          </a:p>
          <a:p>
            <a:pPr marL="548640" marR="0" lvl="0" indent="-411480" algn="l" rtl="0">
              <a:spcBef>
                <a:spcPts val="560"/>
              </a:spcBef>
              <a:spcAft>
                <a:spcPts val="0"/>
              </a:spcAft>
              <a:buClr>
                <a:srgbClr val="F9F9F9"/>
              </a:buClr>
              <a:buSzPts val="1820"/>
              <a:buFont typeface="Noto Sans Symbols"/>
              <a:buNone/>
            </a:pPr>
            <a:endParaRPr sz="2800" b="0" i="0" u="none" strike="noStrike" cap="none">
              <a:solidFill>
                <a:schemeClr val="dk1"/>
              </a:solidFill>
              <a:latin typeface="Book Antiqua"/>
              <a:ea typeface="Book Antiqua"/>
              <a:cs typeface="Book Antiqua"/>
              <a:sym typeface="Book Antiqua"/>
            </a:endParaRPr>
          </a:p>
          <a:p>
            <a:pPr marL="594360" marR="0" lvl="0" indent="-457200" algn="l" rtl="0">
              <a:spcBef>
                <a:spcPts val="560"/>
              </a:spcBef>
              <a:spcAft>
                <a:spcPts val="0"/>
              </a:spcAft>
              <a:buClr>
                <a:schemeClr val="dk1"/>
              </a:buClr>
              <a:buSzPts val="1820"/>
              <a:buFont typeface="Noto Sans Symbols"/>
              <a:buChar char="❑"/>
            </a:pPr>
            <a:r>
              <a:rPr lang="en-CA" sz="2800" b="0" i="0" u="none" strike="noStrike" cap="none">
                <a:solidFill>
                  <a:schemeClr val="dk1"/>
                </a:solidFill>
                <a:latin typeface="Book Antiqua"/>
                <a:ea typeface="Book Antiqua"/>
                <a:cs typeface="Book Antiqua"/>
                <a:sym typeface="Book Antiqua"/>
              </a:rPr>
              <a:t>Deltion Innovations is an Ontario company that is developing a mining tool that can be used to drill and collect material from planetary surfaces</a:t>
            </a:r>
            <a:br>
              <a:rPr lang="en-CA" sz="2800" b="0" i="0" u="none" strike="noStrike" cap="none">
                <a:solidFill>
                  <a:schemeClr val="dk1"/>
                </a:solidFill>
                <a:latin typeface="Book Antiqua"/>
                <a:ea typeface="Book Antiqua"/>
                <a:cs typeface="Book Antiqua"/>
                <a:sym typeface="Book Antiqua"/>
              </a:rPr>
            </a:br>
            <a:endParaRPr sz="2800" b="0" i="0" u="none" strike="noStrike" cap="none">
              <a:solidFill>
                <a:schemeClr val="dk1"/>
              </a:solidFill>
              <a:latin typeface="Book Antiqua"/>
              <a:ea typeface="Book Antiqua"/>
              <a:cs typeface="Book Antiqua"/>
              <a:sym typeface="Book Antiqua"/>
            </a:endParaRPr>
          </a:p>
          <a:p>
            <a:pPr marL="594360" marR="0" lvl="0" indent="-457200" algn="l" rtl="0">
              <a:spcBef>
                <a:spcPts val="560"/>
              </a:spcBef>
              <a:spcAft>
                <a:spcPts val="0"/>
              </a:spcAft>
              <a:buClr>
                <a:schemeClr val="dk1"/>
              </a:buClr>
              <a:buSzPts val="1820"/>
              <a:buFont typeface="Noto Sans Symbols"/>
              <a:buChar char="❑"/>
            </a:pPr>
            <a:r>
              <a:rPr lang="en-CA" sz="2800" b="0" i="0" u="none" strike="noStrike" cap="none">
                <a:solidFill>
                  <a:schemeClr val="dk1"/>
                </a:solidFill>
                <a:latin typeface="Book Antiqua"/>
                <a:ea typeface="Book Antiqua"/>
                <a:cs typeface="Book Antiqua"/>
                <a:sym typeface="Book Antiqua"/>
              </a:rPr>
              <a:t>The company was awarded a contract from the Canadian Space Agency in 2016 to work on the tool</a:t>
            </a:r>
            <a:endParaRPr/>
          </a:p>
        </p:txBody>
      </p:sp>
      <p:sp>
        <p:nvSpPr>
          <p:cNvPr id="374" name="Google Shape;374;p26"/>
          <p:cNvSpPr/>
          <p:nvPr/>
        </p:nvSpPr>
        <p:spPr>
          <a:xfrm>
            <a:off x="5591175" y="274638"/>
            <a:ext cx="3096344" cy="1152128"/>
          </a:xfrm>
          <a:prstGeom prst="rect">
            <a:avLst/>
          </a:prstGeom>
          <a:solidFill>
            <a:srgbClr val="D8D8D8"/>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Book Antiqua"/>
              <a:ea typeface="Book Antiqua"/>
              <a:cs typeface="Book Antiqua"/>
              <a:sym typeface="Book Antiqua"/>
            </a:endParaRPr>
          </a:p>
        </p:txBody>
      </p:sp>
      <p:pic>
        <p:nvPicPr>
          <p:cNvPr id="375" name="Google Shape;375;p26" descr="https://static.wixstatic.com/media/ca23f5_9d95a5a10530443f9dcb3a176a809c78.png/v1/fill/w_325,h_122,al_c,usm_0.66_1.00_0.01/ca23f5_9d95a5a10530443f9dcb3a176a809c78.png"/>
          <p:cNvPicPr preferRelativeResize="0"/>
          <p:nvPr/>
        </p:nvPicPr>
        <p:blipFill rotWithShape="1">
          <a:blip r:embed="rId3">
            <a:alphaModFix/>
          </a:blip>
          <a:srcRect/>
          <a:stretch/>
        </p:blipFill>
        <p:spPr>
          <a:xfrm>
            <a:off x="5591175" y="274638"/>
            <a:ext cx="3095625" cy="1162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chemeClr val="dk1"/>
                </a:solidFill>
                <a:latin typeface="Lucida Sans"/>
                <a:ea typeface="Lucida Sans"/>
                <a:cs typeface="Lucida Sans"/>
                <a:sym typeface="Lucida Sans"/>
              </a:rPr>
              <a:t>3D Printing on the Moon</a:t>
            </a:r>
            <a:endParaRPr/>
          </a:p>
        </p:txBody>
      </p:sp>
      <p:pic>
        <p:nvPicPr>
          <p:cNvPr id="382" name="Google Shape;382;p27" descr="http://img.gawkerassets.com/img/18db70wwg5b4zpng/original.png"/>
          <p:cNvPicPr preferRelativeResize="0"/>
          <p:nvPr/>
        </p:nvPicPr>
        <p:blipFill rotWithShape="1">
          <a:blip r:embed="rId3">
            <a:alphaModFix/>
          </a:blip>
          <a:srcRect/>
          <a:stretch/>
        </p:blipFill>
        <p:spPr>
          <a:xfrm>
            <a:off x="1080187" y="1361558"/>
            <a:ext cx="6983626" cy="3928291"/>
          </a:xfrm>
          <a:prstGeom prst="rect">
            <a:avLst/>
          </a:prstGeom>
          <a:noFill/>
          <a:ln>
            <a:noFill/>
          </a:ln>
        </p:spPr>
      </p:pic>
      <p:pic>
        <p:nvPicPr>
          <p:cNvPr id="383" name="Google Shape;383;p27" descr="Foster + Partners"/>
          <p:cNvPicPr preferRelativeResize="0"/>
          <p:nvPr/>
        </p:nvPicPr>
        <p:blipFill rotWithShape="1">
          <a:blip r:embed="rId4">
            <a:alphaModFix/>
          </a:blip>
          <a:srcRect/>
          <a:stretch/>
        </p:blipFill>
        <p:spPr>
          <a:xfrm>
            <a:off x="6516216" y="5589240"/>
            <a:ext cx="2000250" cy="200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28"/>
          <p:cNvPicPr preferRelativeResize="0"/>
          <p:nvPr/>
        </p:nvPicPr>
        <p:blipFill rotWithShape="1">
          <a:blip r:embed="rId3">
            <a:alphaModFix/>
          </a:blip>
          <a:srcRect/>
          <a:stretch/>
        </p:blipFill>
        <p:spPr>
          <a:xfrm>
            <a:off x="4512612" y="139300"/>
            <a:ext cx="4534550" cy="2200287"/>
          </a:xfrm>
          <a:prstGeom prst="rect">
            <a:avLst/>
          </a:prstGeom>
          <a:noFill/>
          <a:ln>
            <a:noFill/>
          </a:ln>
        </p:spPr>
      </p:pic>
      <p:sp>
        <p:nvSpPr>
          <p:cNvPr id="390" name="Google Shape;390;p28"/>
          <p:cNvSpPr txBox="1"/>
          <p:nvPr/>
        </p:nvSpPr>
        <p:spPr>
          <a:xfrm>
            <a:off x="539750" y="307175"/>
            <a:ext cx="3200146"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lt1"/>
              </a:solidFill>
              <a:latin typeface="Book Antiqua"/>
              <a:ea typeface="Book Antiqua"/>
              <a:cs typeface="Book Antiqua"/>
              <a:sym typeface="Book Antiqua"/>
            </a:endParaRPr>
          </a:p>
        </p:txBody>
      </p:sp>
      <p:sp>
        <p:nvSpPr>
          <p:cNvPr id="391" name="Google Shape;391;p28"/>
          <p:cNvSpPr txBox="1"/>
          <p:nvPr/>
        </p:nvSpPr>
        <p:spPr>
          <a:xfrm>
            <a:off x="457200" y="1600200"/>
            <a:ext cx="8229600" cy="4526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lt1"/>
              </a:solidFill>
              <a:latin typeface="Book Antiqua"/>
              <a:ea typeface="Book Antiqua"/>
              <a:cs typeface="Book Antiqua"/>
              <a:sym typeface="Book Antiqua"/>
            </a:endParaRPr>
          </a:p>
        </p:txBody>
      </p:sp>
      <p:sp>
        <p:nvSpPr>
          <p:cNvPr id="392" name="Google Shape;392;p28"/>
          <p:cNvSpPr txBox="1"/>
          <p:nvPr/>
        </p:nvSpPr>
        <p:spPr>
          <a:xfrm>
            <a:off x="539750" y="3257550"/>
            <a:ext cx="7237413" cy="822325"/>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Clr>
                <a:schemeClr val="lt1"/>
              </a:buClr>
              <a:buSzPts val="1800"/>
              <a:buFont typeface="Book Antiqua"/>
              <a:buNone/>
            </a:pPr>
            <a:endParaRPr sz="1800" b="0" i="0" u="none" strike="noStrike" cap="none">
              <a:solidFill>
                <a:srgbClr val="FFFFFF"/>
              </a:solidFill>
              <a:latin typeface="Book Antiqua"/>
              <a:ea typeface="Book Antiqua"/>
              <a:cs typeface="Book Antiqua"/>
              <a:sym typeface="Book Antiqua"/>
            </a:endParaRPr>
          </a:p>
          <a:p>
            <a:pPr marL="0" marR="0" lvl="0" indent="0" algn="r" rtl="0">
              <a:spcBef>
                <a:spcPts val="0"/>
              </a:spcBef>
              <a:spcAft>
                <a:spcPts val="0"/>
              </a:spcAft>
              <a:buClr>
                <a:schemeClr val="lt1"/>
              </a:buClr>
              <a:buSzPts val="1800"/>
              <a:buFont typeface="Book Antiqua"/>
              <a:buNone/>
            </a:pPr>
            <a:endParaRPr sz="1800" b="0" i="0" u="none" strike="noStrike" cap="none">
              <a:solidFill>
                <a:srgbClr val="FFFFFF"/>
              </a:solidFill>
              <a:latin typeface="Book Antiqua"/>
              <a:ea typeface="Book Antiqua"/>
              <a:cs typeface="Book Antiqua"/>
              <a:sym typeface="Book Antiqua"/>
            </a:endParaRPr>
          </a:p>
        </p:txBody>
      </p:sp>
      <p:sp>
        <p:nvSpPr>
          <p:cNvPr id="393" name="Google Shape;393;p28"/>
          <p:cNvSpPr txBox="1"/>
          <p:nvPr/>
        </p:nvSpPr>
        <p:spPr>
          <a:xfrm>
            <a:off x="3024200" y="2406650"/>
            <a:ext cx="5435700" cy="8223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1800"/>
              <a:buFont typeface="Book Antiqua"/>
              <a:buNone/>
            </a:pPr>
            <a:r>
              <a:rPr lang="en-CA" sz="2000" b="0" i="0" u="none" strike="noStrike" cap="none">
                <a:solidFill>
                  <a:schemeClr val="dk1"/>
                </a:solidFill>
                <a:latin typeface="Book Antiqua"/>
                <a:ea typeface="Book Antiqua"/>
                <a:cs typeface="Book Antiqua"/>
                <a:sym typeface="Book Antiqua"/>
              </a:rPr>
              <a:t>On Earth the </a:t>
            </a:r>
            <a:r>
              <a:rPr lang="en-CA" sz="2000" b="1" i="0" u="none" strike="noStrike" cap="none">
                <a:solidFill>
                  <a:schemeClr val="dk1"/>
                </a:solidFill>
                <a:latin typeface="Book Antiqua"/>
                <a:ea typeface="Book Antiqua"/>
                <a:cs typeface="Book Antiqua"/>
                <a:sym typeface="Book Antiqua"/>
              </a:rPr>
              <a:t>atmosphere</a:t>
            </a:r>
            <a:r>
              <a:rPr lang="en-CA" sz="2000" b="0" i="0" u="none" strike="noStrike" cap="none">
                <a:solidFill>
                  <a:schemeClr val="dk1"/>
                </a:solidFill>
                <a:latin typeface="Book Antiqua"/>
                <a:ea typeface="Book Antiqua"/>
                <a:cs typeface="Book Antiqua"/>
                <a:sym typeface="Book Antiqua"/>
              </a:rPr>
              <a:t> absorbs around 25% of solar energy.</a:t>
            </a:r>
            <a:endParaRPr/>
          </a:p>
          <a:p>
            <a:pPr marL="0" marR="0" lvl="0" indent="0" algn="l" rtl="0">
              <a:spcBef>
                <a:spcPts val="0"/>
              </a:spcBef>
              <a:spcAft>
                <a:spcPts val="0"/>
              </a:spcAft>
              <a:buClr>
                <a:schemeClr val="lt1"/>
              </a:buClr>
              <a:buSzPts val="1800"/>
              <a:buFont typeface="Book Antiqua"/>
              <a:buNone/>
            </a:pPr>
            <a:endParaRPr sz="1800" b="0" i="0" u="none" strike="noStrike" cap="none">
              <a:solidFill>
                <a:srgbClr val="FFFFFF"/>
              </a:solidFill>
              <a:latin typeface="Book Antiqua"/>
              <a:ea typeface="Book Antiqua"/>
              <a:cs typeface="Book Antiqua"/>
              <a:sym typeface="Book Antiqua"/>
            </a:endParaRPr>
          </a:p>
        </p:txBody>
      </p:sp>
      <p:sp>
        <p:nvSpPr>
          <p:cNvPr id="394" name="Google Shape;394;p28"/>
          <p:cNvSpPr txBox="1"/>
          <p:nvPr/>
        </p:nvSpPr>
        <p:spPr>
          <a:xfrm>
            <a:off x="179400" y="1466075"/>
            <a:ext cx="4442700" cy="5175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2800"/>
              <a:buFont typeface="Book Antiqua"/>
              <a:buNone/>
            </a:pPr>
            <a:r>
              <a:rPr lang="en-CA" sz="2800" b="1" i="0" u="none" strike="noStrike" cap="none">
                <a:solidFill>
                  <a:schemeClr val="dk1"/>
                </a:solidFill>
                <a:latin typeface="Book Antiqua"/>
                <a:ea typeface="Book Antiqua"/>
                <a:cs typeface="Book Antiqua"/>
                <a:sym typeface="Book Antiqua"/>
              </a:rPr>
              <a:t>Is more efficient in space!</a:t>
            </a:r>
            <a:endParaRPr/>
          </a:p>
        </p:txBody>
      </p:sp>
      <p:pic>
        <p:nvPicPr>
          <p:cNvPr id="395" name="Google Shape;395;p28"/>
          <p:cNvPicPr preferRelativeResize="0"/>
          <p:nvPr/>
        </p:nvPicPr>
        <p:blipFill rotWithShape="1">
          <a:blip r:embed="rId4">
            <a:alphaModFix/>
          </a:blip>
          <a:srcRect/>
          <a:stretch/>
        </p:blipFill>
        <p:spPr>
          <a:xfrm>
            <a:off x="1208088" y="4297888"/>
            <a:ext cx="2752725" cy="1666875"/>
          </a:xfrm>
          <a:prstGeom prst="rect">
            <a:avLst/>
          </a:prstGeom>
          <a:noFill/>
          <a:ln>
            <a:noFill/>
          </a:ln>
        </p:spPr>
      </p:pic>
      <p:sp>
        <p:nvSpPr>
          <p:cNvPr id="396" name="Google Shape;396;p28"/>
          <p:cNvSpPr txBox="1"/>
          <p:nvPr/>
        </p:nvSpPr>
        <p:spPr>
          <a:xfrm>
            <a:off x="3028582" y="3250189"/>
            <a:ext cx="5846700" cy="6447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1800"/>
              <a:buFont typeface="Book Antiqua"/>
              <a:buNone/>
            </a:pPr>
            <a:r>
              <a:rPr lang="en-CA" sz="1900" b="0" i="0" u="none" strike="noStrike" cap="none">
                <a:solidFill>
                  <a:schemeClr val="dk1"/>
                </a:solidFill>
                <a:latin typeface="Book Antiqua"/>
                <a:ea typeface="Book Antiqua"/>
                <a:cs typeface="Book Antiqua"/>
                <a:sym typeface="Book Antiqua"/>
              </a:rPr>
              <a:t>Solar power on Earth also has to account for night and cloudy weather.</a:t>
            </a:r>
            <a:endParaRPr/>
          </a:p>
        </p:txBody>
      </p:sp>
      <p:pic>
        <p:nvPicPr>
          <p:cNvPr id="397" name="Google Shape;397;p28"/>
          <p:cNvPicPr preferRelativeResize="0"/>
          <p:nvPr/>
        </p:nvPicPr>
        <p:blipFill rotWithShape="1">
          <a:blip r:embed="rId5">
            <a:alphaModFix/>
          </a:blip>
          <a:srcRect/>
          <a:stretch/>
        </p:blipFill>
        <p:spPr>
          <a:xfrm>
            <a:off x="6518275" y="4178375"/>
            <a:ext cx="2517775" cy="1800225"/>
          </a:xfrm>
          <a:prstGeom prst="rect">
            <a:avLst/>
          </a:prstGeom>
          <a:noFill/>
          <a:ln>
            <a:noFill/>
          </a:ln>
        </p:spPr>
      </p:pic>
      <p:pic>
        <p:nvPicPr>
          <p:cNvPr id="398" name="Google Shape;398;p28"/>
          <p:cNvPicPr preferRelativeResize="0"/>
          <p:nvPr/>
        </p:nvPicPr>
        <p:blipFill rotWithShape="1">
          <a:blip r:embed="rId6">
            <a:alphaModFix/>
          </a:blip>
          <a:srcRect/>
          <a:stretch/>
        </p:blipFill>
        <p:spPr>
          <a:xfrm>
            <a:off x="179388" y="2160588"/>
            <a:ext cx="2700337" cy="1800225"/>
          </a:xfrm>
          <a:prstGeom prst="rect">
            <a:avLst/>
          </a:prstGeom>
          <a:noFill/>
          <a:ln>
            <a:noFill/>
          </a:ln>
        </p:spPr>
      </p:pic>
      <p:sp>
        <p:nvSpPr>
          <p:cNvPr id="399" name="Google Shape;399;p28"/>
          <p:cNvSpPr txBox="1"/>
          <p:nvPr/>
        </p:nvSpPr>
        <p:spPr>
          <a:xfrm>
            <a:off x="179388" y="468313"/>
            <a:ext cx="3702050" cy="820737"/>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4800"/>
              <a:buFont typeface="Book Antiqua"/>
              <a:buNone/>
            </a:pPr>
            <a:r>
              <a:rPr lang="en-CA" sz="4800" b="1" i="0" u="none" strike="noStrike" cap="none">
                <a:solidFill>
                  <a:schemeClr val="dk1"/>
                </a:solidFill>
                <a:latin typeface="Book Antiqua"/>
                <a:ea typeface="Book Antiqua"/>
                <a:cs typeface="Book Antiqua"/>
                <a:sym typeface="Book Antiqua"/>
              </a:rPr>
              <a:t>Solar Power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9"/>
          <p:cNvPicPr preferRelativeResize="0"/>
          <p:nvPr/>
        </p:nvPicPr>
        <p:blipFill rotWithShape="1">
          <a:blip r:embed="rId3">
            <a:alphaModFix/>
          </a:blip>
          <a:srcRect/>
          <a:stretch/>
        </p:blipFill>
        <p:spPr>
          <a:xfrm>
            <a:off x="4238625" y="1260475"/>
            <a:ext cx="4762500" cy="4000500"/>
          </a:xfrm>
          <a:prstGeom prst="rect">
            <a:avLst/>
          </a:prstGeom>
          <a:noFill/>
          <a:ln>
            <a:noFill/>
          </a:ln>
        </p:spPr>
      </p:pic>
      <p:sp>
        <p:nvSpPr>
          <p:cNvPr id="406" name="Google Shape;406;p29"/>
          <p:cNvSpPr txBox="1"/>
          <p:nvPr/>
        </p:nvSpPr>
        <p:spPr>
          <a:xfrm>
            <a:off x="360225" y="1536476"/>
            <a:ext cx="3878400" cy="19005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3200"/>
              <a:buFont typeface="Book Antiqua"/>
              <a:buNone/>
            </a:pPr>
            <a:r>
              <a:rPr lang="en-CA" sz="3200" b="1" i="0" u="none" strike="noStrike" cap="none">
                <a:solidFill>
                  <a:schemeClr val="dk1"/>
                </a:solidFill>
                <a:latin typeface="Book Antiqua"/>
                <a:ea typeface="Book Antiqua"/>
                <a:cs typeface="Book Antiqua"/>
                <a:sym typeface="Book Antiqua"/>
              </a:rPr>
              <a:t>In Space</a:t>
            </a:r>
            <a:r>
              <a:rPr lang="en-CA" sz="1800" b="0" i="0" u="none" strike="noStrike" cap="none">
                <a:solidFill>
                  <a:schemeClr val="dk1"/>
                </a:solidFill>
                <a:latin typeface="Book Antiqua"/>
                <a:ea typeface="Book Antiqua"/>
                <a:cs typeface="Book Antiqua"/>
                <a:sym typeface="Book Antiqua"/>
              </a:rPr>
              <a:t> : </a:t>
            </a:r>
            <a:endParaRPr/>
          </a:p>
          <a:p>
            <a:pPr marL="0" marR="0" lvl="0" indent="0" algn="l" rtl="0">
              <a:spcBef>
                <a:spcPts val="0"/>
              </a:spcBef>
              <a:spcAft>
                <a:spcPts val="0"/>
              </a:spcAft>
              <a:buClr>
                <a:srgbClr val="FFFFFF"/>
              </a:buClr>
              <a:buSzPts val="1800"/>
              <a:buFont typeface="Book Antiqua"/>
              <a:buNone/>
            </a:pPr>
            <a:r>
              <a:rPr lang="en-CA" sz="1800" b="0" i="0" u="none" strike="noStrike" cap="none">
                <a:solidFill>
                  <a:schemeClr val="dk1"/>
                </a:solidFill>
                <a:latin typeface="Book Antiqua"/>
                <a:ea typeface="Book Antiqua"/>
                <a:cs typeface="Book Antiqua"/>
                <a:sym typeface="Book Antiqua"/>
              </a:rPr>
              <a:t>Microwaves could transmit energy right to Earth’s surface with</a:t>
            </a:r>
            <a:r>
              <a:rPr lang="en-CA" sz="1800" b="0" i="0" u="none" strike="noStrike" cap="none">
                <a:solidFill>
                  <a:schemeClr val="dk1"/>
                </a:solidFill>
                <a:latin typeface="Calibri"/>
                <a:ea typeface="Calibri"/>
                <a:cs typeface="Calibri"/>
                <a:sym typeface="Calibri"/>
              </a:rPr>
              <a:t> </a:t>
            </a:r>
            <a:r>
              <a:rPr lang="en-CA" sz="1800" b="0" i="0" u="none" strike="noStrike" cap="none">
                <a:solidFill>
                  <a:schemeClr val="dk1"/>
                </a:solidFill>
                <a:latin typeface="Book Antiqua"/>
                <a:ea typeface="Book Antiqua"/>
                <a:cs typeface="Book Antiqua"/>
                <a:sym typeface="Book Antiqua"/>
              </a:rPr>
              <a:t>Earth with </a:t>
            </a:r>
            <a:r>
              <a:rPr lang="en-CA" sz="1800" b="1" i="0" u="none" strike="noStrike" cap="none">
                <a:solidFill>
                  <a:schemeClr val="dk1"/>
                </a:solidFill>
                <a:latin typeface="Book Antiqua"/>
                <a:ea typeface="Book Antiqua"/>
                <a:cs typeface="Book Antiqua"/>
                <a:sym typeface="Book Antiqua"/>
              </a:rPr>
              <a:t>80%</a:t>
            </a:r>
            <a:r>
              <a:rPr lang="en-CA" sz="1800" b="0" i="0" u="none" strike="noStrike" cap="none">
                <a:solidFill>
                  <a:schemeClr val="dk1"/>
                </a:solidFill>
                <a:latin typeface="Book Antiqua"/>
                <a:ea typeface="Book Antiqua"/>
                <a:cs typeface="Book Antiqua"/>
                <a:sym typeface="Book Antiqua"/>
              </a:rPr>
              <a:t> efficiency.</a:t>
            </a:r>
            <a:endParaRPr/>
          </a:p>
          <a:p>
            <a:pPr marL="0" marR="0" lvl="0" indent="0" algn="l" rtl="0">
              <a:spcBef>
                <a:spcPts val="0"/>
              </a:spcBef>
              <a:spcAft>
                <a:spcPts val="0"/>
              </a:spcAft>
              <a:buClr>
                <a:schemeClr val="lt1"/>
              </a:buClr>
              <a:buSzPts val="1800"/>
              <a:buFont typeface="Book Antiqua"/>
              <a:buNone/>
            </a:pPr>
            <a:endParaRPr sz="1800" b="0" i="0" u="none" strike="noStrike" cap="none">
              <a:solidFill>
                <a:srgbClr val="FFFFFF"/>
              </a:solidFill>
              <a:latin typeface="Book Antiqua"/>
              <a:ea typeface="Book Antiqua"/>
              <a:cs typeface="Book Antiqua"/>
              <a:sym typeface="Book Antiqua"/>
            </a:endParaRPr>
          </a:p>
        </p:txBody>
      </p:sp>
      <p:sp>
        <p:nvSpPr>
          <p:cNvPr id="407" name="Google Shape;407;p29"/>
          <p:cNvSpPr txBox="1"/>
          <p:nvPr/>
        </p:nvSpPr>
        <p:spPr>
          <a:xfrm>
            <a:off x="179388" y="468313"/>
            <a:ext cx="5665787" cy="820737"/>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4800"/>
              <a:buFont typeface="Book Antiqua"/>
              <a:buNone/>
            </a:pPr>
            <a:r>
              <a:rPr lang="en-CA" sz="4800" b="1" i="0" u="none" strike="noStrike" cap="none">
                <a:solidFill>
                  <a:schemeClr val="dk1"/>
                </a:solidFill>
                <a:latin typeface="Book Antiqua"/>
                <a:ea typeface="Book Antiqua"/>
                <a:cs typeface="Book Antiqua"/>
                <a:sym typeface="Book Antiqua"/>
              </a:rPr>
              <a:t>Space Solar Power</a:t>
            </a:r>
            <a:endParaRPr/>
          </a:p>
        </p:txBody>
      </p:sp>
      <p:sp>
        <p:nvSpPr>
          <p:cNvPr id="408" name="Google Shape;408;p29"/>
          <p:cNvSpPr txBox="1"/>
          <p:nvPr/>
        </p:nvSpPr>
        <p:spPr>
          <a:xfrm>
            <a:off x="360225" y="3469175"/>
            <a:ext cx="3503400" cy="16824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1800"/>
              <a:buFont typeface="Book Antiqua"/>
              <a:buNone/>
            </a:pPr>
            <a:r>
              <a:rPr lang="en-CA" sz="1800" b="0" i="0" u="none" strike="noStrike" cap="none">
                <a:solidFill>
                  <a:schemeClr val="dk1"/>
                </a:solidFill>
                <a:latin typeface="Book Antiqua"/>
                <a:ea typeface="Book Antiqua"/>
                <a:cs typeface="Book Antiqua"/>
                <a:sym typeface="Book Antiqua"/>
              </a:rPr>
              <a:t>That's </a:t>
            </a:r>
            <a:r>
              <a:rPr lang="en-CA" sz="1800" b="1" i="0" u="none" strike="noStrike" cap="none">
                <a:solidFill>
                  <a:schemeClr val="dk1"/>
                </a:solidFill>
                <a:latin typeface="Book Antiqua"/>
                <a:ea typeface="Book Antiqua"/>
                <a:cs typeface="Book Antiqua"/>
                <a:sym typeface="Book Antiqua"/>
              </a:rPr>
              <a:t>SEVEN TIMES</a:t>
            </a:r>
            <a:r>
              <a:rPr lang="en-CA" sz="1800" b="0" i="0" u="none" strike="noStrike" cap="none">
                <a:solidFill>
                  <a:schemeClr val="dk1"/>
                </a:solidFill>
                <a:latin typeface="Book Antiqua"/>
                <a:ea typeface="Book Antiqua"/>
                <a:cs typeface="Book Antiqua"/>
                <a:sym typeface="Book Antiqua"/>
              </a:rPr>
              <a:t> as much power as solar panels in London can get, and the panels are always collecting sunlight!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 descr="http://images.elephantjournal.com/wp-content/uploads/2011/12/earthrise.jpg"/>
          <p:cNvPicPr preferRelativeResize="0"/>
          <p:nvPr/>
        </p:nvPicPr>
        <p:blipFill rotWithShape="1">
          <a:blip r:embed="rId3">
            <a:alphaModFix/>
          </a:blip>
          <a:srcRect/>
          <a:stretch/>
        </p:blipFill>
        <p:spPr>
          <a:xfrm>
            <a:off x="1097868" y="435189"/>
            <a:ext cx="7164288" cy="5373216"/>
          </a:xfrm>
          <a:prstGeom prst="rect">
            <a:avLst/>
          </a:prstGeom>
          <a:noFill/>
          <a:ln>
            <a:noFill/>
          </a:ln>
        </p:spPr>
      </p:pic>
      <p:sp>
        <p:nvSpPr>
          <p:cNvPr id="180" name="Google Shape;180;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rgbClr val="EAD594"/>
                </a:solidFill>
                <a:latin typeface="Lucida Sans"/>
                <a:ea typeface="Lucida Sans"/>
                <a:cs typeface="Lucida Sans"/>
                <a:sym typeface="Lucida Sans"/>
              </a:rPr>
              <a:t>Our Finite World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0" descr="http://images.wordlesstech.com/wp-content/uploads/2011/01/space-based-solar-power.jpg"/>
          <p:cNvPicPr preferRelativeResize="0"/>
          <p:nvPr/>
        </p:nvPicPr>
        <p:blipFill rotWithShape="1">
          <a:blip r:embed="rId3">
            <a:alphaModFix/>
          </a:blip>
          <a:srcRect/>
          <a:stretch/>
        </p:blipFill>
        <p:spPr>
          <a:xfrm>
            <a:off x="323528" y="332656"/>
            <a:ext cx="8241129" cy="53732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1"/>
          <p:cNvSpPr txBox="1"/>
          <p:nvPr/>
        </p:nvSpPr>
        <p:spPr>
          <a:xfrm>
            <a:off x="539750" y="296863"/>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lt1"/>
              </a:solidFill>
              <a:latin typeface="Book Antiqua"/>
              <a:ea typeface="Book Antiqua"/>
              <a:cs typeface="Book Antiqua"/>
              <a:sym typeface="Book Antiqua"/>
            </a:endParaRPr>
          </a:p>
        </p:txBody>
      </p:sp>
      <p:sp>
        <p:nvSpPr>
          <p:cNvPr id="421" name="Google Shape;421;p31"/>
          <p:cNvSpPr txBox="1"/>
          <p:nvPr/>
        </p:nvSpPr>
        <p:spPr>
          <a:xfrm>
            <a:off x="539750" y="3257550"/>
            <a:ext cx="7237413" cy="822325"/>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Clr>
                <a:schemeClr val="lt1"/>
              </a:buClr>
              <a:buSzPts val="1800"/>
              <a:buFont typeface="Book Antiqua"/>
              <a:buNone/>
            </a:pPr>
            <a:endParaRPr sz="1800" b="0" i="0" u="none" strike="noStrike" cap="none">
              <a:solidFill>
                <a:srgbClr val="FFFFFF"/>
              </a:solidFill>
              <a:latin typeface="Book Antiqua"/>
              <a:ea typeface="Book Antiqua"/>
              <a:cs typeface="Book Antiqua"/>
              <a:sym typeface="Book Antiqua"/>
            </a:endParaRPr>
          </a:p>
          <a:p>
            <a:pPr marL="0" marR="0" lvl="0" indent="0" algn="r" rtl="0">
              <a:spcBef>
                <a:spcPts val="0"/>
              </a:spcBef>
              <a:spcAft>
                <a:spcPts val="0"/>
              </a:spcAft>
              <a:buClr>
                <a:schemeClr val="lt1"/>
              </a:buClr>
              <a:buSzPts val="1800"/>
              <a:buFont typeface="Book Antiqua"/>
              <a:buNone/>
            </a:pPr>
            <a:endParaRPr sz="1800" b="0" i="0" u="none" strike="noStrike" cap="none">
              <a:solidFill>
                <a:srgbClr val="FFFFFF"/>
              </a:solidFill>
              <a:latin typeface="Book Antiqua"/>
              <a:ea typeface="Book Antiqua"/>
              <a:cs typeface="Book Antiqua"/>
              <a:sym typeface="Book Antiqua"/>
            </a:endParaRPr>
          </a:p>
        </p:txBody>
      </p:sp>
      <p:sp>
        <p:nvSpPr>
          <p:cNvPr id="422" name="Google Shape;422;p31"/>
          <p:cNvSpPr txBox="1"/>
          <p:nvPr/>
        </p:nvSpPr>
        <p:spPr>
          <a:xfrm>
            <a:off x="6169025" y="900113"/>
            <a:ext cx="1930400" cy="36004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lt1"/>
              </a:solidFill>
              <a:latin typeface="Book Antiqua"/>
              <a:ea typeface="Book Antiqua"/>
              <a:cs typeface="Book Antiqua"/>
              <a:sym typeface="Book Antiqua"/>
            </a:endParaRPr>
          </a:p>
        </p:txBody>
      </p:sp>
      <p:sp>
        <p:nvSpPr>
          <p:cNvPr id="423" name="Google Shape;423;p31"/>
          <p:cNvSpPr txBox="1"/>
          <p:nvPr/>
        </p:nvSpPr>
        <p:spPr>
          <a:xfrm>
            <a:off x="539738" y="137838"/>
            <a:ext cx="5662500" cy="820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4800"/>
              <a:buFont typeface="Book Antiqua"/>
              <a:buNone/>
            </a:pPr>
            <a:r>
              <a:rPr lang="en-CA" sz="4800" b="1" i="0" u="none" strike="noStrike" cap="none">
                <a:solidFill>
                  <a:schemeClr val="dk1"/>
                </a:solidFill>
                <a:latin typeface="Book Antiqua"/>
                <a:ea typeface="Book Antiqua"/>
                <a:cs typeface="Book Antiqua"/>
                <a:sym typeface="Book Antiqua"/>
              </a:rPr>
              <a:t>While we're up there...</a:t>
            </a:r>
            <a:endParaRPr/>
          </a:p>
        </p:txBody>
      </p:sp>
      <p:sp>
        <p:nvSpPr>
          <p:cNvPr id="424" name="Google Shape;424;p31"/>
          <p:cNvSpPr txBox="1"/>
          <p:nvPr/>
        </p:nvSpPr>
        <p:spPr>
          <a:xfrm>
            <a:off x="1033463" y="3959225"/>
            <a:ext cx="5086350" cy="13096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lt1"/>
              </a:solidFill>
              <a:latin typeface="Book Antiqua"/>
              <a:ea typeface="Book Antiqua"/>
              <a:cs typeface="Book Antiqua"/>
              <a:sym typeface="Book Antiqua"/>
            </a:endParaRPr>
          </a:p>
        </p:txBody>
      </p:sp>
      <p:pic>
        <p:nvPicPr>
          <p:cNvPr id="425" name="Google Shape;425;p31"/>
          <p:cNvPicPr preferRelativeResize="0"/>
          <p:nvPr/>
        </p:nvPicPr>
        <p:blipFill rotWithShape="1">
          <a:blip r:embed="rId3">
            <a:alphaModFix/>
          </a:blip>
          <a:srcRect/>
          <a:stretch/>
        </p:blipFill>
        <p:spPr>
          <a:xfrm>
            <a:off x="895791" y="1932782"/>
            <a:ext cx="3532186" cy="2339975"/>
          </a:xfrm>
          <a:prstGeom prst="rect">
            <a:avLst/>
          </a:prstGeom>
          <a:noFill/>
          <a:ln>
            <a:noFill/>
          </a:ln>
        </p:spPr>
      </p:pic>
      <p:sp>
        <p:nvSpPr>
          <p:cNvPr id="426" name="Google Shape;426;p31"/>
          <p:cNvSpPr txBox="1"/>
          <p:nvPr/>
        </p:nvSpPr>
        <p:spPr>
          <a:xfrm>
            <a:off x="1073709" y="4337232"/>
            <a:ext cx="1585800" cy="4557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1800"/>
              <a:buFont typeface="Book Antiqua"/>
              <a:buNone/>
            </a:pPr>
            <a:r>
              <a:rPr lang="en-CA" sz="1800" b="0" i="0" u="none" strike="noStrike" cap="none">
                <a:solidFill>
                  <a:schemeClr val="dk1"/>
                </a:solidFill>
                <a:latin typeface="Book Antiqua"/>
                <a:ea typeface="Book Antiqua"/>
                <a:cs typeface="Book Antiqua"/>
                <a:sym typeface="Book Antiqua"/>
              </a:rPr>
              <a:t>Metallurgy</a:t>
            </a:r>
            <a:endParaRPr/>
          </a:p>
        </p:txBody>
      </p:sp>
      <p:pic>
        <p:nvPicPr>
          <p:cNvPr id="427" name="Google Shape;427;p31"/>
          <p:cNvPicPr preferRelativeResize="0"/>
          <p:nvPr/>
        </p:nvPicPr>
        <p:blipFill rotWithShape="1">
          <a:blip r:embed="rId4">
            <a:alphaModFix/>
          </a:blip>
          <a:srcRect/>
          <a:stretch/>
        </p:blipFill>
        <p:spPr>
          <a:xfrm>
            <a:off x="5401286" y="3656268"/>
            <a:ext cx="3008312" cy="2363788"/>
          </a:xfrm>
          <a:prstGeom prst="rect">
            <a:avLst/>
          </a:prstGeom>
          <a:noFill/>
          <a:ln>
            <a:noFill/>
          </a:ln>
        </p:spPr>
      </p:pic>
      <p:sp>
        <p:nvSpPr>
          <p:cNvPr id="428" name="Google Shape;428;p31"/>
          <p:cNvSpPr txBox="1"/>
          <p:nvPr/>
        </p:nvSpPr>
        <p:spPr>
          <a:xfrm>
            <a:off x="3482307" y="5086114"/>
            <a:ext cx="2111400" cy="4557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1800"/>
              <a:buFont typeface="Book Antiqua"/>
              <a:buNone/>
            </a:pPr>
            <a:r>
              <a:rPr lang="en-CA" sz="1800" b="0" i="0" u="none" strike="noStrike" cap="none">
                <a:solidFill>
                  <a:schemeClr val="dk1"/>
                </a:solidFill>
                <a:latin typeface="Book Antiqua"/>
                <a:ea typeface="Book Antiqua"/>
                <a:cs typeface="Book Antiqua"/>
                <a:sym typeface="Book Antiqua"/>
              </a:rPr>
              <a:t>Manufacturing</a:t>
            </a:r>
            <a:endParaRPr/>
          </a:p>
        </p:txBody>
      </p:sp>
      <p:pic>
        <p:nvPicPr>
          <p:cNvPr id="429" name="Google Shape;429;p31"/>
          <p:cNvPicPr preferRelativeResize="0"/>
          <p:nvPr/>
        </p:nvPicPr>
        <p:blipFill rotWithShape="1">
          <a:blip r:embed="rId5">
            <a:alphaModFix/>
          </a:blip>
          <a:srcRect/>
          <a:stretch/>
        </p:blipFill>
        <p:spPr>
          <a:xfrm>
            <a:off x="5548911" y="1222413"/>
            <a:ext cx="2271843" cy="2234496"/>
          </a:xfrm>
          <a:prstGeom prst="rect">
            <a:avLst/>
          </a:prstGeom>
          <a:noFill/>
          <a:ln>
            <a:noFill/>
          </a:ln>
        </p:spPr>
      </p:pic>
      <p:sp>
        <p:nvSpPr>
          <p:cNvPr id="430" name="Google Shape;430;p31"/>
          <p:cNvSpPr txBox="1"/>
          <p:nvPr/>
        </p:nvSpPr>
        <p:spPr>
          <a:xfrm>
            <a:off x="7745412" y="1428736"/>
            <a:ext cx="1398588" cy="455612"/>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1800"/>
              <a:buFont typeface="Book Antiqua"/>
              <a:buNone/>
            </a:pPr>
            <a:r>
              <a:rPr lang="en-CA" sz="1800" b="0" i="0" u="none" strike="noStrike" cap="none">
                <a:solidFill>
                  <a:schemeClr val="dk1"/>
                </a:solidFill>
                <a:latin typeface="Book Antiqua"/>
                <a:ea typeface="Book Antiqua"/>
                <a:cs typeface="Book Antiqua"/>
                <a:sym typeface="Book Antiqua"/>
              </a:rPr>
              <a:t>Medicine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2"/>
          <p:cNvSpPr txBox="1">
            <a:spLocks noGrp="1"/>
          </p:cNvSpPr>
          <p:nvPr>
            <p:ph type="title"/>
          </p:nvPr>
        </p:nvSpPr>
        <p:spPr>
          <a:xfrm>
            <a:off x="457200" y="155448"/>
            <a:ext cx="8229600" cy="105897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chemeClr val="dk1"/>
                </a:solidFill>
                <a:latin typeface="Lucida Sans"/>
                <a:ea typeface="Lucida Sans"/>
                <a:cs typeface="Lucida Sans"/>
                <a:sym typeface="Lucida Sans"/>
              </a:rPr>
              <a:t>Dreams, or Inevitability?</a:t>
            </a:r>
            <a:endParaRPr/>
          </a:p>
        </p:txBody>
      </p:sp>
      <p:pic>
        <p:nvPicPr>
          <p:cNvPr id="439" name="Google Shape;439;p32" descr="http://news.stanford.edu/news/2012/september/images/railroad_toc.jpg"/>
          <p:cNvPicPr preferRelativeResize="0"/>
          <p:nvPr/>
        </p:nvPicPr>
        <p:blipFill rotWithShape="1">
          <a:blip r:embed="rId3">
            <a:alphaModFix/>
          </a:blip>
          <a:srcRect/>
          <a:stretch/>
        </p:blipFill>
        <p:spPr>
          <a:xfrm>
            <a:off x="711198" y="1131337"/>
            <a:ext cx="7691968" cy="4871530"/>
          </a:xfrm>
          <a:prstGeom prst="rect">
            <a:avLst/>
          </a:prstGeom>
          <a:noFill/>
          <a:ln>
            <a:noFill/>
          </a:ln>
        </p:spPr>
      </p:pic>
      <p:pic>
        <p:nvPicPr>
          <p:cNvPr id="440" name="Google Shape;440;p32" descr="http://upload.wikimedia.org/wikipedia/commons/0/04/International_Space_Station_after_undocking_of_STS-132.jpg"/>
          <p:cNvPicPr preferRelativeResize="0"/>
          <p:nvPr/>
        </p:nvPicPr>
        <p:blipFill rotWithShape="1">
          <a:blip r:embed="rId4">
            <a:alphaModFix/>
          </a:blip>
          <a:srcRect/>
          <a:stretch/>
        </p:blipFill>
        <p:spPr>
          <a:xfrm>
            <a:off x="491057" y="1142994"/>
            <a:ext cx="8136475" cy="48598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4195d7ee74_0_0"/>
          <p:cNvSpPr txBox="1"/>
          <p:nvPr/>
        </p:nvSpPr>
        <p:spPr>
          <a:xfrm>
            <a:off x="2747400" y="1933850"/>
            <a:ext cx="3649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5400">
                <a:solidFill>
                  <a:schemeClr val="dk1"/>
                </a:solidFill>
              </a:rPr>
              <a:t>Thank you!</a:t>
            </a:r>
            <a:endParaRPr sz="5400">
              <a:solidFill>
                <a:schemeClr val="dk1"/>
              </a:solidFill>
            </a:endParaRPr>
          </a:p>
        </p:txBody>
      </p:sp>
      <p:sp>
        <p:nvSpPr>
          <p:cNvPr id="447" name="Google Shape;447;g4195d7ee74_0_0"/>
          <p:cNvSpPr txBox="1"/>
          <p:nvPr/>
        </p:nvSpPr>
        <p:spPr>
          <a:xfrm>
            <a:off x="3120150" y="3340875"/>
            <a:ext cx="2903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4200">
                <a:solidFill>
                  <a:schemeClr val="dk1"/>
                </a:solidFill>
              </a:rPr>
              <a:t>Questions?</a:t>
            </a:r>
            <a:endParaRPr sz="4200">
              <a:solidFill>
                <a:schemeClr val="dk1"/>
              </a:solidFill>
            </a:endParaRPr>
          </a:p>
        </p:txBody>
      </p:sp>
      <p:pic>
        <p:nvPicPr>
          <p:cNvPr id="448" name="Google Shape;448;g4195d7ee74_0_0"/>
          <p:cNvPicPr preferRelativeResize="0"/>
          <p:nvPr/>
        </p:nvPicPr>
        <p:blipFill>
          <a:blip r:embed="rId3">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4">
            <a:alphaModFix/>
          </a:blip>
          <a:srcRect/>
          <a:stretch/>
        </p:blipFill>
        <p:spPr>
          <a:xfrm>
            <a:off x="0" y="10672"/>
            <a:ext cx="9144000" cy="6858000"/>
          </a:xfrm>
          <a:prstGeom prst="rect">
            <a:avLst/>
          </a:prstGeom>
          <a:noFill/>
          <a:ln>
            <a:noFill/>
          </a:ln>
        </p:spPr>
      </p:pic>
    </p:spTree>
    <p:extLst>
      <p:ext uri="{BB962C8B-B14F-4D97-AF65-F5344CB8AC3E}">
        <p14:creationId xmlns:p14="http://schemas.microsoft.com/office/powerpoint/2010/main" val="49589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4" descr="http://images.elephantjournal.com/wp-content/uploads/2011/12/earthrise.jpg"/>
          <p:cNvPicPr preferRelativeResize="0"/>
          <p:nvPr/>
        </p:nvPicPr>
        <p:blipFill rotWithShape="1">
          <a:blip r:embed="rId3">
            <a:alphaModFix/>
          </a:blip>
          <a:srcRect/>
          <a:stretch/>
        </p:blipFill>
        <p:spPr>
          <a:xfrm>
            <a:off x="1097868" y="435189"/>
            <a:ext cx="7164288" cy="5373216"/>
          </a:xfrm>
          <a:prstGeom prst="rect">
            <a:avLst/>
          </a:prstGeom>
          <a:noFill/>
          <a:ln>
            <a:noFill/>
          </a:ln>
        </p:spPr>
      </p:pic>
      <p:sp>
        <p:nvSpPr>
          <p:cNvPr id="187" name="Google Shape;187;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rgbClr val="EAD594"/>
                </a:solidFill>
                <a:latin typeface="Lucida Sans"/>
                <a:ea typeface="Lucida Sans"/>
                <a:cs typeface="Lucida Sans"/>
                <a:sym typeface="Lucida Sans"/>
              </a:rPr>
              <a:t>Our Finite World</a:t>
            </a:r>
            <a:endParaRPr/>
          </a:p>
        </p:txBody>
      </p:sp>
      <p:sp>
        <p:nvSpPr>
          <p:cNvPr id="188" name="Google Shape;188;p4"/>
          <p:cNvSpPr/>
          <p:nvPr/>
        </p:nvSpPr>
        <p:spPr>
          <a:xfrm>
            <a:off x="1691680" y="4484966"/>
            <a:ext cx="5976664"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CA" sz="4000" b="0" i="0" u="none" strike="noStrike" cap="none">
                <a:solidFill>
                  <a:schemeClr val="dk1"/>
                </a:solidFill>
                <a:latin typeface="Calibri"/>
                <a:ea typeface="Calibri"/>
                <a:cs typeface="Calibri"/>
                <a:sym typeface="Calibri"/>
              </a:rPr>
              <a:t>What will we run out of first?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
          <p:cNvSpPr txBox="1">
            <a:spLocks noGrp="1"/>
          </p:cNvSpPr>
          <p:nvPr>
            <p:ph type="title"/>
          </p:nvPr>
        </p:nvSpPr>
        <p:spPr>
          <a:xfrm>
            <a:off x="457200" y="155448"/>
            <a:ext cx="8229600" cy="84466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latin typeface="Lucida Sans"/>
                <a:ea typeface="Lucida Sans"/>
                <a:cs typeface="Lucida Sans"/>
                <a:sym typeface="Lucida Sans"/>
              </a:rPr>
              <a:t>Peak Oil?</a:t>
            </a:r>
            <a:endParaRPr/>
          </a:p>
        </p:txBody>
      </p:sp>
      <p:sp>
        <p:nvSpPr>
          <p:cNvPr id="195" name="Google Shape;195;p5"/>
          <p:cNvSpPr txBox="1">
            <a:spLocks noGrp="1"/>
          </p:cNvSpPr>
          <p:nvPr>
            <p:ph type="body" idx="1"/>
          </p:nvPr>
        </p:nvSpPr>
        <p:spPr>
          <a:xfrm>
            <a:off x="457200" y="1600200"/>
            <a:ext cx="8229600" cy="4709160"/>
          </a:xfrm>
          <a:prstGeom prst="rect">
            <a:avLst/>
          </a:prstGeom>
          <a:noFill/>
          <a:ln>
            <a:noFill/>
          </a:ln>
        </p:spPr>
        <p:txBody>
          <a:bodyPr spcFirstLastPara="1" wrap="square" lIns="91425" tIns="45700" rIns="91425" bIns="45700" anchor="t" anchorCtr="0">
            <a:noAutofit/>
          </a:bodyPr>
          <a:lstStyle/>
          <a:p>
            <a:pPr marL="548640" marR="0" lvl="0" indent="-411480" algn="l" rtl="0">
              <a:spcBef>
                <a:spcPts val="0"/>
              </a:spcBef>
              <a:spcAft>
                <a:spcPts val="0"/>
              </a:spcAft>
              <a:buClr>
                <a:srgbClr val="F9F9F9"/>
              </a:buClr>
              <a:buSzPts val="1820"/>
              <a:buFont typeface="Noto Sans Symbols"/>
              <a:buNone/>
            </a:pPr>
            <a:endParaRPr sz="2800" b="0" i="0" u="none" strike="noStrike" cap="none">
              <a:solidFill>
                <a:schemeClr val="lt1"/>
              </a:solidFill>
              <a:latin typeface="Book Antiqua"/>
              <a:ea typeface="Book Antiqua"/>
              <a:cs typeface="Book Antiqua"/>
              <a:sym typeface="Book Antiqua"/>
            </a:endParaRPr>
          </a:p>
        </p:txBody>
      </p:sp>
      <p:pic>
        <p:nvPicPr>
          <p:cNvPr id="196" name="Google Shape;196;p5"/>
          <p:cNvPicPr preferRelativeResize="0"/>
          <p:nvPr/>
        </p:nvPicPr>
        <p:blipFill rotWithShape="1">
          <a:blip r:embed="rId3">
            <a:alphaModFix/>
          </a:blip>
          <a:srcRect/>
          <a:stretch/>
        </p:blipFill>
        <p:spPr>
          <a:xfrm>
            <a:off x="496725" y="838200"/>
            <a:ext cx="8168725" cy="5309675"/>
          </a:xfrm>
          <a:prstGeom prst="rect">
            <a:avLst/>
          </a:prstGeom>
          <a:noFill/>
          <a:ln>
            <a:noFill/>
          </a:ln>
        </p:spPr>
      </p:pic>
      <p:pic>
        <p:nvPicPr>
          <p:cNvPr id="197" name="Google Shape;197;p5" descr="http://3.bp.blogspot.com/-x5NrH5gN3BQ/TaDwOJUBAdI/AAAAAAAABdw/ZlBzweHyD7I/s1600/peak-oil-oilwell-u-800.jpg"/>
          <p:cNvPicPr preferRelativeResize="0"/>
          <p:nvPr/>
        </p:nvPicPr>
        <p:blipFill rotWithShape="1">
          <a:blip r:embed="rId4">
            <a:alphaModFix/>
          </a:blip>
          <a:srcRect/>
          <a:stretch/>
        </p:blipFill>
        <p:spPr>
          <a:xfrm>
            <a:off x="1219525" y="1128700"/>
            <a:ext cx="6599750" cy="4124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additive="base">
                                        <p:cTn id="7" dur="1000"/>
                                        <p:tgtEl>
                                          <p:spTgt spid="197"/>
                                        </p:tgtEl>
                                        <p:attrNameLst>
                                          <p:attrName>ppt_w</p:attrName>
                                        </p:attrNameLst>
                                      </p:cBhvr>
                                      <p:tavLst>
                                        <p:tav tm="0">
                                          <p:val>
                                            <p:strVal val="0"/>
                                          </p:val>
                                        </p:tav>
                                        <p:tav tm="100000">
                                          <p:val>
                                            <p:strVal val="#ppt_w"/>
                                          </p:val>
                                        </p:tav>
                                      </p:tavLst>
                                    </p:anim>
                                    <p:anim calcmode="lin" valueType="num">
                                      <p:cBhvr additive="base">
                                        <p:cTn id="8" dur="1000"/>
                                        <p:tgtEl>
                                          <p:spTgt spid="19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EAD594"/>
              </a:buClr>
              <a:buSzPts val="4100"/>
              <a:buFont typeface="Lucida Sans"/>
              <a:buNone/>
            </a:pPr>
            <a:r>
              <a:rPr lang="en-CA" sz="4100" b="1" i="0" u="none" strike="noStrike" cap="none">
                <a:solidFill>
                  <a:srgbClr val="E36C09"/>
                </a:solidFill>
                <a:latin typeface="Lucida Sans"/>
                <a:ea typeface="Lucida Sans"/>
                <a:cs typeface="Lucida Sans"/>
                <a:sym typeface="Lucida Sans"/>
              </a:rPr>
              <a:t>Everything Runs out …</a:t>
            </a:r>
            <a:endParaRPr/>
          </a:p>
        </p:txBody>
      </p:sp>
      <p:pic>
        <p:nvPicPr>
          <p:cNvPr id="204" name="Google Shape;204;p6"/>
          <p:cNvPicPr preferRelativeResize="0"/>
          <p:nvPr/>
        </p:nvPicPr>
        <p:blipFill rotWithShape="1">
          <a:blip r:embed="rId3">
            <a:alphaModFix/>
          </a:blip>
          <a:srcRect t="14011" b="10750"/>
          <a:stretch/>
        </p:blipFill>
        <p:spPr>
          <a:xfrm>
            <a:off x="609600" y="1196750"/>
            <a:ext cx="7847951" cy="48811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7"/>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4400"/>
              <a:buFont typeface="Calibri"/>
              <a:buNone/>
            </a:pPr>
            <a:r>
              <a:rPr lang="en-CA" sz="4400" b="0" i="0" u="none" strike="noStrike" cap="none">
                <a:solidFill>
                  <a:schemeClr val="dk1"/>
                </a:solidFill>
                <a:latin typeface="Calibri"/>
                <a:ea typeface="Calibri"/>
                <a:cs typeface="Calibri"/>
                <a:sym typeface="Calibri"/>
              </a:rPr>
              <a:t>If we could mine more...</a:t>
            </a:r>
            <a:endParaRPr/>
          </a:p>
        </p:txBody>
      </p:sp>
      <p:sp>
        <p:nvSpPr>
          <p:cNvPr id="213" name="Google Shape;213;p7"/>
          <p:cNvSpPr txBo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p:txBody>
      </p:sp>
      <p:sp>
        <p:nvSpPr>
          <p:cNvPr id="214" name="Google Shape;214;p7"/>
          <p:cNvSpPr txBox="1"/>
          <p:nvPr/>
        </p:nvSpPr>
        <p:spPr>
          <a:xfrm>
            <a:off x="4140200" y="4319588"/>
            <a:ext cx="2738438" cy="455612"/>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400"/>
              <a:buFont typeface="Arial"/>
              <a:buNone/>
            </a:pPr>
            <a:r>
              <a:rPr lang="en-CA" sz="2400" b="1" i="0" u="none" strike="noStrike" cap="none">
                <a:solidFill>
                  <a:srgbClr val="000000"/>
                </a:solidFill>
                <a:latin typeface="Arial"/>
                <a:ea typeface="Arial"/>
                <a:cs typeface="Arial"/>
                <a:sym typeface="Arial"/>
              </a:rPr>
              <a:t>Copper : 40 years</a:t>
            </a:r>
            <a:endParaRPr/>
          </a:p>
        </p:txBody>
      </p:sp>
      <p:pic>
        <p:nvPicPr>
          <p:cNvPr id="215" name="Google Shape;215;p7"/>
          <p:cNvPicPr preferRelativeResize="0"/>
          <p:nvPr/>
        </p:nvPicPr>
        <p:blipFill rotWithShape="1">
          <a:blip r:embed="rId3">
            <a:alphaModFix/>
          </a:blip>
          <a:srcRect/>
          <a:stretch/>
        </p:blipFill>
        <p:spPr>
          <a:xfrm>
            <a:off x="938213" y="1260475"/>
            <a:ext cx="7312025" cy="4646613"/>
          </a:xfrm>
          <a:prstGeom prst="rect">
            <a:avLst/>
          </a:prstGeom>
          <a:noFill/>
          <a:ln>
            <a:noFill/>
          </a:ln>
        </p:spPr>
      </p:pic>
      <p:sp>
        <p:nvSpPr>
          <p:cNvPr id="216" name="Google Shape;216;p7"/>
          <p:cNvSpPr txBox="1"/>
          <p:nvPr/>
        </p:nvSpPr>
        <p:spPr>
          <a:xfrm>
            <a:off x="395840" y="5091112"/>
            <a:ext cx="8429684" cy="954107"/>
          </a:xfrm>
          <a:prstGeom prst="rect">
            <a:avLst/>
          </a:prstGeom>
          <a:solidFill>
            <a:srgbClr val="0C0C0C"/>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Book Antiqua"/>
              <a:buNone/>
            </a:pPr>
            <a:r>
              <a:rPr lang="en-CA" sz="2800" b="0" i="0" u="none" strike="noStrike" cap="none">
                <a:solidFill>
                  <a:schemeClr val="lt1"/>
                </a:solidFill>
                <a:latin typeface="Book Antiqua"/>
                <a:ea typeface="Book Antiqua"/>
                <a:cs typeface="Book Antiqua"/>
                <a:sym typeface="Book Antiqua"/>
              </a:rPr>
              <a:t>Hundreds of tonnes of rock moved for </a:t>
            </a:r>
            <a:br>
              <a:rPr lang="en-CA" sz="2800" b="0" i="0" u="none" strike="noStrike" cap="none">
                <a:solidFill>
                  <a:schemeClr val="lt1"/>
                </a:solidFill>
                <a:latin typeface="Book Antiqua"/>
                <a:ea typeface="Book Antiqua"/>
                <a:cs typeface="Book Antiqua"/>
                <a:sym typeface="Book Antiqua"/>
              </a:rPr>
            </a:br>
            <a:r>
              <a:rPr lang="en-CA" sz="2800" b="0" i="0" u="none" strike="noStrike" cap="none">
                <a:solidFill>
                  <a:schemeClr val="lt1"/>
                </a:solidFill>
                <a:latin typeface="Book Antiqua"/>
                <a:ea typeface="Book Antiqua"/>
                <a:cs typeface="Book Antiqua"/>
                <a:sym typeface="Book Antiqua"/>
              </a:rPr>
              <a:t>one tonne of copper, or a few hundred </a:t>
            </a:r>
            <a:r>
              <a:rPr lang="en-CA" sz="2800" b="0" i="1" u="none" strike="noStrike" cap="none">
                <a:solidFill>
                  <a:schemeClr val="lt1"/>
                </a:solidFill>
                <a:latin typeface="Book Antiqua"/>
                <a:ea typeface="Book Antiqua"/>
                <a:cs typeface="Book Antiqua"/>
                <a:sym typeface="Book Antiqua"/>
              </a:rPr>
              <a:t>grams</a:t>
            </a:r>
            <a:r>
              <a:rPr lang="en-CA" sz="2800" b="0" i="0" u="none" strike="noStrike" cap="none">
                <a:solidFill>
                  <a:schemeClr val="lt1"/>
                </a:solidFill>
                <a:latin typeface="Book Antiqua"/>
                <a:ea typeface="Book Antiqua"/>
                <a:cs typeface="Book Antiqua"/>
                <a:sym typeface="Book Antiqua"/>
              </a:rPr>
              <a:t> of gold</a:t>
            </a:r>
            <a:endParaRPr/>
          </a:p>
        </p:txBody>
      </p:sp>
      <p:pic>
        <p:nvPicPr>
          <p:cNvPr id="217" name="Google Shape;217;p7"/>
          <p:cNvPicPr preferRelativeResize="0"/>
          <p:nvPr/>
        </p:nvPicPr>
        <p:blipFill rotWithShape="1">
          <a:blip r:embed="rId4">
            <a:alphaModFix/>
          </a:blip>
          <a:srcRect/>
          <a:stretch/>
        </p:blipFill>
        <p:spPr>
          <a:xfrm>
            <a:off x="3240088" y="2003425"/>
            <a:ext cx="3952875" cy="2857500"/>
          </a:xfrm>
          <a:prstGeom prst="rect">
            <a:avLst/>
          </a:prstGeom>
          <a:noFill/>
          <a:ln>
            <a:noFill/>
          </a:ln>
        </p:spPr>
      </p:pic>
      <p:sp>
        <p:nvSpPr>
          <p:cNvPr id="218" name="Google Shape;218;p7"/>
          <p:cNvSpPr/>
          <p:nvPr/>
        </p:nvSpPr>
        <p:spPr>
          <a:xfrm>
            <a:off x="2843213" y="4176713"/>
            <a:ext cx="179387" cy="179387"/>
          </a:xfrm>
          <a:prstGeom prst="ellipse">
            <a:avLst/>
          </a:prstGeom>
          <a:noFill/>
          <a:ln w="360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217"/>
                                        </p:tgtEl>
                                        <p:attrNameLst>
                                          <p:attrName>style.visibility</p:attrName>
                                        </p:attrNameLst>
                                      </p:cBhvr>
                                      <p:to>
                                        <p:strVal val="visible"/>
                                      </p:to>
                                    </p:set>
                                    <p:anim calcmode="lin" valueType="num">
                                      <p:cBhvr additive="base">
                                        <p:cTn id="11" dur="500"/>
                                        <p:tgtEl>
                                          <p:spTgt spid="217"/>
                                        </p:tgtEl>
                                        <p:attrNameLst>
                                          <p:attrName>ppt_w</p:attrName>
                                        </p:attrNameLst>
                                      </p:cBhvr>
                                      <p:tavLst>
                                        <p:tav tm="0">
                                          <p:val>
                                            <p:strVal val="0"/>
                                          </p:val>
                                        </p:tav>
                                        <p:tav tm="100000">
                                          <p:val>
                                            <p:strVal val="#ppt_w"/>
                                          </p:val>
                                        </p:tav>
                                      </p:tavLst>
                                    </p:anim>
                                    <p:anim calcmode="lin" valueType="num">
                                      <p:cBhvr additive="base">
                                        <p:cTn id="12" dur="500"/>
                                        <p:tgtEl>
                                          <p:spTgt spid="217"/>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8"/>
          <p:cNvSpPr txBox="1"/>
          <p:nvPr/>
        </p:nvSpPr>
        <p:spPr>
          <a:xfrm>
            <a:off x="457200" y="-9939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4400"/>
              <a:buFont typeface="Calibri"/>
              <a:buNone/>
            </a:pPr>
            <a:r>
              <a:rPr lang="en-CA" sz="4400" b="0" i="0" u="none" strike="noStrike" cap="none">
                <a:solidFill>
                  <a:schemeClr val="dk1"/>
                </a:solidFill>
                <a:latin typeface="Calibri"/>
                <a:ea typeface="Calibri"/>
                <a:cs typeface="Calibri"/>
                <a:sym typeface="Calibri"/>
              </a:rPr>
              <a:t>Would we want to?</a:t>
            </a:r>
            <a:endParaRPr/>
          </a:p>
        </p:txBody>
      </p:sp>
      <p:sp>
        <p:nvSpPr>
          <p:cNvPr id="227" name="Google Shape;227;p8"/>
          <p:cNvSpPr txBox="1"/>
          <p:nvPr/>
        </p:nvSpPr>
        <p:spPr>
          <a:xfrm>
            <a:off x="4140200" y="4319588"/>
            <a:ext cx="2738438" cy="455612"/>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400"/>
              <a:buFont typeface="Arial"/>
              <a:buNone/>
            </a:pPr>
            <a:r>
              <a:rPr lang="en-CA" sz="2400" b="1" i="0" u="none" strike="noStrike" cap="none">
                <a:solidFill>
                  <a:srgbClr val="000000"/>
                </a:solidFill>
                <a:latin typeface="Arial"/>
                <a:ea typeface="Arial"/>
                <a:cs typeface="Arial"/>
                <a:sym typeface="Arial"/>
              </a:rPr>
              <a:t>Copper : 40 years</a:t>
            </a:r>
            <a:endParaRPr/>
          </a:p>
        </p:txBody>
      </p:sp>
      <p:pic>
        <p:nvPicPr>
          <p:cNvPr id="228" name="Google Shape;228;p8"/>
          <p:cNvPicPr preferRelativeResize="0"/>
          <p:nvPr/>
        </p:nvPicPr>
        <p:blipFill rotWithShape="1">
          <a:blip r:embed="rId3">
            <a:alphaModFix/>
          </a:blip>
          <a:srcRect/>
          <a:stretch/>
        </p:blipFill>
        <p:spPr>
          <a:xfrm>
            <a:off x="1043608" y="768970"/>
            <a:ext cx="7358063" cy="4616450"/>
          </a:xfrm>
          <a:prstGeom prst="rect">
            <a:avLst/>
          </a:prstGeom>
          <a:noFill/>
          <a:ln>
            <a:noFill/>
          </a:ln>
        </p:spPr>
      </p:pic>
      <p:sp>
        <p:nvSpPr>
          <p:cNvPr id="229" name="Google Shape;229;p8"/>
          <p:cNvSpPr txBox="1"/>
          <p:nvPr/>
        </p:nvSpPr>
        <p:spPr>
          <a:xfrm>
            <a:off x="5509419" y="5457341"/>
            <a:ext cx="3424269" cy="827088"/>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1800"/>
              <a:buFont typeface="Arial"/>
              <a:buNone/>
            </a:pPr>
            <a:r>
              <a:rPr lang="en-CA" sz="1800" b="0" i="0" u="none" strike="noStrike" cap="none">
                <a:solidFill>
                  <a:schemeClr val="dk1"/>
                </a:solidFill>
                <a:latin typeface="Arial"/>
                <a:ea typeface="Arial"/>
                <a:cs typeface="Arial"/>
                <a:sym typeface="Arial"/>
              </a:rPr>
              <a:t>Photo: Thean, thewaystation.ca</a:t>
            </a:r>
            <a:endParaRPr/>
          </a:p>
          <a:p>
            <a:pPr marL="0" marR="0" lvl="0" indent="0" algn="l" rtl="0">
              <a:spcBef>
                <a:spcPts val="0"/>
              </a:spcBef>
              <a:spcAft>
                <a:spcPts val="0"/>
              </a:spcAft>
              <a:buClr>
                <a:srgbClr val="FFFFFF"/>
              </a:buClr>
              <a:buSzPts val="1800"/>
              <a:buFont typeface="Arial"/>
              <a:buNone/>
            </a:pPr>
            <a:r>
              <a:rPr lang="en-CA" sz="1800" b="0" i="0" u="none" strike="noStrike" cap="none">
                <a:solidFill>
                  <a:schemeClr val="dk1"/>
                </a:solidFill>
                <a:latin typeface="Arial"/>
                <a:ea typeface="Arial"/>
                <a:cs typeface="Arial"/>
                <a:sym typeface="Arial"/>
              </a:rPr>
              <a:t>Killarney, Ontario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9"/>
          <p:cNvSpPr txBox="1"/>
          <p:nvPr/>
        </p:nvSpPr>
        <p:spPr>
          <a:xfrm>
            <a:off x="457200" y="-110009"/>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4400"/>
              <a:buFont typeface="Calibri"/>
              <a:buNone/>
            </a:pPr>
            <a:r>
              <a:rPr lang="en-CA" sz="4400" b="0" i="0" u="none" strike="noStrike" cap="none">
                <a:solidFill>
                  <a:schemeClr val="dk1"/>
                </a:solidFill>
                <a:latin typeface="Calibri"/>
                <a:ea typeface="Calibri"/>
                <a:cs typeface="Calibri"/>
                <a:sym typeface="Calibri"/>
              </a:rPr>
              <a:t>Would we want to?</a:t>
            </a:r>
            <a:endParaRPr/>
          </a:p>
        </p:txBody>
      </p:sp>
      <p:sp>
        <p:nvSpPr>
          <p:cNvPr id="238" name="Google Shape;238;p9"/>
          <p:cNvSpPr txBo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a:p>
            <a:pPr marL="0" marR="0" lvl="0" indent="0" algn="ctr" rtl="0">
              <a:spcBef>
                <a:spcPts val="800"/>
              </a:spcBef>
              <a:spcAft>
                <a:spcPts val="0"/>
              </a:spcAft>
              <a:buClr>
                <a:schemeClr val="dk1"/>
              </a:buClr>
              <a:buSzPts val="3200"/>
              <a:buFont typeface="Arial"/>
              <a:buNone/>
            </a:pPr>
            <a:endParaRPr sz="3200" b="0" i="0" u="none" strike="noStrike" cap="none">
              <a:solidFill>
                <a:srgbClr val="EEECE1"/>
              </a:solidFill>
              <a:latin typeface="Calibri"/>
              <a:ea typeface="Calibri"/>
              <a:cs typeface="Calibri"/>
              <a:sym typeface="Calibri"/>
            </a:endParaRPr>
          </a:p>
        </p:txBody>
      </p:sp>
      <p:sp>
        <p:nvSpPr>
          <p:cNvPr id="239" name="Google Shape;239;p9"/>
          <p:cNvSpPr txBox="1"/>
          <p:nvPr/>
        </p:nvSpPr>
        <p:spPr>
          <a:xfrm>
            <a:off x="4140200" y="4319588"/>
            <a:ext cx="2738438" cy="455612"/>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400"/>
              <a:buFont typeface="Arial"/>
              <a:buNone/>
            </a:pPr>
            <a:r>
              <a:rPr lang="en-CA" sz="2400" b="1" i="0" u="none" strike="noStrike" cap="none">
                <a:solidFill>
                  <a:srgbClr val="000000"/>
                </a:solidFill>
                <a:latin typeface="Arial"/>
                <a:ea typeface="Arial"/>
                <a:cs typeface="Arial"/>
                <a:sym typeface="Arial"/>
              </a:rPr>
              <a:t>Copper : 40 years</a:t>
            </a:r>
            <a:endParaRPr/>
          </a:p>
        </p:txBody>
      </p:sp>
      <p:pic>
        <p:nvPicPr>
          <p:cNvPr id="240" name="Google Shape;240;p9"/>
          <p:cNvPicPr preferRelativeResize="0"/>
          <p:nvPr/>
        </p:nvPicPr>
        <p:blipFill rotWithShape="1">
          <a:blip r:embed="rId3">
            <a:alphaModFix/>
          </a:blip>
          <a:srcRect/>
          <a:stretch/>
        </p:blipFill>
        <p:spPr>
          <a:xfrm>
            <a:off x="731838" y="809153"/>
            <a:ext cx="7704137" cy="4564063"/>
          </a:xfrm>
          <a:prstGeom prst="rect">
            <a:avLst/>
          </a:prstGeom>
          <a:noFill/>
          <a:ln>
            <a:noFill/>
          </a:ln>
        </p:spPr>
      </p:pic>
      <p:sp>
        <p:nvSpPr>
          <p:cNvPr id="241" name="Google Shape;241;p9"/>
          <p:cNvSpPr txBox="1"/>
          <p:nvPr/>
        </p:nvSpPr>
        <p:spPr>
          <a:xfrm>
            <a:off x="4677225" y="5342400"/>
            <a:ext cx="4244400" cy="6399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FFFFFF"/>
              </a:buClr>
              <a:buSzPts val="1800"/>
              <a:buFont typeface="Arial"/>
              <a:buNone/>
            </a:pPr>
            <a:r>
              <a:rPr lang="en-CA" sz="1800" b="0" i="0" u="none" strike="noStrike" cap="none">
                <a:solidFill>
                  <a:schemeClr val="dk1"/>
                </a:solidFill>
                <a:latin typeface="Arial"/>
                <a:ea typeface="Arial"/>
                <a:cs typeface="Arial"/>
                <a:sym typeface="Arial"/>
              </a:rPr>
              <a:t>Photo: Edward Burtynsky,</a:t>
            </a:r>
            <a:endParaRPr/>
          </a:p>
          <a:p>
            <a:pPr marL="0" marR="0" lvl="0" indent="0" algn="l" rtl="0">
              <a:spcBef>
                <a:spcPts val="0"/>
              </a:spcBef>
              <a:spcAft>
                <a:spcPts val="0"/>
              </a:spcAft>
              <a:buClr>
                <a:srgbClr val="FFFFFF"/>
              </a:buClr>
              <a:buSzPts val="1800"/>
              <a:buFont typeface="Arial"/>
              <a:buNone/>
            </a:pPr>
            <a:r>
              <a:rPr lang="en-CA" sz="1800" b="0" i="0" u="none" strike="noStrike" cap="none">
                <a:solidFill>
                  <a:schemeClr val="dk1"/>
                </a:solidFill>
                <a:latin typeface="Arial"/>
                <a:ea typeface="Arial"/>
                <a:cs typeface="Arial"/>
                <a:sym typeface="Arial"/>
              </a:rPr>
              <a:t>- “Nickel Tailings # 34” Sudbury,</a:t>
            </a:r>
            <a:r>
              <a:rPr lang="en-CA" sz="1800">
                <a:solidFill>
                  <a:schemeClr val="dk1"/>
                </a:solidFill>
              </a:rPr>
              <a:t> </a:t>
            </a:r>
            <a:r>
              <a:rPr lang="en-CA" sz="1800" b="0" i="0" u="none" strike="noStrike" cap="none">
                <a:solidFill>
                  <a:schemeClr val="dk1"/>
                </a:solidFill>
                <a:latin typeface="Arial"/>
                <a:ea typeface="Arial"/>
                <a:cs typeface="Arial"/>
                <a:sym typeface="Arial"/>
              </a:rPr>
              <a:t>Ontario</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3111</Words>
  <Application>Microsoft Office PowerPoint</Application>
  <PresentationFormat>On-screen Show (4:3)</PresentationFormat>
  <Paragraphs>227</Paragraphs>
  <Slides>34</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Noto Sans Symbols</vt:lpstr>
      <vt:lpstr>Book Antiqua</vt:lpstr>
      <vt:lpstr>Calibri</vt:lpstr>
      <vt:lpstr>Lucida Sans</vt:lpstr>
      <vt:lpstr>Office Theme</vt:lpstr>
      <vt:lpstr>Office Theme</vt:lpstr>
      <vt:lpstr>PowerPoint Presentation</vt:lpstr>
      <vt:lpstr>Mining Space</vt:lpstr>
      <vt:lpstr>Our Finite World</vt:lpstr>
      <vt:lpstr>Our Finite World</vt:lpstr>
      <vt:lpstr>Peak Oil?</vt:lpstr>
      <vt:lpstr>Everything Runs out …</vt:lpstr>
      <vt:lpstr>PowerPoint Presentation</vt:lpstr>
      <vt:lpstr>PowerPoint Presentation</vt:lpstr>
      <vt:lpstr>PowerPoint Presentation</vt:lpstr>
      <vt:lpstr>What does this mean for Canada?</vt:lpstr>
      <vt:lpstr>Going beyond...</vt:lpstr>
      <vt:lpstr>The other worlds?</vt:lpstr>
      <vt:lpstr>Asteroids: little chunks of resources</vt:lpstr>
      <vt:lpstr>Types of asteroids</vt:lpstr>
      <vt:lpstr>Types of asteroids</vt:lpstr>
      <vt:lpstr>Pre-sorted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PROMPT</vt:lpstr>
      <vt:lpstr>3D Printing on the Moon</vt:lpstr>
      <vt:lpstr>PowerPoint Presentation</vt:lpstr>
      <vt:lpstr>PowerPoint Presentation</vt:lpstr>
      <vt:lpstr>PowerPoint Presentation</vt:lpstr>
      <vt:lpstr>PowerPoint Presentation</vt:lpstr>
      <vt:lpstr>Dreams, or Inevitability?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Wilson</dc:creator>
  <cp:lastModifiedBy>Megan Alexandra Da Silva Antunes</cp:lastModifiedBy>
  <cp:revision>2</cp:revision>
  <dcterms:created xsi:type="dcterms:W3CDTF">2011-12-23T15:22:14Z</dcterms:created>
  <dcterms:modified xsi:type="dcterms:W3CDTF">2019-09-03T13:23:08Z</dcterms:modified>
</cp:coreProperties>
</file>