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KOAL54V706LKS+ckuYvvVLz7W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4CF226-5251-4925-8BD0-13E4B203C00B}">
  <a:tblStyle styleId="{124CF226-5251-4925-8BD0-13E4B203C0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234" y="-1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en.wikipedia.org/wiki/Lunation"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en.wikipedia.org/wiki/Metonic_cycle"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Now let’s talk about how the Sun, Earth, and Moon move in relation to one another. </a:t>
            </a:r>
            <a:endParaRPr/>
          </a:p>
        </p:txBody>
      </p:sp>
      <p:sp>
        <p:nvSpPr>
          <p:cNvPr id="245" name="Google Shape;24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should be a familiar image to everyone. A full moon is the most complete view we have of the moon from Earth, but as the moon revolves around Earth the portion of the moon illuminated moon we can see changes. These are the moon phases and the following slides will show how they occur.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http://www.nasa.gov/feature/goddard/rare-full-moon-on-christmas-day</a:t>
            </a:r>
            <a:endParaRPr/>
          </a:p>
        </p:txBody>
      </p:sp>
      <p:sp>
        <p:nvSpPr>
          <p:cNvPr id="251" name="Google Shape;25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Let’s look at this picture and you can help me point out a few things. First of all it is important that you recognize and understand a few things.</a:t>
            </a:r>
            <a:endParaRPr/>
          </a:p>
          <a:p>
            <a:pPr marL="0" lvl="0" indent="-76200" algn="l" rtl="0">
              <a:spcBef>
                <a:spcPts val="0"/>
              </a:spcBef>
              <a:spcAft>
                <a:spcPts val="0"/>
              </a:spcAft>
              <a:buClr>
                <a:schemeClr val="dk1"/>
              </a:buClr>
              <a:buSzPts val="1200"/>
              <a:buFont typeface="Calibri"/>
              <a:buAutoNum type="arabicPeriod"/>
            </a:pPr>
            <a:r>
              <a:rPr lang="en-US"/>
              <a:t>This is a view looking down on to the Earth from the North Pole</a:t>
            </a:r>
            <a:endParaRPr/>
          </a:p>
          <a:p>
            <a:pPr marL="0" lvl="0" indent="-76200" algn="l" rtl="0">
              <a:spcBef>
                <a:spcPts val="0"/>
              </a:spcBef>
              <a:spcAft>
                <a:spcPts val="0"/>
              </a:spcAft>
              <a:buClr>
                <a:schemeClr val="dk1"/>
              </a:buClr>
              <a:buSzPts val="1200"/>
              <a:buFont typeface="Calibri"/>
              <a:buAutoNum type="arabicPeriod"/>
            </a:pPr>
            <a:r>
              <a:rPr lang="en-US"/>
              <a:t>The Earth, is spinning counter clockwise.</a:t>
            </a:r>
            <a:endParaRPr/>
          </a:p>
          <a:p>
            <a:pPr marL="0" lvl="0" indent="-76200" algn="l" rtl="0">
              <a:spcBef>
                <a:spcPts val="0"/>
              </a:spcBef>
              <a:spcAft>
                <a:spcPts val="0"/>
              </a:spcAft>
              <a:buClr>
                <a:schemeClr val="dk1"/>
              </a:buClr>
              <a:buSzPts val="1200"/>
              <a:buFont typeface="Calibri"/>
              <a:buAutoNum type="arabicPeriod"/>
            </a:pPr>
            <a:r>
              <a:rPr lang="en-US"/>
              <a:t>The Earth is NOT it’s own light source, it only reflects the light that </a:t>
            </a:r>
            <a:endParaRPr/>
          </a:p>
          <a:p>
            <a:pPr marL="0" lvl="0" indent="0" algn="l" rtl="0">
              <a:spcBef>
                <a:spcPts val="0"/>
              </a:spcBef>
              <a:spcAft>
                <a:spcPts val="0"/>
              </a:spcAft>
              <a:buNone/>
            </a:pPr>
            <a:endParaRPr/>
          </a:p>
          <a:p>
            <a:pPr marL="0" lvl="0" indent="0" algn="l" rtl="0">
              <a:spcBef>
                <a:spcPts val="0"/>
              </a:spcBef>
              <a:spcAft>
                <a:spcPts val="0"/>
              </a:spcAft>
              <a:buNone/>
            </a:pPr>
            <a:r>
              <a:rPr lang="en-US"/>
              <a:t>Q:</a:t>
            </a:r>
            <a:endParaRPr/>
          </a:p>
          <a:p>
            <a:pPr marL="0" lvl="0" indent="0" algn="l" rtl="0">
              <a:spcBef>
                <a:spcPts val="0"/>
              </a:spcBef>
              <a:spcAft>
                <a:spcPts val="0"/>
              </a:spcAft>
              <a:buNone/>
            </a:pPr>
            <a:r>
              <a:rPr lang="en-US"/>
              <a:t>What are the people on THIS (point to the half of the Earth closest to the sun) side experiencing?</a:t>
            </a:r>
            <a:endParaRPr/>
          </a:p>
          <a:p>
            <a:pPr marL="0" lvl="0" indent="0" algn="l" rtl="0">
              <a:spcBef>
                <a:spcPts val="0"/>
              </a:spcBef>
              <a:spcAft>
                <a:spcPts val="0"/>
              </a:spcAft>
              <a:buNone/>
            </a:pPr>
            <a:r>
              <a:rPr lang="en-US"/>
              <a:t>AR:</a:t>
            </a:r>
            <a:endParaRPr/>
          </a:p>
          <a:p>
            <a:pPr marL="0" lvl="0" indent="0" algn="l" rtl="0">
              <a:spcBef>
                <a:spcPts val="0"/>
              </a:spcBef>
              <a:spcAft>
                <a:spcPts val="0"/>
              </a:spcAft>
              <a:buNone/>
            </a:pPr>
            <a:r>
              <a:rPr lang="en-US"/>
              <a:t>Day Time</a:t>
            </a:r>
            <a:endParaRPr/>
          </a:p>
          <a:p>
            <a:pPr marL="0" lvl="0" indent="0" algn="l" rtl="0">
              <a:spcBef>
                <a:spcPts val="0"/>
              </a:spcBef>
              <a:spcAft>
                <a:spcPts val="0"/>
              </a:spcAft>
              <a:buNone/>
            </a:pPr>
            <a:r>
              <a:rPr lang="en-US"/>
              <a:t>Q:</a:t>
            </a:r>
            <a:endParaRPr/>
          </a:p>
          <a:p>
            <a:pPr marL="0" lvl="0" indent="0" algn="l" rtl="0">
              <a:spcBef>
                <a:spcPts val="0"/>
              </a:spcBef>
              <a:spcAft>
                <a:spcPts val="0"/>
              </a:spcAft>
              <a:buNone/>
            </a:pPr>
            <a:r>
              <a:rPr lang="en-US"/>
              <a:t>How much of the Earth is lit up?</a:t>
            </a:r>
            <a:endParaRPr/>
          </a:p>
          <a:p>
            <a:pPr marL="0" lvl="0" indent="0" algn="l" rtl="0">
              <a:spcBef>
                <a:spcPts val="0"/>
              </a:spcBef>
              <a:spcAft>
                <a:spcPts val="0"/>
              </a:spcAft>
              <a:buNone/>
            </a:pPr>
            <a:r>
              <a:rPr lang="en-US"/>
              <a:t>AR:</a:t>
            </a:r>
            <a:endParaRPr/>
          </a:p>
          <a:p>
            <a:pPr marL="0" lvl="0" indent="0" algn="l" rtl="0">
              <a:spcBef>
                <a:spcPts val="0"/>
              </a:spcBef>
              <a:spcAft>
                <a:spcPts val="0"/>
              </a:spcAft>
              <a:buNone/>
            </a:pPr>
            <a:r>
              <a:rPr lang="en-US"/>
              <a:t>Half</a:t>
            </a:r>
            <a:endParaRPr/>
          </a:p>
        </p:txBody>
      </p:sp>
      <p:sp>
        <p:nvSpPr>
          <p:cNvPr id="258" name="Google Shape;25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Now that we add the moon into this picture and we see that the same thing happens. Only half of the moon is lit and notice that it is the half that is facing the sun. </a:t>
            </a:r>
            <a:endParaRPr/>
          </a:p>
          <a:p>
            <a:pPr marL="0" lvl="0" indent="0" algn="l" rtl="0">
              <a:spcBef>
                <a:spcPts val="0"/>
              </a:spcBef>
              <a:spcAft>
                <a:spcPts val="0"/>
              </a:spcAft>
              <a:buNone/>
            </a:pPr>
            <a:r>
              <a:rPr lang="en-US"/>
              <a:t>Q:</a:t>
            </a:r>
            <a:endParaRPr/>
          </a:p>
          <a:p>
            <a:pPr marL="0" lvl="0" indent="0" algn="l" rtl="0">
              <a:spcBef>
                <a:spcPts val="0"/>
              </a:spcBef>
              <a:spcAft>
                <a:spcPts val="0"/>
              </a:spcAft>
              <a:buNone/>
            </a:pPr>
            <a:r>
              <a:rPr lang="en-US"/>
              <a:t>If the people on Earth during the day were to look up, would they see the moon? Why or Why not?</a:t>
            </a:r>
            <a:endParaRPr/>
          </a:p>
          <a:p>
            <a:pPr marL="0" lvl="0" indent="0" algn="l" rtl="0">
              <a:spcBef>
                <a:spcPts val="0"/>
              </a:spcBef>
              <a:spcAft>
                <a:spcPts val="0"/>
              </a:spcAft>
              <a:buNone/>
            </a:pPr>
            <a:endParaRPr/>
          </a:p>
          <a:p>
            <a:pPr marL="0" lvl="0" indent="0" algn="l" rtl="0">
              <a:spcBef>
                <a:spcPts val="0"/>
              </a:spcBef>
              <a:spcAft>
                <a:spcPts val="0"/>
              </a:spcAft>
              <a:buNone/>
            </a:pPr>
            <a:r>
              <a:rPr lang="en-US"/>
              <a:t>NOTE: If students comment about the possibility of an eclipse tell them we will talk about it later.</a:t>
            </a:r>
            <a:endParaRPr/>
          </a:p>
          <a:p>
            <a:pPr marL="0" lvl="0" indent="0" algn="l" rtl="0">
              <a:spcBef>
                <a:spcPts val="0"/>
              </a:spcBef>
              <a:spcAft>
                <a:spcPts val="0"/>
              </a:spcAft>
              <a:buNone/>
            </a:pPr>
            <a:endParaRPr/>
          </a:p>
        </p:txBody>
      </p:sp>
      <p:sp>
        <p:nvSpPr>
          <p:cNvPr id="266" name="Google Shape;26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1" name="Google Shape;271;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1" name="Google Shape;28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Here we can see that after a few days (~4) some of the moon that IS reflecting the sun’s lights. We will explain the term “Waxing” in a moment, but for now, you should know what a crescent is… think ‘croissant’.</a:t>
            </a:r>
            <a:endParaRPr/>
          </a:p>
          <a:p>
            <a:pPr marL="0" lvl="0" indent="0" algn="l" rtl="0">
              <a:spcBef>
                <a:spcPts val="0"/>
              </a:spcBef>
              <a:spcAft>
                <a:spcPts val="0"/>
              </a:spcAft>
              <a:buNone/>
            </a:pPr>
            <a:endParaRPr/>
          </a:p>
        </p:txBody>
      </p:sp>
      <p:sp>
        <p:nvSpPr>
          <p:cNvPr id="282" name="Google Shape;28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1" name="Google Shape;2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Science likes to be tricky… This term is a bit confusing because it is called the first quarter. Despite that, STILL only half the moon is really lit up and from the perspective of an Earth observer, half the moon appears bright.</a:t>
            </a:r>
            <a:endParaRPr/>
          </a:p>
          <a:p>
            <a:pPr marL="0" lvl="0" indent="0" algn="l" rtl="0">
              <a:spcBef>
                <a:spcPts val="0"/>
              </a:spcBef>
              <a:spcAft>
                <a:spcPts val="0"/>
              </a:spcAft>
              <a:buNone/>
            </a:pPr>
            <a:endParaRPr/>
          </a:p>
        </p:txBody>
      </p:sp>
      <p:sp>
        <p:nvSpPr>
          <p:cNvPr id="292" name="Google Shape;29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So we are suppose to get back to the term waxing… Since it is not 100 years ago I doubt if any of you would have made your own candles. If you had let us imagine what would happen. If you dip a candle in wax and pull it out, let it cool and the repeat this process what is happening to the size of the candle? This Growing effect is called waxing because with each layer of wax the candle grows. Similarly, When the moon rotates around the Earth on this size it is termed ‘waxing’. </a:t>
            </a:r>
            <a:endParaRPr/>
          </a:p>
          <a:p>
            <a:pPr marL="0" lvl="0" indent="0" algn="l" rtl="0">
              <a:spcBef>
                <a:spcPts val="0"/>
              </a:spcBef>
              <a:spcAft>
                <a:spcPts val="0"/>
              </a:spcAft>
              <a:buNone/>
            </a:pPr>
            <a:endParaRPr/>
          </a:p>
          <a:p>
            <a:pPr marL="0" lvl="0" indent="0" algn="l" rtl="0">
              <a:spcBef>
                <a:spcPts val="0"/>
              </a:spcBef>
              <a:spcAft>
                <a:spcPts val="0"/>
              </a:spcAft>
              <a:buNone/>
            </a:pPr>
            <a:r>
              <a:rPr lang="en-US"/>
              <a:t>Gibbous is a funnier term. Gibbous means to be ‘humped’ or ‘hump-backed’. You can think of this because there is an additional hump on the quarter moon before.</a:t>
            </a:r>
            <a:endParaRPr/>
          </a:p>
        </p:txBody>
      </p:sp>
      <p:sp>
        <p:nvSpPr>
          <p:cNvPr id="302" name="Google Shape;30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Here we have a different term, Waning. Waning means to simply get smaller. On this side of the rotation, the amount of light we see from Earth reflected by the moon is decreasing. Remember though, the moon still and always only has about 50% of its surface illuminated. </a:t>
            </a:r>
            <a:endParaRPr/>
          </a:p>
        </p:txBody>
      </p:sp>
      <p:sp>
        <p:nvSpPr>
          <p:cNvPr id="322" name="Google Shape;32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ACT: (see activity sheet)</a:t>
            </a:r>
            <a:endParaRPr/>
          </a:p>
          <a:p>
            <a:pPr marL="0" lvl="0" indent="0" algn="l" rtl="0">
              <a:spcBef>
                <a:spcPts val="0"/>
              </a:spcBef>
              <a:spcAft>
                <a:spcPts val="0"/>
              </a:spcAft>
              <a:buNone/>
            </a:pPr>
            <a:r>
              <a:rPr lang="en-US"/>
              <a:t>Now we are going to do an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Each student (or pair of students) will take a Styrofoam ball on a wooden stick and hold it up to a lamp in the room. The ball of Styrofoam is the moon and the head of the student holding the stick is the Earth. Students rotate in place keeping the ‘moon’ directly infront of them and the light source stationary. As the students rotate they will be able to see the ‘moon’ light up in a similar way to the phases of the moon. </a:t>
            </a:r>
            <a:endParaRPr/>
          </a:p>
          <a:p>
            <a:pPr marL="0" lvl="0" indent="0" algn="l" rtl="0">
              <a:spcBef>
                <a:spcPts val="0"/>
              </a:spcBef>
              <a:spcAft>
                <a:spcPts val="0"/>
              </a:spcAft>
              <a:buNone/>
            </a:pPr>
            <a:endParaRPr/>
          </a:p>
          <a:p>
            <a:pPr marL="0" lvl="0" indent="0" algn="l" rtl="0">
              <a:spcBef>
                <a:spcPts val="0"/>
              </a:spcBef>
              <a:spcAft>
                <a:spcPts val="0"/>
              </a:spcAft>
              <a:buNone/>
            </a:pPr>
            <a:r>
              <a:rPr lang="en-US"/>
              <a:t>Note that students who’s heads (or Earth) get in the way are experiencing and eclipse. Have them raise their moon to see the effects of the phases.</a:t>
            </a:r>
            <a:endParaRPr/>
          </a:p>
        </p:txBody>
      </p:sp>
      <p:sp>
        <p:nvSpPr>
          <p:cNvPr id="352" name="Google Shape;35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all the phases together. The moon always has half of its surface illuminated, it just depends where the moon is in its orbit around Earth as to how much of the lunar surface we can see.</a:t>
            </a:r>
            <a:endParaRPr/>
          </a:p>
        </p:txBody>
      </p:sp>
      <p:sp>
        <p:nvSpPr>
          <p:cNvPr id="359" name="Google Shape;35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 view from Apollo 8 of Earth as it orbits the Moon, Dec 1968. If we were on the moon looking back at Earth, over the course of a month we would be able to see the same phases on Earth as we do the moon. Every month there would be a “New Earth” and a “Full Earth”.</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spcBef>
                <a:spcPts val="0"/>
              </a:spcBef>
              <a:spcAft>
                <a:spcPts val="0"/>
              </a:spcAft>
              <a:buNone/>
            </a:pPr>
            <a:r>
              <a:rPr lang="en-US"/>
              <a:t>https://svs.gsfc.nasa.gov/cgi-bin/details.cgi?aid=4129</a:t>
            </a:r>
            <a:endParaRPr/>
          </a:p>
          <a:p>
            <a:pPr marL="0" lvl="0" indent="0" algn="l" rtl="0">
              <a:spcBef>
                <a:spcPts val="0"/>
              </a:spcBef>
              <a:spcAft>
                <a:spcPts val="0"/>
              </a:spcAft>
              <a:buNone/>
            </a:pPr>
            <a:endParaRPr/>
          </a:p>
        </p:txBody>
      </p:sp>
      <p:sp>
        <p:nvSpPr>
          <p:cNvPr id="405" name="Google Shape;40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6" name="Google Shape;41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
        <p:nvSpPr>
          <p:cNvPr id="423" name="Google Shape;42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4" name="Google Shape;42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kinds of eclipses are there?  Wait for student responses</a:t>
            </a:r>
            <a:endParaRPr/>
          </a:p>
          <a:p>
            <a:pPr marL="0" lvl="0" indent="0" algn="l" rtl="0">
              <a:spcBef>
                <a:spcPts val="0"/>
              </a:spcBef>
              <a:spcAft>
                <a:spcPts val="0"/>
              </a:spcAft>
              <a:buNone/>
            </a:pPr>
            <a:endParaRPr/>
          </a:p>
          <a:p>
            <a:pPr marL="0" lvl="0" indent="0" algn="l" rtl="0">
              <a:spcBef>
                <a:spcPts val="0"/>
              </a:spcBef>
              <a:spcAft>
                <a:spcPts val="0"/>
              </a:spcAft>
              <a:buNone/>
            </a:pPr>
            <a:r>
              <a:rPr lang="en-US"/>
              <a:t>Solar and Lunar.</a:t>
            </a:r>
            <a:endParaRPr/>
          </a:p>
          <a:p>
            <a:pPr marL="0" lvl="0" indent="0" algn="l" rtl="0">
              <a:spcBef>
                <a:spcPts val="0"/>
              </a:spcBef>
              <a:spcAft>
                <a:spcPts val="0"/>
              </a:spcAft>
              <a:buNone/>
            </a:pPr>
            <a:endParaRPr/>
          </a:p>
          <a:p>
            <a:pPr marL="0" lvl="0" indent="0" algn="l" rtl="0">
              <a:spcBef>
                <a:spcPts val="0"/>
              </a:spcBef>
              <a:spcAft>
                <a:spcPts val="0"/>
              </a:spcAft>
              <a:buNone/>
            </a:pPr>
            <a:r>
              <a:rPr lang="en-US"/>
              <a:t>The white halo we see around the Sun is called the Corona, which is only visible during a solar eclipse.  The corona is made up of a substance called plasma and is extremely hot – over 2 million degrees celsius!!  The corona is not very dense though, and so produces a lot less light, which is why we only see it during an eclipse.</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Get the students to draw the relative sizes of the Earth and Moon, and also draw the distance between them.</a:t>
            </a:r>
            <a:endParaRPr/>
          </a:p>
          <a:p>
            <a:pPr marL="0" lvl="0" indent="0" algn="l" rtl="0">
              <a:spcBef>
                <a:spcPts val="0"/>
              </a:spcBef>
              <a:spcAft>
                <a:spcPts val="0"/>
              </a:spcAft>
              <a:buNone/>
            </a:pPr>
            <a:endParaRPr/>
          </a:p>
          <a:p>
            <a:pPr marL="0" lvl="0" indent="0" algn="l" rtl="0">
              <a:spcBef>
                <a:spcPts val="0"/>
              </a:spcBef>
              <a:spcAft>
                <a:spcPts val="0"/>
              </a:spcAft>
              <a:buNone/>
            </a:pPr>
            <a:r>
              <a:rPr lang="en-US"/>
              <a:t>Then, using a volunteer’s head as the size of the Earth, ask students how large the Moon should be (you can give them choices using different size balls).</a:t>
            </a:r>
            <a:endParaRPr/>
          </a:p>
          <a:p>
            <a:pPr marL="0" lvl="0" indent="0" algn="l" rtl="0">
              <a:spcBef>
                <a:spcPts val="0"/>
              </a:spcBef>
              <a:spcAft>
                <a:spcPts val="0"/>
              </a:spcAft>
              <a:buNone/>
            </a:pPr>
            <a:endParaRPr/>
          </a:p>
          <a:p>
            <a:pPr marL="0" lvl="0" indent="0" algn="l" rtl="0">
              <a:spcBef>
                <a:spcPts val="0"/>
              </a:spcBef>
              <a:spcAft>
                <a:spcPts val="0"/>
              </a:spcAft>
              <a:buNone/>
            </a:pPr>
            <a:r>
              <a:rPr lang="en-US"/>
              <a:t>One of the larger styrofoam balls in the Moon kit would be the approximate size of the Moon when compared to your head (Head ~ 25cm, Moon ~ 7cm)</a:t>
            </a:r>
            <a:endParaRPr/>
          </a:p>
          <a:p>
            <a:pPr marL="0" lvl="0" indent="0" algn="l" rtl="0">
              <a:spcBef>
                <a:spcPts val="0"/>
              </a:spcBef>
              <a:spcAft>
                <a:spcPts val="0"/>
              </a:spcAft>
              <a:buNone/>
            </a:pPr>
            <a:endParaRPr/>
          </a:p>
          <a:p>
            <a:pPr marL="0" lvl="0" indent="0" algn="l" rtl="0">
              <a:spcBef>
                <a:spcPts val="0"/>
              </a:spcBef>
              <a:spcAft>
                <a:spcPts val="0"/>
              </a:spcAft>
              <a:buNone/>
            </a:pPr>
            <a:r>
              <a:rPr lang="en-US"/>
              <a:t>Ask the students how far the Moon should be away from the Earth (your head). It should be about 7.5m away (easy way to remember this is it’s distance is about 100 times the Moon’s diameter).</a:t>
            </a:r>
            <a:endParaRPr/>
          </a:p>
          <a:p>
            <a:pPr marL="0" lvl="0" indent="0" algn="l" rtl="0">
              <a:spcBef>
                <a:spcPts val="0"/>
              </a:spcBef>
              <a:spcAft>
                <a:spcPts val="0"/>
              </a:spcAft>
              <a:buNone/>
            </a:pPr>
            <a:endParaRPr/>
          </a:p>
        </p:txBody>
      </p:sp>
      <p:sp>
        <p:nvSpPr>
          <p:cNvPr id="176" name="Google Shape;17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
        <p:nvSpPr>
          <p:cNvPr id="433" name="Google Shape;43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three types of solar eclipses, depending both on your position on Earth when the eclipse begins, as well as how close the Moon is to the Earth (the Moon has an elliptical orbit, with a variation in distance to the Earth of 13%).</a:t>
            </a:r>
            <a:endParaRPr/>
          </a:p>
          <a:p>
            <a:pPr marL="0" lvl="0" indent="0" algn="l" rtl="0">
              <a:spcBef>
                <a:spcPts val="0"/>
              </a:spcBef>
              <a:spcAft>
                <a:spcPts val="0"/>
              </a:spcAft>
              <a:buNone/>
            </a:pPr>
            <a:endParaRPr/>
          </a:p>
          <a:p>
            <a:pPr marL="0" lvl="0" indent="0" algn="l" rtl="0">
              <a:spcBef>
                <a:spcPts val="0"/>
              </a:spcBef>
              <a:spcAft>
                <a:spcPts val="0"/>
              </a:spcAft>
              <a:buNone/>
            </a:pPr>
            <a:r>
              <a:rPr lang="en-US"/>
              <a:t>Total Eclipse – the Earth is within the Moon’s umbra</a:t>
            </a:r>
            <a:endParaRPr/>
          </a:p>
          <a:p>
            <a:pPr marL="0" lvl="0" indent="0" algn="l" rtl="0">
              <a:spcBef>
                <a:spcPts val="0"/>
              </a:spcBef>
              <a:spcAft>
                <a:spcPts val="0"/>
              </a:spcAft>
              <a:buNone/>
            </a:pPr>
            <a:r>
              <a:rPr lang="en-US"/>
              <a:t>Annular Eclipse – the Earth is in the Antumbra of the Moon</a:t>
            </a:r>
            <a:endParaRPr/>
          </a:p>
          <a:p>
            <a:pPr marL="0" lvl="0" indent="0" algn="l" rtl="0">
              <a:spcBef>
                <a:spcPts val="0"/>
              </a:spcBef>
              <a:spcAft>
                <a:spcPts val="0"/>
              </a:spcAft>
              <a:buNone/>
            </a:pPr>
            <a:r>
              <a:rPr lang="en-US"/>
              <a:t>Partial Eclipse – the Earth is in the Penumbra – this can also occurs during a Total Eclipse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orbits of the Earth, Moon and Sun are not all in the exact same plane so a slight deviation in their positions relative to each other results in a missed eclipse opportunity. Since we do not have a lunar and solar eclipse every month, the alignment of Earth, Moon and Sun must be precise in order to occur.</a:t>
            </a:r>
            <a:endParaRPr/>
          </a:p>
        </p:txBody>
      </p:sp>
      <p:sp>
        <p:nvSpPr>
          <p:cNvPr id="446" name="Google Shape;44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
        <p:nvSpPr>
          <p:cNvPr id="452" name="Google Shape;45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3" name="Google Shape;45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location of Earth with respect to the shadow created by the Moon determines what type of solar eclipse will be observed.</a:t>
            </a:r>
            <a:endParaRPr/>
          </a:p>
          <a:p>
            <a:pPr marL="0" lvl="0" indent="0" algn="l" rtl="0">
              <a:spcBef>
                <a:spcPts val="0"/>
              </a:spcBef>
              <a:spcAft>
                <a:spcPts val="0"/>
              </a:spcAft>
              <a:buNone/>
            </a:pPr>
            <a:r>
              <a:rPr lang="en-US"/>
              <a:t>(Image created by Jen Newman)</a:t>
            </a:r>
            <a:endParaRPr/>
          </a:p>
          <a:p>
            <a:pPr marL="0" lvl="0" indent="0" algn="l" rtl="0">
              <a:spcBef>
                <a:spcPts val="0"/>
              </a:spcBef>
              <a:spcAft>
                <a:spcPts val="0"/>
              </a:spcAft>
              <a:buNone/>
            </a:pPr>
            <a:endParaRPr/>
          </a:p>
          <a:p>
            <a:pPr marL="0" lvl="0" indent="0" algn="l" rtl="0">
              <a:spcBef>
                <a:spcPts val="0"/>
              </a:spcBef>
              <a:spcAft>
                <a:spcPts val="0"/>
              </a:spcAft>
              <a:buNone/>
            </a:pPr>
            <a:r>
              <a:rPr lang="en-US"/>
              <a:t>The </a:t>
            </a:r>
            <a:r>
              <a:rPr lang="en-US" i="1"/>
              <a:t>umbra</a:t>
            </a:r>
            <a:r>
              <a:rPr lang="en-US"/>
              <a:t>, in which the moon completely covers the sun (more precisely, its photosphere) = TOTAL Eclipse</a:t>
            </a:r>
            <a:endParaRPr/>
          </a:p>
          <a:p>
            <a:pPr marL="0" lvl="0" indent="0" algn="l" rtl="0">
              <a:spcBef>
                <a:spcPts val="0"/>
              </a:spcBef>
              <a:spcAft>
                <a:spcPts val="0"/>
              </a:spcAft>
              <a:buNone/>
            </a:pPr>
            <a:r>
              <a:rPr lang="en-US"/>
              <a:t>The </a:t>
            </a:r>
            <a:r>
              <a:rPr lang="en-US" i="1"/>
              <a:t>antumbra</a:t>
            </a:r>
            <a:r>
              <a:rPr lang="en-US"/>
              <a:t>, extending beyond the tip of the umbra, in which the moon is completely in front of the sun but too small to completely cover it = ANNULAR eclipse</a:t>
            </a:r>
            <a:endParaRPr/>
          </a:p>
          <a:p>
            <a:pPr marL="0" lvl="0" indent="0" algn="l" rtl="0">
              <a:spcBef>
                <a:spcPts val="0"/>
              </a:spcBef>
              <a:spcAft>
                <a:spcPts val="0"/>
              </a:spcAft>
              <a:buNone/>
            </a:pPr>
            <a:r>
              <a:rPr lang="en-US"/>
              <a:t>The </a:t>
            </a:r>
            <a:r>
              <a:rPr lang="en-US" i="1"/>
              <a:t>penumbra</a:t>
            </a:r>
            <a:r>
              <a:rPr lang="en-US"/>
              <a:t>, in which the moon is only partially in front of the sun. = PARTIAL Eclipse</a:t>
            </a: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
        <p:nvSpPr>
          <p:cNvPr id="483" name="Google Shape;48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most recognizable type of lunar eclipse is a total eclipse, with its eerie red colour.</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A partial eclipse is a darkening of the moon’s surface, without turning red (as happens during a total eclipse). Can look very similar to moon phases, but unlike the phases that take days to change the amount of lunar surface that is illuminated, partial lunar eclipses occur over a matter of hours then return to being a fully illuminated full moon.</a:t>
            </a:r>
            <a:endParaRPr/>
          </a:p>
          <a:p>
            <a:pPr marL="0" marR="0" lvl="0" indent="0" algn="l" rtl="0">
              <a:lnSpc>
                <a:spcPct val="100000"/>
              </a:lnSpc>
              <a:spcBef>
                <a:spcPts val="360"/>
              </a:spcBef>
              <a:spcAft>
                <a:spcPts val="0"/>
              </a:spcAft>
              <a:buClr>
                <a:schemeClr val="dk1"/>
              </a:buClr>
              <a:buSzPts val="1200"/>
              <a:buFont typeface="Calibri"/>
              <a:buNone/>
            </a:pPr>
            <a:endParaRPr/>
          </a:p>
          <a:p>
            <a:pPr marL="0" marR="0" lvl="0" indent="0" algn="l" rtl="0">
              <a:lnSpc>
                <a:spcPct val="100000"/>
              </a:lnSpc>
              <a:spcBef>
                <a:spcPts val="360"/>
              </a:spcBef>
              <a:spcAft>
                <a:spcPts val="0"/>
              </a:spcAft>
              <a:buClr>
                <a:schemeClr val="dk1"/>
              </a:buClr>
              <a:buSzPts val="1200"/>
              <a:buFont typeface="Calibri"/>
              <a:buNone/>
            </a:pPr>
            <a:r>
              <a:rPr lang="en-US"/>
              <a:t>Penumbral eclipses are very subtle and usually go unnoticed. There is only a slight darkening of the lunar surface.</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spcBef>
                <a:spcPts val="0"/>
              </a:spcBef>
              <a:spcAft>
                <a:spcPts val="0"/>
              </a:spcAft>
              <a:buNone/>
            </a:pPr>
            <a:r>
              <a:rPr lang="en-US"/>
              <a:t>Total lunar: http://science1.nasa.gov/science-news/science-at-nasa/2007/12feb_lunareclipse/</a:t>
            </a:r>
            <a:endParaRPr/>
          </a:p>
          <a:p>
            <a:pPr marL="0" lvl="0" indent="0" algn="l" rtl="0">
              <a:spcBef>
                <a:spcPts val="0"/>
              </a:spcBef>
              <a:spcAft>
                <a:spcPts val="0"/>
              </a:spcAft>
              <a:buNone/>
            </a:pPr>
            <a:r>
              <a:rPr lang="en-US"/>
              <a:t>Partial lunar: http://wvxu.org/post/guide-experience-partial-lunar-eclipse-saturday#stream/0</a:t>
            </a:r>
            <a:endParaRPr/>
          </a:p>
          <a:p>
            <a:pPr marL="0" lvl="0" indent="0" algn="l" rtl="0">
              <a:spcBef>
                <a:spcPts val="0"/>
              </a:spcBef>
              <a:spcAft>
                <a:spcPts val="0"/>
              </a:spcAft>
              <a:buNone/>
            </a:pPr>
            <a:r>
              <a:rPr lang="en-US"/>
              <a:t>Penumbral: http://www.skyandtelescope.com/observing/harvest-moon-penumbral-eclipse/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
        <p:nvSpPr>
          <p:cNvPr id="498" name="Google Shape;49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9" name="Google Shape;49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Total lunar eclipse- moon is completely within the umbra</a:t>
            </a:r>
            <a:endParaRPr/>
          </a:p>
          <a:p>
            <a:pPr marL="0" lvl="0" indent="0" algn="l" rtl="0">
              <a:spcBef>
                <a:spcPts val="0"/>
              </a:spcBef>
              <a:spcAft>
                <a:spcPts val="0"/>
              </a:spcAft>
              <a:buNone/>
            </a:pPr>
            <a:r>
              <a:rPr lang="en-US"/>
              <a:t>Partial lunar eclipse- moon does not fully enter the umbra</a:t>
            </a:r>
            <a:endParaRPr/>
          </a:p>
          <a:p>
            <a:pPr marL="0" lvl="0" indent="0" algn="l" rtl="0">
              <a:spcBef>
                <a:spcPts val="0"/>
              </a:spcBef>
              <a:spcAft>
                <a:spcPts val="0"/>
              </a:spcAft>
              <a:buNone/>
            </a:pPr>
            <a:r>
              <a:rPr lang="en-US"/>
              <a:t>Penumbral eclipse- Earth blocks only a portion of the sun’s light, but not all, like what happens during a total lunar eclipse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http://mars.nasa.gov/allaboutmars/nightsky/total-lunar-eclipse/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
        <p:nvSpPr>
          <p:cNvPr id="505" name="Google Shape;50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does the moon look red?  </a:t>
            </a:r>
            <a:endParaRPr/>
          </a:p>
          <a:p>
            <a:pPr marL="0" lvl="0" indent="0" algn="l" rtl="0">
              <a:spcBef>
                <a:spcPts val="0"/>
              </a:spcBef>
              <a:spcAft>
                <a:spcPts val="0"/>
              </a:spcAft>
              <a:buNone/>
            </a:pPr>
            <a:r>
              <a:rPr lang="en-US"/>
              <a:t>Answer: Because of Earth’s atmosphere.  Sunlight refracted through the Earth’s atmosphere intersects the umbra and still provides faint illumination.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
        <p:nvSpPr>
          <p:cNvPr id="513" name="Google Shape;513;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4" name="Google Shape;51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See https://www.timeanddate.com/eclipse/list.html for yearly updates</a:t>
            </a:r>
            <a:endParaRPr/>
          </a:p>
          <a:p>
            <a:pPr marL="0" lvl="0" indent="0" algn="l" rtl="0">
              <a:spcBef>
                <a:spcPts val="0"/>
              </a:spcBef>
              <a:spcAft>
                <a:spcPts val="0"/>
              </a:spcAft>
              <a:buNone/>
            </a:pPr>
            <a:endParaRPr/>
          </a:p>
          <a:p>
            <a:pPr marL="0" lvl="0" indent="0" algn="l" rtl="0">
              <a:spcBef>
                <a:spcPts val="0"/>
              </a:spcBef>
              <a:spcAft>
                <a:spcPts val="0"/>
              </a:spcAft>
              <a:buNone/>
            </a:pPr>
            <a:r>
              <a:rPr lang="en-US"/>
              <a:t>Solar eclipses can technically only happen twice a year, this is because the moon’s orbit around the Earth is inclined at 5 degrees to the ecliptic, so most of the time the Moon’s shadow misses us.  This is why we don’t have an eclipse on every new moon. Twice a year, however, the orbits line up and it is possible to have a solar eclipse.</a:t>
            </a:r>
            <a:endParaRPr/>
          </a:p>
          <a:p>
            <a:pPr marL="0" lvl="0" indent="0" algn="l" rtl="0">
              <a:spcBef>
                <a:spcPts val="0"/>
              </a:spcBef>
              <a:spcAft>
                <a:spcPts val="0"/>
              </a:spcAft>
              <a:buNone/>
            </a:pPr>
            <a:endParaRPr/>
          </a:p>
          <a:p>
            <a:pPr marL="0" lvl="0" indent="0" algn="l" rtl="0">
              <a:spcBef>
                <a:spcPts val="0"/>
              </a:spcBef>
              <a:spcAft>
                <a:spcPts val="0"/>
              </a:spcAft>
              <a:buNone/>
            </a:pPr>
            <a:r>
              <a:rPr lang="en-US"/>
              <a:t>Similarly, Lunar eclipses can only occur on the full moon, but because of the tilt in the Moon’s orbit, the Moon is not eclipsed every month.  Lunar eclipses can be visible from entire hemispheres, this is because the umbra of the Earth is much larger than the umbra of the Moon.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
        <p:nvSpPr>
          <p:cNvPr id="521" name="Google Shape;52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2" name="Google Shape;5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See https://www.timeanddate.com/eclipse/list.html for yearly updates</a:t>
            </a:r>
            <a:endParaRPr/>
          </a:p>
          <a:p>
            <a:pPr marL="0" lvl="0" indent="0" algn="l" rtl="0">
              <a:spcBef>
                <a:spcPts val="0"/>
              </a:spcBef>
              <a:spcAft>
                <a:spcPts val="0"/>
              </a:spcAft>
              <a:buNone/>
            </a:pPr>
            <a:endParaRPr/>
          </a:p>
          <a:p>
            <a:pPr marL="0" lvl="0" indent="0" algn="l" rtl="0">
              <a:spcBef>
                <a:spcPts val="0"/>
              </a:spcBef>
              <a:spcAft>
                <a:spcPts val="0"/>
              </a:spcAft>
              <a:buNone/>
            </a:pPr>
            <a:r>
              <a:rPr lang="en-US"/>
              <a:t>Solar eclipses can technically only happen twice a year, this is because the moon’s orbit around the Earth is inclined at 5 degrees to the ecliptic, so most of the time the Moon’s shadow misses us.  This is why we don’t have an eclipse on every new moon. Twice a year, however, the orbits line up and it is possible to have a solar eclipse.</a:t>
            </a:r>
            <a:endParaRPr/>
          </a:p>
          <a:p>
            <a:pPr marL="0" lvl="0" indent="0" algn="l" rtl="0">
              <a:spcBef>
                <a:spcPts val="0"/>
              </a:spcBef>
              <a:spcAft>
                <a:spcPts val="0"/>
              </a:spcAft>
              <a:buNone/>
            </a:pPr>
            <a:endParaRPr/>
          </a:p>
          <a:p>
            <a:pPr marL="0" lvl="0" indent="0" algn="l" rtl="0">
              <a:spcBef>
                <a:spcPts val="0"/>
              </a:spcBef>
              <a:spcAft>
                <a:spcPts val="0"/>
              </a:spcAft>
              <a:buNone/>
            </a:pPr>
            <a:r>
              <a:rPr lang="en-US"/>
              <a:t>Similarly, Lunar eclipses can only occur on the full moon, but because of the tilt in the Moon’s orbit, the Moon is not eclipsed every month.  Lunar eclipses can be visible from entire hemispheres, this is because the umbra of the Earth is much larger than the umbra of the Moon.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9" name="Google Shape;5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we’re going on to tides – can anyone tell me what I mean by “tides”? (students should mention something about the oceans rising and falling, and might also know it’s due to gravitational interactions from the Moon (and Sun))</a:t>
            </a:r>
            <a:endParaRPr/>
          </a:p>
          <a:p>
            <a:pPr marL="0" lvl="0" indent="0" algn="l" rtl="0">
              <a:spcBef>
                <a:spcPts val="0"/>
              </a:spcBef>
              <a:spcAft>
                <a:spcPts val="0"/>
              </a:spcAft>
              <a:buNone/>
            </a:pPr>
            <a:endParaRPr/>
          </a:p>
          <a:p>
            <a:pPr marL="0" lvl="0" indent="0" algn="l" rtl="0">
              <a:spcBef>
                <a:spcPts val="600"/>
              </a:spcBef>
              <a:spcAft>
                <a:spcPts val="0"/>
              </a:spcAft>
              <a:buNone/>
            </a:pPr>
            <a:r>
              <a:rPr lang="en-US">
                <a:solidFill>
                  <a:schemeClr val="lt1"/>
                </a:solidFill>
              </a:rPr>
              <a:t>The Bay of Fundy in Nova Scotia experiences the largest tide change in the world (about 16m or 53 feet)!</a:t>
            </a:r>
            <a:endParaRPr/>
          </a:p>
          <a:p>
            <a:pPr marL="0" lvl="0" indent="0" algn="l" rtl="0">
              <a:spcBef>
                <a:spcPts val="0"/>
              </a:spcBef>
              <a:spcAft>
                <a:spcPts val="0"/>
              </a:spcAft>
              <a:buNone/>
            </a:pPr>
            <a:endParaRPr/>
          </a:p>
        </p:txBody>
      </p:sp>
      <p:sp>
        <p:nvSpPr>
          <p:cNvPr id="530" name="Google Shape;53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9" name="Google Shape;53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scale photo of the Earth and Moon.</a:t>
            </a:r>
            <a:endParaRPr/>
          </a:p>
          <a:p>
            <a:pPr marL="0" lvl="0" indent="0" algn="l" rtl="0">
              <a:spcBef>
                <a:spcPts val="0"/>
              </a:spcBef>
              <a:spcAft>
                <a:spcPts val="0"/>
              </a:spcAft>
              <a:buNone/>
            </a:pPr>
            <a:endParaRPr/>
          </a:p>
          <a:p>
            <a:pPr marL="0" lvl="0" indent="0" algn="l" rtl="0">
              <a:spcBef>
                <a:spcPts val="0"/>
              </a:spcBef>
              <a:spcAft>
                <a:spcPts val="0"/>
              </a:spcAft>
              <a:buNone/>
            </a:pPr>
            <a:r>
              <a:rPr lang="en-US"/>
              <a:t>Ask the students how large and far away the Sun would be in our model.</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model, the Sun would be about 2.9 km away and be about 27m across! It’s about 100 times the diameter of Earth!</a:t>
            </a:r>
            <a:endParaRPr/>
          </a:p>
        </p:txBody>
      </p:sp>
      <p:sp>
        <p:nvSpPr>
          <p:cNvPr id="182" name="Google Shape;18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2" name="Google Shape;55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
            </a:r>
            <a:endParaRPr/>
          </a:p>
          <a:p>
            <a:pPr marL="0" lvl="0" indent="0" algn="l" rtl="0">
              <a:spcBef>
                <a:spcPts val="0"/>
              </a:spcBef>
              <a:spcAft>
                <a:spcPts val="0"/>
              </a:spcAft>
              <a:buNone/>
            </a:pPr>
            <a:r>
              <a:rPr lang="en-US"/>
              <a:t>High Tides are caused by the Tides are cause primarily by the moon. It acts on the Earths water system via gravity pulling the water towards it when it is closest. Imagine that we are the star and the moon is above us…</a:t>
            </a:r>
            <a:endParaRPr/>
          </a:p>
          <a:p>
            <a:pPr marL="0" lvl="0" indent="0" algn="l" rtl="0">
              <a:spcBef>
                <a:spcPts val="0"/>
              </a:spcBef>
              <a:spcAft>
                <a:spcPts val="0"/>
              </a:spcAft>
              <a:buNone/>
            </a:pPr>
            <a:r>
              <a:rPr lang="en-US"/>
              <a:t>This isn’t the whole story though because the moon doesn’t just pull the water…</a:t>
            </a:r>
            <a:endParaRPr/>
          </a:p>
          <a:p>
            <a:pPr marL="0" lvl="0" indent="0" algn="l" rtl="0">
              <a:spcBef>
                <a:spcPts val="0"/>
              </a:spcBef>
              <a:spcAft>
                <a:spcPts val="0"/>
              </a:spcAft>
              <a:buNone/>
            </a:pPr>
            <a:endParaRPr/>
          </a:p>
        </p:txBody>
      </p:sp>
      <p:sp>
        <p:nvSpPr>
          <p:cNvPr id="553" name="Google Shape;55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3" name="Google Shape;57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Q:</a:t>
            </a:r>
            <a:endParaRPr/>
          </a:p>
          <a:p>
            <a:pPr marL="0" lvl="0" indent="0" algn="l" rtl="0">
              <a:lnSpc>
                <a:spcPct val="90000"/>
              </a:lnSpc>
              <a:spcBef>
                <a:spcPts val="0"/>
              </a:spcBef>
              <a:spcAft>
                <a:spcPts val="0"/>
              </a:spcAft>
              <a:buNone/>
            </a:pPr>
            <a:r>
              <a:rPr lang="en-US"/>
              <a:t>How often do we experience Tides?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AR:</a:t>
            </a:r>
            <a:endParaRPr/>
          </a:p>
          <a:p>
            <a:pPr marL="0" lvl="0" indent="0" algn="l" rtl="0">
              <a:lnSpc>
                <a:spcPct val="90000"/>
              </a:lnSpc>
              <a:spcBef>
                <a:spcPts val="0"/>
              </a:spcBef>
              <a:spcAft>
                <a:spcPts val="0"/>
              </a:spcAft>
              <a:buNone/>
            </a:pPr>
            <a:r>
              <a:rPr lang="en-US"/>
              <a:t>In most places tides cycle through 2x per day. That means we experience 2 high tides and 2 low tides in approximately 24 hours.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ST:</a:t>
            </a:r>
            <a:br>
              <a:rPr lang="en-US"/>
            </a:br>
            <a:r>
              <a:rPr lang="en-US"/>
              <a:t>Because the Earth makes a revolution every 24 hours we cycle through 2 high tides and 2 low tides. Why is it approximate? Since the moon is also rotating around the Earth, it doesn’t stay put while we rotate. Remember that the reason we see the phases of the moon is because the moon is not in exact same position after 24 hours. It actually takes around 24 hours and 50 minutes for the moon to be back in the same relative position.</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Other complications.</a:t>
            </a:r>
            <a:endParaRPr/>
          </a:p>
          <a:p>
            <a:pPr marL="0" lvl="0" indent="-76200" algn="l" rtl="0">
              <a:lnSpc>
                <a:spcPct val="90000"/>
              </a:lnSpc>
              <a:spcBef>
                <a:spcPts val="0"/>
              </a:spcBef>
              <a:spcAft>
                <a:spcPts val="0"/>
              </a:spcAft>
              <a:buClr>
                <a:schemeClr val="dk1"/>
              </a:buClr>
              <a:buSzPts val="1200"/>
              <a:buFont typeface="Calibri"/>
              <a:buAutoNum type="arabicPeriod"/>
            </a:pPr>
            <a:r>
              <a:rPr lang="en-US"/>
              <a:t>The moon does not rotate in an exact circle but rather in the shape of an ellipse (oval). This means that sometimes the tides are higher than other times. </a:t>
            </a:r>
            <a:endParaRPr/>
          </a:p>
          <a:p>
            <a:pPr marL="0" lvl="0" indent="-76200" algn="l" rtl="0">
              <a:lnSpc>
                <a:spcPct val="90000"/>
              </a:lnSpc>
              <a:spcBef>
                <a:spcPts val="0"/>
              </a:spcBef>
              <a:spcAft>
                <a:spcPts val="0"/>
              </a:spcAft>
              <a:buClr>
                <a:schemeClr val="dk1"/>
              </a:buClr>
              <a:buSzPts val="1200"/>
              <a:buFont typeface="Calibri"/>
              <a:buAutoNum type="arabicPeriod"/>
            </a:pPr>
            <a:r>
              <a:rPr lang="en-US"/>
              <a:t>There is a delay and so high tide is not always when the moon is ‘directly’ over head and underfoot.</a:t>
            </a:r>
            <a:endParaRPr/>
          </a:p>
        </p:txBody>
      </p:sp>
      <p:sp>
        <p:nvSpPr>
          <p:cNvPr id="574" name="Google Shape;57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7" name="Google Shape;58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a:t>
            </a:r>
            <a:endParaRPr/>
          </a:p>
          <a:p>
            <a:pPr marL="0" lvl="0" indent="0" algn="l" rtl="0">
              <a:spcBef>
                <a:spcPts val="0"/>
              </a:spcBef>
              <a:spcAft>
                <a:spcPts val="0"/>
              </a:spcAft>
              <a:buNone/>
            </a:pPr>
            <a:r>
              <a:rPr lang="en-US"/>
              <a:t>The sun is a massive body. What kind of an effect do you think the sun would have on the tides?</a:t>
            </a:r>
            <a:endParaRPr/>
          </a:p>
        </p:txBody>
      </p:sp>
      <p:sp>
        <p:nvSpPr>
          <p:cNvPr id="588" name="Google Shape;588;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612919fba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612919fba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g612919fba5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
        <p:nvSpPr>
          <p:cNvPr id="640" name="Google Shape;64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1" name="Google Shape;64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Solar eclipses can technically only happen twice a year, this is because the moon’s orbit around the Earth is inclined at 5 degrees to the ecliptic, so most of the time the Moon’s shadow misses us.  This is why we don’t have an eclipse on every new moon. Twice a year, however, the orbits line up and it is possible to have a solar eclipse.</a:t>
            </a:r>
            <a:endParaRPr/>
          </a:p>
          <a:p>
            <a:pPr marL="0" lvl="0" indent="0" algn="l" rtl="0">
              <a:spcBef>
                <a:spcPts val="0"/>
              </a:spcBef>
              <a:spcAft>
                <a:spcPts val="0"/>
              </a:spcAft>
              <a:buNone/>
            </a:pPr>
            <a:endParaRPr/>
          </a:p>
          <a:p>
            <a:pPr marL="0" lvl="0" indent="0" algn="l" rtl="0">
              <a:spcBef>
                <a:spcPts val="0"/>
              </a:spcBef>
              <a:spcAft>
                <a:spcPts val="0"/>
              </a:spcAft>
              <a:buNone/>
            </a:pPr>
            <a:r>
              <a:rPr lang="en-US"/>
              <a:t>Similarly, Lunar eclipses can only occur on the full moon, but because of the tilt in the Moon’s orbit, the Moon is not eclipsed every month.  Lunar eclipses can be visible from entire hemispheres, this is because the umbra of the Earth is much larger than the umbra of the Moon.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
        <p:nvSpPr>
          <p:cNvPr id="647" name="Google Shape;64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8" name="Google Shape;64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000"/>
              <a:t>Moonzoo.org</a:t>
            </a:r>
            <a:endParaRPr/>
          </a:p>
          <a:p>
            <a:pPr marL="0" lvl="0" indent="0" algn="l" rtl="0">
              <a:lnSpc>
                <a:spcPct val="90000"/>
              </a:lnSpc>
              <a:spcBef>
                <a:spcPts val="0"/>
              </a:spcBef>
              <a:spcAft>
                <a:spcPts val="0"/>
              </a:spcAft>
              <a:buNone/>
            </a:pPr>
            <a:endParaRPr sz="1000"/>
          </a:p>
          <a:p>
            <a:pPr marL="0" lvl="0" indent="0" algn="l" rtl="0">
              <a:lnSpc>
                <a:spcPct val="90000"/>
              </a:lnSpc>
              <a:spcBef>
                <a:spcPts val="0"/>
              </a:spcBef>
              <a:spcAft>
                <a:spcPts val="0"/>
              </a:spcAft>
              <a:buNone/>
            </a:pPr>
            <a:r>
              <a:rPr lang="en-US" sz="1000"/>
              <a:t>What do we want to know?</a:t>
            </a:r>
            <a:endParaRPr/>
          </a:p>
          <a:p>
            <a:pPr marL="0" lvl="0" indent="0" algn="l" rtl="0">
              <a:lnSpc>
                <a:spcPct val="90000"/>
              </a:lnSpc>
              <a:spcBef>
                <a:spcPts val="0"/>
              </a:spcBef>
              <a:spcAft>
                <a:spcPts val="0"/>
              </a:spcAft>
              <a:buNone/>
            </a:pPr>
            <a:r>
              <a:rPr lang="en-US" sz="1000"/>
              <a:t>The aim of Moon Zoo is to provide detailed crater counts for as much of the Moon's surface as possible. Unlike here on Earth where weather quickly erodes any signs of all but the most recent impacts, craters on the lunar surface stay almost until eternity. That means that the number of craters on a particular piece of the surface tells us how old it is. This technique is used all over the Solar System, but the Moon is particularly important because we have ground truth — samples brought back by the Apollo missions — which allow us to calibrate our estimates. Planetary scientists have always carried out this kind of analysis on large scales, but with your help and the fabulous LRO images then we should be able to uncover the finer details of the Moon's history.</a:t>
            </a:r>
            <a:endParaRPr/>
          </a:p>
          <a:p>
            <a:pPr marL="0" lvl="0" indent="0" algn="l" rtl="0">
              <a:lnSpc>
                <a:spcPct val="90000"/>
              </a:lnSpc>
              <a:spcBef>
                <a:spcPts val="0"/>
              </a:spcBef>
              <a:spcAft>
                <a:spcPts val="0"/>
              </a:spcAft>
              <a:buNone/>
            </a:pPr>
            <a:endParaRPr sz="1000"/>
          </a:p>
          <a:p>
            <a:pPr marL="0" lvl="0" indent="0" algn="l" rtl="0">
              <a:lnSpc>
                <a:spcPct val="90000"/>
              </a:lnSpc>
              <a:spcBef>
                <a:spcPts val="0"/>
              </a:spcBef>
              <a:spcAft>
                <a:spcPts val="0"/>
              </a:spcAft>
              <a:buNone/>
            </a:pPr>
            <a:r>
              <a:rPr lang="en-US" sz="1000"/>
              <a:t>Craters can tell us more than just the history of the lunar surface though. In particular, you're asked in Moon Zoo to look for craters with boulders around the rim. Boulders are a sign that the impact was powerful enough that it excavated rock from beneath the regolith (the lunar 'soil') and so by keeping an eye out for these we can begin to map the depth of the regolith across the surface of the Moon.</a:t>
            </a:r>
            <a:endParaRPr/>
          </a:p>
          <a:p>
            <a:pPr marL="0" lvl="0" indent="0" algn="l" rtl="0">
              <a:lnSpc>
                <a:spcPct val="90000"/>
              </a:lnSpc>
              <a:spcBef>
                <a:spcPts val="0"/>
              </a:spcBef>
              <a:spcAft>
                <a:spcPts val="0"/>
              </a:spcAft>
              <a:buNone/>
            </a:pPr>
            <a:endParaRPr sz="1000"/>
          </a:p>
          <a:p>
            <a:pPr marL="0" lvl="0" indent="0" algn="l" rtl="0">
              <a:lnSpc>
                <a:spcPct val="90000"/>
              </a:lnSpc>
              <a:spcBef>
                <a:spcPts val="0"/>
              </a:spcBef>
              <a:spcAft>
                <a:spcPts val="0"/>
              </a:spcAft>
              <a:buNone/>
            </a:pPr>
            <a:endParaRPr sz="1000"/>
          </a:p>
        </p:txBody>
      </p:sp>
      <p:sp>
        <p:nvSpPr>
          <p:cNvPr id="649" name="Google Shape;649;p47: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
        <p:nvSpPr>
          <p:cNvPr id="655" name="Google Shape;6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6" name="Google Shape;6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48: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
        <p:nvSpPr>
          <p:cNvPr id="662" name="Google Shape;66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3" name="Google Shape;66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Harvest Moon – First full moon after autumnal equinox</a:t>
            </a:r>
            <a:endParaRPr/>
          </a:p>
          <a:p>
            <a:pPr marL="0" lvl="0" indent="0" algn="l" rtl="0">
              <a:spcBef>
                <a:spcPts val="0"/>
              </a:spcBef>
              <a:spcAft>
                <a:spcPts val="0"/>
              </a:spcAft>
              <a:buNone/>
            </a:pPr>
            <a:endParaRPr/>
          </a:p>
          <a:p>
            <a:pPr marL="0" lvl="0" indent="0" algn="l" rtl="0">
              <a:spcBef>
                <a:spcPts val="0"/>
              </a:spcBef>
              <a:spcAft>
                <a:spcPts val="0"/>
              </a:spcAft>
              <a:buNone/>
            </a:pPr>
            <a:r>
              <a:rPr lang="en-US"/>
              <a:t>Often, the harvest moon seems to be bigger or brighter or more colorful than other full moons. The warm color of the moon shortly after it rises is caused by light from the moon passing through a greater amount of atmospheric particles than when the moon is overhead. The atmosphere scatters the bluish component of moonlight (which is really reflected white light from the sun), but allows the reddish component of the light to travel a straighter path to one's eyes.  [source Wikipedia]</a:t>
            </a:r>
            <a:endParaRPr/>
          </a:p>
          <a:p>
            <a:pPr marL="0" lvl="0" indent="0" algn="l" rtl="0">
              <a:spcBef>
                <a:spcPts val="0"/>
              </a:spcBef>
              <a:spcAft>
                <a:spcPts val="0"/>
              </a:spcAft>
              <a:buNone/>
            </a:pPr>
            <a:endParaRPr/>
          </a:p>
          <a:p>
            <a:pPr marL="0" lvl="0" indent="0" algn="l" rtl="0">
              <a:spcBef>
                <a:spcPts val="0"/>
              </a:spcBef>
              <a:spcAft>
                <a:spcPts val="0"/>
              </a:spcAft>
              <a:buNone/>
            </a:pPr>
            <a:r>
              <a:rPr lang="en-US"/>
              <a:t>Blue moon: When you have a second full moon in one month. Most years have twelve full moons that occur approximately monthly. In addition to those twelve full lunar cycles, each solar calendar year contains roughly eleven days more than the lunar year of 12 </a:t>
            </a:r>
            <a:r>
              <a:rPr lang="en-US" u="sng">
                <a:solidFill>
                  <a:schemeClr val="hlink"/>
                </a:solidFill>
                <a:hlinkClick r:id="rId3"/>
              </a:rPr>
              <a:t>lunations</a:t>
            </a:r>
            <a:r>
              <a:rPr lang="en-US"/>
              <a:t>. The extra days accumulate, so every two or three years (7 times in the 19-year </a:t>
            </a:r>
            <a:r>
              <a:rPr lang="en-US" u="sng">
                <a:solidFill>
                  <a:schemeClr val="hlink"/>
                </a:solidFill>
                <a:hlinkClick r:id="rId4"/>
              </a:rPr>
              <a:t>Metonic cycle</a:t>
            </a:r>
            <a:r>
              <a:rPr lang="en-US"/>
              <a:t>), there is an extra full moon. [source Wikipedia]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
        <p:nvSpPr>
          <p:cNvPr id="671" name="Google Shape;67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2" name="Google Shape;672;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*Question to the students – so how do we study the lunar surface??*</a:t>
            </a:r>
            <a:endParaRPr/>
          </a:p>
          <a:p>
            <a:pPr marL="0" lvl="0" indent="0" algn="l" rtl="0">
              <a:spcBef>
                <a:spcPts val="0"/>
              </a:spcBef>
              <a:spcAft>
                <a:spcPts val="0"/>
              </a:spcAft>
              <a:buNone/>
            </a:pPr>
            <a:endParaRPr/>
          </a:p>
          <a:p>
            <a:pPr marL="0" lvl="0" indent="0" algn="l" rtl="0">
              <a:spcBef>
                <a:spcPts val="0"/>
              </a:spcBef>
              <a:spcAft>
                <a:spcPts val="0"/>
              </a:spcAft>
              <a:buNone/>
            </a:pPr>
            <a:r>
              <a:rPr lang="en-US"/>
              <a:t>A lot of what we know about the moon’s surface is from the Apollo missions during the 1960s…..</a:t>
            </a:r>
            <a:endParaRPr/>
          </a:p>
          <a:p>
            <a:pPr marL="0" lvl="0" indent="-76200" algn="l" rtl="0">
              <a:spcBef>
                <a:spcPts val="0"/>
              </a:spcBef>
              <a:spcAft>
                <a:spcPts val="0"/>
              </a:spcAft>
              <a:buClr>
                <a:schemeClr val="dk1"/>
              </a:buClr>
              <a:buSzPts val="1200"/>
              <a:buFont typeface="Calibri"/>
              <a:buChar char="-"/>
            </a:pPr>
            <a:r>
              <a:rPr lang="en-US"/>
              <a:t>Rocks collected have given us clues of surface ages</a:t>
            </a:r>
            <a:endParaRPr/>
          </a:p>
          <a:p>
            <a:pPr marL="0" lvl="0" indent="-76200" algn="l" rtl="0">
              <a:spcBef>
                <a:spcPts val="0"/>
              </a:spcBef>
              <a:spcAft>
                <a:spcPts val="0"/>
              </a:spcAft>
              <a:buClr>
                <a:schemeClr val="dk1"/>
              </a:buClr>
              <a:buSzPts val="1200"/>
              <a:buFont typeface="Calibri"/>
              <a:buChar char="-"/>
            </a:pPr>
            <a:r>
              <a:rPr lang="en-US"/>
              <a:t>Seismometers left behind have been used to detect moonquakes that occur below surface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
        <p:nvSpPr>
          <p:cNvPr id="683" name="Google Shape;683;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4" name="Google Shape;68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 Use Reflectance spectroscopy</a:t>
            </a:r>
            <a:endParaRPr/>
          </a:p>
          <a:p>
            <a:pPr marL="0" lvl="0" indent="0" algn="l" rtl="0">
              <a:spcBef>
                <a:spcPts val="0"/>
              </a:spcBef>
              <a:spcAft>
                <a:spcPts val="0"/>
              </a:spcAft>
              <a:buNone/>
            </a:pPr>
            <a:r>
              <a:rPr lang="en-US"/>
              <a:t>- Spectrometers on spacecrafts</a:t>
            </a:r>
            <a:endParaRPr/>
          </a:p>
          <a:p>
            <a:pPr marL="0" lvl="0" indent="0" algn="l" rtl="0">
              <a:spcBef>
                <a:spcPts val="0"/>
              </a:spcBef>
              <a:spcAft>
                <a:spcPts val="0"/>
              </a:spcAft>
              <a:buNone/>
            </a:pPr>
            <a:endParaRPr/>
          </a:p>
          <a:p>
            <a:pPr marL="0" lvl="0" indent="0" algn="l" rtl="0">
              <a:spcBef>
                <a:spcPts val="0"/>
              </a:spcBef>
              <a:spcAft>
                <a:spcPts val="0"/>
              </a:spcAft>
              <a:buNone/>
            </a:pPr>
            <a:r>
              <a:rPr lang="en-US"/>
              <a:t>- Compare to known Earth and Apollo samples</a:t>
            </a:r>
            <a:endParaRPr/>
          </a:p>
          <a:p>
            <a:pPr marL="0" lvl="0" indent="0" algn="l" rtl="0">
              <a:spcBef>
                <a:spcPts val="0"/>
              </a:spcBef>
              <a:spcAft>
                <a:spcPts val="0"/>
              </a:spcAft>
              <a:buNone/>
            </a:pPr>
            <a:r>
              <a:rPr lang="en-US"/>
              <a:t>- Make maps of the mineral and chemical composition of the surface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85" name="Google Shape;685;p51: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50</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
        <p:nvSpPr>
          <p:cNvPr id="198" name="Google Shape;1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Near Side: What do we see? *Wait for student response*</a:t>
            </a:r>
            <a:endParaRPr/>
          </a:p>
          <a:p>
            <a:pPr marL="0" lvl="0" indent="0" algn="l" rtl="0">
              <a:spcBef>
                <a:spcPts val="0"/>
              </a:spcBef>
              <a:spcAft>
                <a:spcPts val="0"/>
              </a:spcAft>
              <a:buNone/>
            </a:pPr>
            <a:endParaRPr/>
          </a:p>
          <a:p>
            <a:pPr marL="0" lvl="0" indent="0" algn="l" rtl="0">
              <a:spcBef>
                <a:spcPts val="0"/>
              </a:spcBef>
              <a:spcAft>
                <a:spcPts val="0"/>
              </a:spcAft>
              <a:buNone/>
            </a:pPr>
            <a:r>
              <a:rPr lang="en-US"/>
              <a:t>Round features are impact craters; range from ~1m to few 100km’s!!</a:t>
            </a:r>
            <a:endParaRPr/>
          </a:p>
          <a:p>
            <a:pPr marL="0" lvl="0" indent="0" algn="l" rtl="0">
              <a:spcBef>
                <a:spcPts val="0"/>
              </a:spcBef>
              <a:spcAft>
                <a:spcPts val="0"/>
              </a:spcAft>
              <a:buNone/>
            </a:pPr>
            <a:r>
              <a:rPr lang="en-US"/>
              <a:t>Dark areas are “mare”: filled with volcanic materials (rich in Fe)</a:t>
            </a:r>
            <a:endParaRPr/>
          </a:p>
          <a:p>
            <a:pPr marL="0" lvl="0" indent="0" algn="l" rtl="0">
              <a:spcBef>
                <a:spcPts val="0"/>
              </a:spcBef>
              <a:spcAft>
                <a:spcPts val="0"/>
              </a:spcAft>
              <a:buNone/>
            </a:pPr>
            <a:r>
              <a:rPr lang="en-US"/>
              <a:t>Highland areas have less Fe content than mare. </a:t>
            </a:r>
            <a:endParaRPr/>
          </a:p>
          <a:p>
            <a:pPr marL="0" lvl="0" indent="-76200" algn="l" rtl="0">
              <a:spcBef>
                <a:spcPts val="0"/>
              </a:spcBef>
              <a:spcAft>
                <a:spcPts val="0"/>
              </a:spcAft>
              <a:buClr>
                <a:schemeClr val="dk1"/>
              </a:buClr>
              <a:buSzPts val="1200"/>
              <a:buFont typeface="Calibri"/>
              <a:buChar char="•"/>
            </a:pPr>
            <a:r>
              <a:rPr lang="en-US"/>
              <a:t>Show samples of basalt and highland like samples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Terminator: imaginary line that separates illuminated and dark parts of the moon. The location of the terminator line varies by time of day due to the rotation of the Moon on its axis as well as the revolution of the Moon around the Earth.  </a:t>
            </a:r>
            <a:endParaRPr/>
          </a:p>
          <a:p>
            <a:pPr marL="0" lvl="0" indent="0" algn="l" rtl="0">
              <a:spcBef>
                <a:spcPts val="0"/>
              </a:spcBef>
              <a:spcAft>
                <a:spcPts val="0"/>
              </a:spcAft>
              <a:buNone/>
            </a:pPr>
            <a:endParaRPr/>
          </a:p>
          <a:p>
            <a:pPr marL="0" lvl="0" indent="0" algn="l" rtl="0">
              <a:spcBef>
                <a:spcPts val="0"/>
              </a:spcBef>
              <a:spcAft>
                <a:spcPts val="0"/>
              </a:spcAft>
              <a:buNone/>
            </a:pPr>
            <a:r>
              <a:rPr lang="en-US"/>
              <a:t>With far side and near side views: What is the difference??? **Wait for student response*</a:t>
            </a:r>
            <a:endParaRPr/>
          </a:p>
          <a:p>
            <a:pPr marL="0" lvl="0" indent="-76200" algn="l" rtl="0">
              <a:spcBef>
                <a:spcPts val="0"/>
              </a:spcBef>
              <a:spcAft>
                <a:spcPts val="0"/>
              </a:spcAft>
              <a:buClr>
                <a:schemeClr val="dk1"/>
              </a:buClr>
              <a:buSzPts val="1200"/>
              <a:buFont typeface="Calibri"/>
              <a:buChar char="-"/>
            </a:pPr>
            <a:r>
              <a:rPr lang="en-US"/>
              <a:t>Near side has more mare areas unlike far side</a:t>
            </a:r>
            <a:endParaRPr/>
          </a:p>
          <a:p>
            <a:pPr marL="0" lvl="0" indent="-76200" algn="l" rtl="0">
              <a:spcBef>
                <a:spcPts val="0"/>
              </a:spcBef>
              <a:spcAft>
                <a:spcPts val="0"/>
              </a:spcAft>
              <a:buClr>
                <a:schemeClr val="dk1"/>
              </a:buClr>
              <a:buSzPts val="1200"/>
              <a:buFont typeface="Calibri"/>
              <a:buChar char="-"/>
            </a:pPr>
            <a:r>
              <a:rPr lang="en-US"/>
              <a:t>Location of South Pole – Aitken basin (the second largest in the solar system)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
        <p:nvSpPr>
          <p:cNvPr id="213" name="Google Shape;21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Features are named after famous scientists, scholars, artists and explorers </a:t>
            </a:r>
            <a:endParaRPr/>
          </a:p>
          <a:p>
            <a:pPr marL="0" lvl="0" indent="0" algn="l" rtl="0">
              <a:spcBef>
                <a:spcPts val="0"/>
              </a:spcBef>
              <a:spcAft>
                <a:spcPts val="0"/>
              </a:spcAft>
              <a:buNone/>
            </a:pPr>
            <a:endParaRPr/>
          </a:p>
          <a:p>
            <a:pPr marL="0" lvl="0" indent="0" algn="l" rtl="0">
              <a:spcBef>
                <a:spcPts val="0"/>
              </a:spcBef>
              <a:spcAft>
                <a:spcPts val="0"/>
              </a:spcAft>
              <a:buNone/>
            </a:pPr>
            <a:r>
              <a:rPr lang="en-US"/>
              <a:t>Surface features give us a clue of the lunar history and about the planet’s interior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Clr>
                <a:srgbClr val="888888"/>
              </a:buClr>
              <a:buSzPts val="2100"/>
              <a:buNone/>
              <a:defRPr>
                <a:solidFill>
                  <a:srgbClr val="888888"/>
                </a:solidFill>
              </a:defRPr>
            </a:lvl1pPr>
            <a:lvl2pPr lvl="1" algn="ctr">
              <a:spcBef>
                <a:spcPts val="240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612919fba5_0_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612919fba5_0_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Clr>
                <a:srgbClr val="888888"/>
              </a:buClr>
              <a:buSzPts val="2100"/>
              <a:buNone/>
              <a:defRPr>
                <a:solidFill>
                  <a:srgbClr val="888888"/>
                </a:solidFill>
              </a:defRPr>
            </a:lvl1pPr>
            <a:lvl2pPr lvl="1" algn="ctr" rtl="0">
              <a:spcBef>
                <a:spcPts val="240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3" name="Google Shape;93;g612919fba5_0_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612919fba5_0_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612919fba5_0_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612919fba5_0_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612919fba5_0_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14325" algn="l" rtl="0">
              <a:spcBef>
                <a:spcPts val="0"/>
              </a:spcBef>
              <a:spcAft>
                <a:spcPts val="0"/>
              </a:spcAft>
              <a:buClr>
                <a:srgbClr val="807F83"/>
              </a:buClr>
              <a:buSzPts val="1350"/>
              <a:buChar char="•"/>
              <a:defRPr/>
            </a:lvl1pPr>
            <a:lvl2pPr marL="914400" lvl="1" indent="-342900" algn="l" rtl="0">
              <a:spcBef>
                <a:spcPts val="2400"/>
              </a:spcBef>
              <a:spcAft>
                <a:spcPts val="0"/>
              </a:spcAft>
              <a:buClr>
                <a:srgbClr val="807F83"/>
              </a:buClr>
              <a:buSzPts val="1800"/>
              <a:buChar char="–"/>
              <a:defRPr/>
            </a:lvl2pPr>
            <a:lvl3pPr marL="1371600" lvl="2" indent="-342900" algn="l" rtl="0">
              <a:spcBef>
                <a:spcPts val="360"/>
              </a:spcBef>
              <a:spcAft>
                <a:spcPts val="0"/>
              </a:spcAft>
              <a:buClr>
                <a:srgbClr val="807F83"/>
              </a:buClr>
              <a:buSzPts val="1800"/>
              <a:buChar char="•"/>
              <a:defRPr/>
            </a:lvl3pPr>
            <a:lvl4pPr marL="1828800" lvl="3" indent="-342900" algn="l" rtl="0">
              <a:spcBef>
                <a:spcPts val="360"/>
              </a:spcBef>
              <a:spcAft>
                <a:spcPts val="0"/>
              </a:spcAft>
              <a:buClr>
                <a:srgbClr val="807F83"/>
              </a:buClr>
              <a:buSzPts val="1800"/>
              <a:buChar char="–"/>
              <a:defRPr/>
            </a:lvl4pPr>
            <a:lvl5pPr marL="2286000" lvl="4" indent="-342900" algn="l" rtl="0">
              <a:spcBef>
                <a:spcPts val="360"/>
              </a:spcBef>
              <a:spcAft>
                <a:spcPts val="0"/>
              </a:spcAft>
              <a:buClr>
                <a:srgbClr val="807F8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9" name="Google Shape;99;g612919fba5_0_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612919fba5_0_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612919fba5_0_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g612919fba5_0_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612919fba5_0_2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361950" algn="l" rtl="0">
              <a:spcBef>
                <a:spcPts val="0"/>
              </a:spcBef>
              <a:spcAft>
                <a:spcPts val="0"/>
              </a:spcAft>
              <a:buClr>
                <a:srgbClr val="807F83"/>
              </a:buClr>
              <a:buSzPts val="2100"/>
              <a:buChar char="•"/>
              <a:defRPr sz="2800"/>
            </a:lvl1pPr>
            <a:lvl2pPr marL="914400" lvl="1" indent="-381000" algn="l" rtl="0">
              <a:spcBef>
                <a:spcPts val="2400"/>
              </a:spcBef>
              <a:spcAft>
                <a:spcPts val="0"/>
              </a:spcAft>
              <a:buClr>
                <a:srgbClr val="807F83"/>
              </a:buClr>
              <a:buSzPts val="2400"/>
              <a:buChar char="–"/>
              <a:defRPr sz="2400"/>
            </a:lvl2pPr>
            <a:lvl3pPr marL="1371600" lvl="2" indent="-355600" algn="l" rtl="0">
              <a:spcBef>
                <a:spcPts val="400"/>
              </a:spcBef>
              <a:spcAft>
                <a:spcPts val="0"/>
              </a:spcAft>
              <a:buClr>
                <a:srgbClr val="807F83"/>
              </a:buClr>
              <a:buSzPts val="2000"/>
              <a:buChar char="•"/>
              <a:defRPr sz="2000"/>
            </a:lvl3pPr>
            <a:lvl4pPr marL="1828800" lvl="3" indent="-342900" algn="l" rtl="0">
              <a:spcBef>
                <a:spcPts val="360"/>
              </a:spcBef>
              <a:spcAft>
                <a:spcPts val="0"/>
              </a:spcAft>
              <a:buClr>
                <a:srgbClr val="807F83"/>
              </a:buClr>
              <a:buSzPts val="1800"/>
              <a:buChar char="–"/>
              <a:defRPr sz="1800"/>
            </a:lvl4pPr>
            <a:lvl5pPr marL="2286000" lvl="4" indent="-342900" algn="l" rtl="0">
              <a:spcBef>
                <a:spcPts val="360"/>
              </a:spcBef>
              <a:spcAft>
                <a:spcPts val="0"/>
              </a:spcAft>
              <a:buClr>
                <a:srgbClr val="807F83"/>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5" name="Google Shape;105;g612919fba5_0_2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361950" algn="l" rtl="0">
              <a:spcBef>
                <a:spcPts val="0"/>
              </a:spcBef>
              <a:spcAft>
                <a:spcPts val="0"/>
              </a:spcAft>
              <a:buClr>
                <a:srgbClr val="807F83"/>
              </a:buClr>
              <a:buSzPts val="2100"/>
              <a:buChar char="•"/>
              <a:defRPr sz="2800"/>
            </a:lvl1pPr>
            <a:lvl2pPr marL="914400" lvl="1" indent="-381000" algn="l" rtl="0">
              <a:spcBef>
                <a:spcPts val="2400"/>
              </a:spcBef>
              <a:spcAft>
                <a:spcPts val="0"/>
              </a:spcAft>
              <a:buClr>
                <a:srgbClr val="807F83"/>
              </a:buClr>
              <a:buSzPts val="2400"/>
              <a:buChar char="–"/>
              <a:defRPr sz="2400"/>
            </a:lvl2pPr>
            <a:lvl3pPr marL="1371600" lvl="2" indent="-355600" algn="l" rtl="0">
              <a:spcBef>
                <a:spcPts val="400"/>
              </a:spcBef>
              <a:spcAft>
                <a:spcPts val="0"/>
              </a:spcAft>
              <a:buClr>
                <a:srgbClr val="807F83"/>
              </a:buClr>
              <a:buSzPts val="2000"/>
              <a:buChar char="•"/>
              <a:defRPr sz="2000"/>
            </a:lvl3pPr>
            <a:lvl4pPr marL="1828800" lvl="3" indent="-342900" algn="l" rtl="0">
              <a:spcBef>
                <a:spcPts val="360"/>
              </a:spcBef>
              <a:spcAft>
                <a:spcPts val="0"/>
              </a:spcAft>
              <a:buClr>
                <a:srgbClr val="807F83"/>
              </a:buClr>
              <a:buSzPts val="1800"/>
              <a:buChar char="–"/>
              <a:defRPr sz="1800"/>
            </a:lvl4pPr>
            <a:lvl5pPr marL="2286000" lvl="4" indent="-342900" algn="l" rtl="0">
              <a:spcBef>
                <a:spcPts val="360"/>
              </a:spcBef>
              <a:spcAft>
                <a:spcPts val="0"/>
              </a:spcAft>
              <a:buClr>
                <a:srgbClr val="807F83"/>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6" name="Google Shape;106;g612919fba5_0_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612919fba5_0_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g612919fba5_0_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g612919fba5_0_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1" name="Google Shape;111;g612919fba5_0_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612919fba5_0_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612919fba5_0_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4"/>
        <p:cNvGrpSpPr/>
        <p:nvPr/>
      </p:nvGrpSpPr>
      <p:grpSpPr>
        <a:xfrm>
          <a:off x="0" y="0"/>
          <a:ext cx="0" cy="0"/>
          <a:chOff x="0" y="0"/>
          <a:chExt cx="0" cy="0"/>
        </a:xfrm>
      </p:grpSpPr>
      <p:sp>
        <p:nvSpPr>
          <p:cNvPr id="115" name="Google Shape;115;g612919fba5_0_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5000"/>
              <a:buFont typeface="Arial"/>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g612919fba5_0_3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0"/>
              </a:spcBef>
              <a:spcAft>
                <a:spcPts val="0"/>
              </a:spcAft>
              <a:buClr>
                <a:srgbClr val="807F83"/>
              </a:buClr>
              <a:buSzPts val="1800"/>
              <a:buNone/>
              <a:defRPr sz="2400" b="1"/>
            </a:lvl1pPr>
            <a:lvl2pPr marL="914400" lvl="1" indent="-228600" algn="l" rtl="0">
              <a:spcBef>
                <a:spcPts val="2400"/>
              </a:spcBef>
              <a:spcAft>
                <a:spcPts val="0"/>
              </a:spcAft>
              <a:buClr>
                <a:srgbClr val="807F83"/>
              </a:buClr>
              <a:buSzPts val="2000"/>
              <a:buNone/>
              <a:defRPr sz="2000" b="1"/>
            </a:lvl2pPr>
            <a:lvl3pPr marL="1371600" lvl="2" indent="-228600" algn="l" rtl="0">
              <a:spcBef>
                <a:spcPts val="360"/>
              </a:spcBef>
              <a:spcAft>
                <a:spcPts val="0"/>
              </a:spcAft>
              <a:buClr>
                <a:srgbClr val="807F83"/>
              </a:buClr>
              <a:buSzPts val="1800"/>
              <a:buNone/>
              <a:defRPr sz="1800" b="1"/>
            </a:lvl3pPr>
            <a:lvl4pPr marL="1828800" lvl="3" indent="-228600" algn="l" rtl="0">
              <a:spcBef>
                <a:spcPts val="320"/>
              </a:spcBef>
              <a:spcAft>
                <a:spcPts val="0"/>
              </a:spcAft>
              <a:buClr>
                <a:srgbClr val="807F83"/>
              </a:buClr>
              <a:buSzPts val="1600"/>
              <a:buNone/>
              <a:defRPr sz="1600" b="1"/>
            </a:lvl4pPr>
            <a:lvl5pPr marL="2286000" lvl="4" indent="-228600" algn="l" rtl="0">
              <a:spcBef>
                <a:spcPts val="320"/>
              </a:spcBef>
              <a:spcAft>
                <a:spcPts val="0"/>
              </a:spcAft>
              <a:buClr>
                <a:srgbClr val="807F83"/>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7" name="Google Shape;117;g612919fba5_0_3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807F83"/>
              </a:buClr>
              <a:buSzPts val="1800"/>
              <a:buChar char="•"/>
              <a:defRPr sz="2400"/>
            </a:lvl1pPr>
            <a:lvl2pPr marL="914400" lvl="1" indent="-355600" algn="l" rtl="0">
              <a:spcBef>
                <a:spcPts val="2400"/>
              </a:spcBef>
              <a:spcAft>
                <a:spcPts val="0"/>
              </a:spcAft>
              <a:buClr>
                <a:srgbClr val="807F83"/>
              </a:buClr>
              <a:buSzPts val="2000"/>
              <a:buChar char="–"/>
              <a:defRPr sz="2000"/>
            </a:lvl2pPr>
            <a:lvl3pPr marL="1371600" lvl="2" indent="-342900" algn="l" rtl="0">
              <a:spcBef>
                <a:spcPts val="360"/>
              </a:spcBef>
              <a:spcAft>
                <a:spcPts val="0"/>
              </a:spcAft>
              <a:buClr>
                <a:srgbClr val="807F83"/>
              </a:buClr>
              <a:buSzPts val="1800"/>
              <a:buChar char="•"/>
              <a:defRPr sz="1800"/>
            </a:lvl3pPr>
            <a:lvl4pPr marL="1828800" lvl="3" indent="-330200" algn="l" rtl="0">
              <a:spcBef>
                <a:spcPts val="320"/>
              </a:spcBef>
              <a:spcAft>
                <a:spcPts val="0"/>
              </a:spcAft>
              <a:buClr>
                <a:srgbClr val="807F83"/>
              </a:buClr>
              <a:buSzPts val="1600"/>
              <a:buChar char="–"/>
              <a:defRPr sz="1600"/>
            </a:lvl4pPr>
            <a:lvl5pPr marL="2286000" lvl="4" indent="-330200" algn="l" rtl="0">
              <a:spcBef>
                <a:spcPts val="320"/>
              </a:spcBef>
              <a:spcAft>
                <a:spcPts val="0"/>
              </a:spcAft>
              <a:buClr>
                <a:srgbClr val="807F83"/>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18" name="Google Shape;118;g612919fba5_0_3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0"/>
              </a:spcBef>
              <a:spcAft>
                <a:spcPts val="0"/>
              </a:spcAft>
              <a:buClr>
                <a:srgbClr val="807F83"/>
              </a:buClr>
              <a:buSzPts val="1800"/>
              <a:buNone/>
              <a:defRPr sz="2400" b="1"/>
            </a:lvl1pPr>
            <a:lvl2pPr marL="914400" lvl="1" indent="-228600" algn="l" rtl="0">
              <a:spcBef>
                <a:spcPts val="2400"/>
              </a:spcBef>
              <a:spcAft>
                <a:spcPts val="0"/>
              </a:spcAft>
              <a:buClr>
                <a:srgbClr val="807F83"/>
              </a:buClr>
              <a:buSzPts val="2000"/>
              <a:buNone/>
              <a:defRPr sz="2000" b="1"/>
            </a:lvl2pPr>
            <a:lvl3pPr marL="1371600" lvl="2" indent="-228600" algn="l" rtl="0">
              <a:spcBef>
                <a:spcPts val="360"/>
              </a:spcBef>
              <a:spcAft>
                <a:spcPts val="0"/>
              </a:spcAft>
              <a:buClr>
                <a:srgbClr val="807F83"/>
              </a:buClr>
              <a:buSzPts val="1800"/>
              <a:buNone/>
              <a:defRPr sz="1800" b="1"/>
            </a:lvl3pPr>
            <a:lvl4pPr marL="1828800" lvl="3" indent="-228600" algn="l" rtl="0">
              <a:spcBef>
                <a:spcPts val="320"/>
              </a:spcBef>
              <a:spcAft>
                <a:spcPts val="0"/>
              </a:spcAft>
              <a:buClr>
                <a:srgbClr val="807F83"/>
              </a:buClr>
              <a:buSzPts val="1600"/>
              <a:buNone/>
              <a:defRPr sz="1600" b="1"/>
            </a:lvl4pPr>
            <a:lvl5pPr marL="2286000" lvl="4" indent="-228600" algn="l" rtl="0">
              <a:spcBef>
                <a:spcPts val="320"/>
              </a:spcBef>
              <a:spcAft>
                <a:spcPts val="0"/>
              </a:spcAft>
              <a:buClr>
                <a:srgbClr val="807F83"/>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19" name="Google Shape;119;g612919fba5_0_3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42900" algn="l" rtl="0">
              <a:spcBef>
                <a:spcPts val="0"/>
              </a:spcBef>
              <a:spcAft>
                <a:spcPts val="0"/>
              </a:spcAft>
              <a:buClr>
                <a:srgbClr val="807F83"/>
              </a:buClr>
              <a:buSzPts val="1800"/>
              <a:buChar char="•"/>
              <a:defRPr sz="2400"/>
            </a:lvl1pPr>
            <a:lvl2pPr marL="914400" lvl="1" indent="-355600" algn="l" rtl="0">
              <a:spcBef>
                <a:spcPts val="2400"/>
              </a:spcBef>
              <a:spcAft>
                <a:spcPts val="0"/>
              </a:spcAft>
              <a:buClr>
                <a:srgbClr val="807F83"/>
              </a:buClr>
              <a:buSzPts val="2000"/>
              <a:buChar char="–"/>
              <a:defRPr sz="2000"/>
            </a:lvl2pPr>
            <a:lvl3pPr marL="1371600" lvl="2" indent="-342900" algn="l" rtl="0">
              <a:spcBef>
                <a:spcPts val="360"/>
              </a:spcBef>
              <a:spcAft>
                <a:spcPts val="0"/>
              </a:spcAft>
              <a:buClr>
                <a:srgbClr val="807F83"/>
              </a:buClr>
              <a:buSzPts val="1800"/>
              <a:buChar char="•"/>
              <a:defRPr sz="1800"/>
            </a:lvl3pPr>
            <a:lvl4pPr marL="1828800" lvl="3" indent="-330200" algn="l" rtl="0">
              <a:spcBef>
                <a:spcPts val="320"/>
              </a:spcBef>
              <a:spcAft>
                <a:spcPts val="0"/>
              </a:spcAft>
              <a:buClr>
                <a:srgbClr val="807F83"/>
              </a:buClr>
              <a:buSzPts val="1600"/>
              <a:buChar char="–"/>
              <a:defRPr sz="1600"/>
            </a:lvl4pPr>
            <a:lvl5pPr marL="2286000" lvl="4" indent="-330200" algn="l" rtl="0">
              <a:spcBef>
                <a:spcPts val="320"/>
              </a:spcBef>
              <a:spcAft>
                <a:spcPts val="0"/>
              </a:spcAft>
              <a:buClr>
                <a:srgbClr val="807F83"/>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0" name="Google Shape;120;g612919fba5_0_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1" name="Google Shape;121;g612919fba5_0_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612919fba5_0_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g612919fba5_0_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g612919fba5_0_4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g612919fba5_0_4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g612919fba5_0_51"/>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C1B71"/>
              </a:buClr>
              <a:buSzPts val="4000"/>
              <a:buFont typeface="Arial"/>
              <a:buNone/>
              <a:defRPr sz="4000" b="1" cap="none"/>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g612919fba5_0_51"/>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0"/>
              </a:spcBef>
              <a:spcAft>
                <a:spcPts val="0"/>
              </a:spcAft>
              <a:buClr>
                <a:srgbClr val="888888"/>
              </a:buClr>
              <a:buSzPts val="1500"/>
              <a:buNone/>
              <a:defRPr sz="2000">
                <a:solidFill>
                  <a:srgbClr val="888888"/>
                </a:solidFill>
              </a:defRPr>
            </a:lvl1pPr>
            <a:lvl2pPr marL="914400" lvl="1" indent="-228600" algn="l" rtl="0">
              <a:spcBef>
                <a:spcPts val="240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30" name="Google Shape;130;g612919fba5_0_5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g612919fba5_0_5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612919fba5_0_5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g612919fba5_0_57"/>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C1B71"/>
              </a:buClr>
              <a:buSzPts val="2000"/>
              <a:buFont typeface="Arial"/>
              <a:buNone/>
              <a:defRPr sz="2000" b="1"/>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612919fba5_0_57"/>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381000" algn="l" rtl="0">
              <a:spcBef>
                <a:spcPts val="0"/>
              </a:spcBef>
              <a:spcAft>
                <a:spcPts val="0"/>
              </a:spcAft>
              <a:buClr>
                <a:srgbClr val="807F83"/>
              </a:buClr>
              <a:buSzPts val="2400"/>
              <a:buChar char="•"/>
              <a:defRPr sz="3200"/>
            </a:lvl1pPr>
            <a:lvl2pPr marL="914400" lvl="1" indent="-406400" algn="l" rtl="0">
              <a:spcBef>
                <a:spcPts val="2400"/>
              </a:spcBef>
              <a:spcAft>
                <a:spcPts val="0"/>
              </a:spcAft>
              <a:buClr>
                <a:srgbClr val="807F83"/>
              </a:buClr>
              <a:buSzPts val="2800"/>
              <a:buChar char="–"/>
              <a:defRPr sz="2800"/>
            </a:lvl2pPr>
            <a:lvl3pPr marL="1371600" lvl="2" indent="-381000" algn="l" rtl="0">
              <a:spcBef>
                <a:spcPts val="480"/>
              </a:spcBef>
              <a:spcAft>
                <a:spcPts val="0"/>
              </a:spcAft>
              <a:buClr>
                <a:srgbClr val="807F83"/>
              </a:buClr>
              <a:buSzPts val="2400"/>
              <a:buChar char="•"/>
              <a:defRPr sz="2400"/>
            </a:lvl3pPr>
            <a:lvl4pPr marL="1828800" lvl="3" indent="-355600" algn="l" rtl="0">
              <a:spcBef>
                <a:spcPts val="400"/>
              </a:spcBef>
              <a:spcAft>
                <a:spcPts val="0"/>
              </a:spcAft>
              <a:buClr>
                <a:srgbClr val="807F83"/>
              </a:buClr>
              <a:buSzPts val="2000"/>
              <a:buChar char="–"/>
              <a:defRPr sz="2000"/>
            </a:lvl4pPr>
            <a:lvl5pPr marL="2286000" lvl="4" indent="-355600" algn="l" rtl="0">
              <a:spcBef>
                <a:spcPts val="400"/>
              </a:spcBef>
              <a:spcAft>
                <a:spcPts val="0"/>
              </a:spcAft>
              <a:buClr>
                <a:srgbClr val="807F83"/>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6" name="Google Shape;136;g612919fba5_0_57"/>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0"/>
              </a:spcBef>
              <a:spcAft>
                <a:spcPts val="0"/>
              </a:spcAft>
              <a:buClr>
                <a:srgbClr val="807F83"/>
              </a:buClr>
              <a:buSzPts val="1050"/>
              <a:buNone/>
              <a:defRPr sz="1400"/>
            </a:lvl1pPr>
            <a:lvl2pPr marL="914400" lvl="1" indent="-228600" algn="l" rtl="0">
              <a:spcBef>
                <a:spcPts val="2400"/>
              </a:spcBef>
              <a:spcAft>
                <a:spcPts val="0"/>
              </a:spcAft>
              <a:buClr>
                <a:srgbClr val="807F83"/>
              </a:buClr>
              <a:buSzPts val="1200"/>
              <a:buNone/>
              <a:defRPr sz="1200"/>
            </a:lvl2pPr>
            <a:lvl3pPr marL="1371600" lvl="2" indent="-228600" algn="l" rtl="0">
              <a:spcBef>
                <a:spcPts val="200"/>
              </a:spcBef>
              <a:spcAft>
                <a:spcPts val="0"/>
              </a:spcAft>
              <a:buClr>
                <a:srgbClr val="807F83"/>
              </a:buClr>
              <a:buSzPts val="1000"/>
              <a:buNone/>
              <a:defRPr sz="1000"/>
            </a:lvl3pPr>
            <a:lvl4pPr marL="1828800" lvl="3" indent="-228600" algn="l" rtl="0">
              <a:spcBef>
                <a:spcPts val="180"/>
              </a:spcBef>
              <a:spcAft>
                <a:spcPts val="0"/>
              </a:spcAft>
              <a:buClr>
                <a:srgbClr val="807F83"/>
              </a:buClr>
              <a:buSzPts val="900"/>
              <a:buNone/>
              <a:defRPr sz="900"/>
            </a:lvl4pPr>
            <a:lvl5pPr marL="2286000" lvl="4" indent="-228600" algn="l" rtl="0">
              <a:spcBef>
                <a:spcPts val="180"/>
              </a:spcBef>
              <a:spcAft>
                <a:spcPts val="0"/>
              </a:spcAft>
              <a:buClr>
                <a:srgbClr val="807F83"/>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7" name="Google Shape;137;g612919fba5_0_5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g612919fba5_0_5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612919fba5_0_5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14325" algn="l">
              <a:spcBef>
                <a:spcPts val="0"/>
              </a:spcBef>
              <a:spcAft>
                <a:spcPts val="0"/>
              </a:spcAft>
              <a:buClr>
                <a:srgbClr val="807F83"/>
              </a:buClr>
              <a:buSzPts val="1350"/>
              <a:buChar char="•"/>
              <a:defRPr/>
            </a:lvl1pPr>
            <a:lvl2pPr marL="914400" lvl="1" indent="-342900" algn="l">
              <a:spcBef>
                <a:spcPts val="2400"/>
              </a:spcBef>
              <a:spcAft>
                <a:spcPts val="0"/>
              </a:spcAft>
              <a:buClr>
                <a:srgbClr val="807F83"/>
              </a:buClr>
              <a:buSzPts val="1800"/>
              <a:buChar char="–"/>
              <a:defRPr/>
            </a:lvl2pPr>
            <a:lvl3pPr marL="1371600" lvl="2" indent="-342900" algn="l">
              <a:spcBef>
                <a:spcPts val="360"/>
              </a:spcBef>
              <a:spcAft>
                <a:spcPts val="0"/>
              </a:spcAft>
              <a:buClr>
                <a:srgbClr val="807F83"/>
              </a:buClr>
              <a:buSzPts val="1800"/>
              <a:buChar char="•"/>
              <a:defRPr/>
            </a:lvl3pPr>
            <a:lvl4pPr marL="1828800" lvl="3" indent="-342900" algn="l">
              <a:spcBef>
                <a:spcPts val="360"/>
              </a:spcBef>
              <a:spcAft>
                <a:spcPts val="0"/>
              </a:spcAft>
              <a:buClr>
                <a:srgbClr val="807F83"/>
              </a:buClr>
              <a:buSzPts val="1800"/>
              <a:buChar char="–"/>
              <a:defRPr/>
            </a:lvl4pPr>
            <a:lvl5pPr marL="2286000" lvl="4" indent="-342900" algn="l">
              <a:spcBef>
                <a:spcPts val="360"/>
              </a:spcBef>
              <a:spcAft>
                <a:spcPts val="0"/>
              </a:spcAft>
              <a:buClr>
                <a:srgbClr val="807F8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g612919fba5_0_6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3C1B71"/>
              </a:buClr>
              <a:buSzPts val="2000"/>
              <a:buFont typeface="Arial"/>
              <a:buNone/>
              <a:defRPr sz="2000" b="1"/>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g612919fba5_0_6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807F83"/>
              </a:buClr>
              <a:buSzPts val="2400"/>
              <a:buFont typeface="Arial"/>
              <a:buNone/>
              <a:defRPr sz="3200" b="0" i="0" u="none" strike="noStrike" cap="none">
                <a:solidFill>
                  <a:srgbClr val="807F83"/>
                </a:solidFill>
                <a:latin typeface="Arial"/>
                <a:ea typeface="Arial"/>
                <a:cs typeface="Arial"/>
                <a:sym typeface="Arial"/>
              </a:defRPr>
            </a:lvl1pPr>
            <a:lvl2pPr marR="0" lvl="1" algn="l" rtl="0">
              <a:spcBef>
                <a:spcPts val="2400"/>
              </a:spcBef>
              <a:spcAft>
                <a:spcPts val="0"/>
              </a:spcAft>
              <a:buClr>
                <a:srgbClr val="807F83"/>
              </a:buClr>
              <a:buSzPts val="2800"/>
              <a:buFont typeface="Arial"/>
              <a:buNone/>
              <a:defRPr sz="2800" b="0" i="0" u="none" strike="noStrike" cap="none">
                <a:solidFill>
                  <a:srgbClr val="807F83"/>
                </a:solidFill>
                <a:latin typeface="Arial"/>
                <a:ea typeface="Arial"/>
                <a:cs typeface="Arial"/>
                <a:sym typeface="Arial"/>
              </a:defRPr>
            </a:lvl2pPr>
            <a:lvl3pPr marR="0" lvl="2" algn="l" rtl="0">
              <a:spcBef>
                <a:spcPts val="480"/>
              </a:spcBef>
              <a:spcAft>
                <a:spcPts val="0"/>
              </a:spcAft>
              <a:buClr>
                <a:srgbClr val="807F83"/>
              </a:buClr>
              <a:buSzPts val="2400"/>
              <a:buFont typeface="Arial"/>
              <a:buNone/>
              <a:defRPr sz="2400" b="0" i="0" u="none" strike="noStrike" cap="none">
                <a:solidFill>
                  <a:srgbClr val="807F83"/>
                </a:solidFill>
                <a:latin typeface="Arial"/>
                <a:ea typeface="Arial"/>
                <a:cs typeface="Arial"/>
                <a:sym typeface="Arial"/>
              </a:defRPr>
            </a:lvl3pPr>
            <a:lvl4pPr marR="0" lvl="3"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4pPr>
            <a:lvl5pPr marR="0" lvl="4"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g612919fba5_0_6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0"/>
              </a:spcBef>
              <a:spcAft>
                <a:spcPts val="0"/>
              </a:spcAft>
              <a:buClr>
                <a:srgbClr val="807F83"/>
              </a:buClr>
              <a:buSzPts val="1050"/>
              <a:buNone/>
              <a:defRPr sz="1400"/>
            </a:lvl1pPr>
            <a:lvl2pPr marL="914400" lvl="1" indent="-228600" algn="l" rtl="0">
              <a:spcBef>
                <a:spcPts val="2400"/>
              </a:spcBef>
              <a:spcAft>
                <a:spcPts val="0"/>
              </a:spcAft>
              <a:buClr>
                <a:srgbClr val="807F83"/>
              </a:buClr>
              <a:buSzPts val="1200"/>
              <a:buNone/>
              <a:defRPr sz="1200"/>
            </a:lvl2pPr>
            <a:lvl3pPr marL="1371600" lvl="2" indent="-228600" algn="l" rtl="0">
              <a:spcBef>
                <a:spcPts val="200"/>
              </a:spcBef>
              <a:spcAft>
                <a:spcPts val="0"/>
              </a:spcAft>
              <a:buClr>
                <a:srgbClr val="807F83"/>
              </a:buClr>
              <a:buSzPts val="1000"/>
              <a:buNone/>
              <a:defRPr sz="1000"/>
            </a:lvl3pPr>
            <a:lvl4pPr marL="1828800" lvl="3" indent="-228600" algn="l" rtl="0">
              <a:spcBef>
                <a:spcPts val="180"/>
              </a:spcBef>
              <a:spcAft>
                <a:spcPts val="0"/>
              </a:spcAft>
              <a:buClr>
                <a:srgbClr val="807F83"/>
              </a:buClr>
              <a:buSzPts val="900"/>
              <a:buNone/>
              <a:defRPr sz="900"/>
            </a:lvl4pPr>
            <a:lvl5pPr marL="2286000" lvl="4" indent="-228600" algn="l" rtl="0">
              <a:spcBef>
                <a:spcPts val="180"/>
              </a:spcBef>
              <a:spcAft>
                <a:spcPts val="0"/>
              </a:spcAft>
              <a:buClr>
                <a:srgbClr val="807F83"/>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4" name="Google Shape;144;g612919fba5_0_6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g612919fba5_0_6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612919fba5_0_6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g612919fba5_0_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g612919fba5_0_7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14325" algn="l" rtl="0">
              <a:spcBef>
                <a:spcPts val="0"/>
              </a:spcBef>
              <a:spcAft>
                <a:spcPts val="0"/>
              </a:spcAft>
              <a:buClr>
                <a:srgbClr val="807F83"/>
              </a:buClr>
              <a:buSzPts val="1350"/>
              <a:buChar char="•"/>
              <a:defRPr/>
            </a:lvl1pPr>
            <a:lvl2pPr marL="914400" lvl="1" indent="-342900" algn="l" rtl="0">
              <a:spcBef>
                <a:spcPts val="2400"/>
              </a:spcBef>
              <a:spcAft>
                <a:spcPts val="0"/>
              </a:spcAft>
              <a:buClr>
                <a:srgbClr val="807F83"/>
              </a:buClr>
              <a:buSzPts val="1800"/>
              <a:buChar char="–"/>
              <a:defRPr/>
            </a:lvl2pPr>
            <a:lvl3pPr marL="1371600" lvl="2" indent="-342900" algn="l" rtl="0">
              <a:spcBef>
                <a:spcPts val="360"/>
              </a:spcBef>
              <a:spcAft>
                <a:spcPts val="0"/>
              </a:spcAft>
              <a:buClr>
                <a:srgbClr val="807F83"/>
              </a:buClr>
              <a:buSzPts val="1800"/>
              <a:buChar char="•"/>
              <a:defRPr/>
            </a:lvl3pPr>
            <a:lvl4pPr marL="1828800" lvl="3" indent="-342900" algn="l" rtl="0">
              <a:spcBef>
                <a:spcPts val="360"/>
              </a:spcBef>
              <a:spcAft>
                <a:spcPts val="0"/>
              </a:spcAft>
              <a:buClr>
                <a:srgbClr val="807F83"/>
              </a:buClr>
              <a:buSzPts val="1800"/>
              <a:buChar char="–"/>
              <a:defRPr/>
            </a:lvl4pPr>
            <a:lvl5pPr marL="2286000" lvl="4" indent="-342900" algn="l" rtl="0">
              <a:spcBef>
                <a:spcPts val="360"/>
              </a:spcBef>
              <a:spcAft>
                <a:spcPts val="0"/>
              </a:spcAft>
              <a:buClr>
                <a:srgbClr val="807F8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g612919fba5_0_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g612919fba5_0_7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612919fba5_0_7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g612919fba5_0_77"/>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C1B71"/>
              </a:buClr>
              <a:buSzPts val="1800"/>
              <a:buNone/>
              <a:defRPr/>
            </a:lvl1pPr>
            <a:lvl2pPr lvl="1" rtl="0">
              <a:spcBef>
                <a:spcPts val="120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g612919fba5_0_7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14325" algn="l" rtl="0">
              <a:spcBef>
                <a:spcPts val="0"/>
              </a:spcBef>
              <a:spcAft>
                <a:spcPts val="0"/>
              </a:spcAft>
              <a:buClr>
                <a:srgbClr val="807F83"/>
              </a:buClr>
              <a:buSzPts val="1350"/>
              <a:buChar char="•"/>
              <a:defRPr/>
            </a:lvl1pPr>
            <a:lvl2pPr marL="914400" lvl="1" indent="-342900" algn="l" rtl="0">
              <a:spcBef>
                <a:spcPts val="2400"/>
              </a:spcBef>
              <a:spcAft>
                <a:spcPts val="0"/>
              </a:spcAft>
              <a:buClr>
                <a:srgbClr val="807F83"/>
              </a:buClr>
              <a:buSzPts val="1800"/>
              <a:buChar char="–"/>
              <a:defRPr/>
            </a:lvl2pPr>
            <a:lvl3pPr marL="1371600" lvl="2" indent="-342900" algn="l" rtl="0">
              <a:spcBef>
                <a:spcPts val="360"/>
              </a:spcBef>
              <a:spcAft>
                <a:spcPts val="0"/>
              </a:spcAft>
              <a:buClr>
                <a:srgbClr val="807F83"/>
              </a:buClr>
              <a:buSzPts val="1800"/>
              <a:buChar char="•"/>
              <a:defRPr/>
            </a:lvl3pPr>
            <a:lvl4pPr marL="1828800" lvl="3" indent="-342900" algn="l" rtl="0">
              <a:spcBef>
                <a:spcPts val="360"/>
              </a:spcBef>
              <a:spcAft>
                <a:spcPts val="0"/>
              </a:spcAft>
              <a:buClr>
                <a:srgbClr val="807F83"/>
              </a:buClr>
              <a:buSzPts val="1800"/>
              <a:buChar char="–"/>
              <a:defRPr/>
            </a:lvl4pPr>
            <a:lvl5pPr marL="2286000" lvl="4" indent="-342900" algn="l" rtl="0">
              <a:spcBef>
                <a:spcPts val="360"/>
              </a:spcBef>
              <a:spcAft>
                <a:spcPts val="0"/>
              </a:spcAft>
              <a:buClr>
                <a:srgbClr val="807F83"/>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g612919fba5_0_7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612919fba5_0_7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612919fba5_0_7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3C1B71"/>
              </a:buClr>
              <a:buSzPts val="4000"/>
              <a:buFont typeface="Arial"/>
              <a:buNone/>
              <a:defRPr sz="4000" b="1" cap="none"/>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88888"/>
              </a:buClr>
              <a:buSzPts val="1500"/>
              <a:buNone/>
              <a:defRPr sz="2000">
                <a:solidFill>
                  <a:srgbClr val="888888"/>
                </a:solidFill>
              </a:defRPr>
            </a:lvl1pPr>
            <a:lvl2pPr marL="914400" lvl="1" indent="-228600" algn="l">
              <a:spcBef>
                <a:spcPts val="240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5000"/>
              <a:buFont typeface="Arial"/>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07F83"/>
              </a:buClr>
              <a:buSzPts val="1800"/>
              <a:buNone/>
              <a:defRPr sz="2400" b="1"/>
            </a:lvl1pPr>
            <a:lvl2pPr marL="914400" lvl="1" indent="-228600" algn="l">
              <a:spcBef>
                <a:spcPts val="2400"/>
              </a:spcBef>
              <a:spcAft>
                <a:spcPts val="0"/>
              </a:spcAft>
              <a:buClr>
                <a:srgbClr val="807F83"/>
              </a:buClr>
              <a:buSzPts val="2000"/>
              <a:buNone/>
              <a:defRPr sz="2000" b="1"/>
            </a:lvl2pPr>
            <a:lvl3pPr marL="1371600" lvl="2" indent="-228600" algn="l">
              <a:spcBef>
                <a:spcPts val="360"/>
              </a:spcBef>
              <a:spcAft>
                <a:spcPts val="0"/>
              </a:spcAft>
              <a:buClr>
                <a:srgbClr val="807F83"/>
              </a:buClr>
              <a:buSzPts val="1800"/>
              <a:buNone/>
              <a:defRPr sz="1800" b="1"/>
            </a:lvl3pPr>
            <a:lvl4pPr marL="1828800" lvl="3" indent="-228600" algn="l">
              <a:spcBef>
                <a:spcPts val="320"/>
              </a:spcBef>
              <a:spcAft>
                <a:spcPts val="0"/>
              </a:spcAft>
              <a:buClr>
                <a:srgbClr val="807F83"/>
              </a:buClr>
              <a:buSzPts val="1600"/>
              <a:buNone/>
              <a:defRPr sz="1600" b="1"/>
            </a:lvl4pPr>
            <a:lvl5pPr marL="2286000" lvl="4" indent="-228600" algn="l">
              <a:spcBef>
                <a:spcPts val="320"/>
              </a:spcBef>
              <a:spcAft>
                <a:spcPts val="0"/>
              </a:spcAft>
              <a:buClr>
                <a:srgbClr val="807F8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807F83"/>
              </a:buClr>
              <a:buSzPts val="1800"/>
              <a:buChar char="•"/>
              <a:defRPr sz="2400"/>
            </a:lvl1pPr>
            <a:lvl2pPr marL="914400" lvl="1" indent="-355600" algn="l">
              <a:spcBef>
                <a:spcPts val="2400"/>
              </a:spcBef>
              <a:spcAft>
                <a:spcPts val="0"/>
              </a:spcAft>
              <a:buClr>
                <a:srgbClr val="807F83"/>
              </a:buClr>
              <a:buSzPts val="2000"/>
              <a:buChar char="–"/>
              <a:defRPr sz="2000"/>
            </a:lvl2pPr>
            <a:lvl3pPr marL="1371600" lvl="2" indent="-342900" algn="l">
              <a:spcBef>
                <a:spcPts val="360"/>
              </a:spcBef>
              <a:spcAft>
                <a:spcPts val="0"/>
              </a:spcAft>
              <a:buClr>
                <a:srgbClr val="807F83"/>
              </a:buClr>
              <a:buSzPts val="1800"/>
              <a:buChar char="•"/>
              <a:defRPr sz="1800"/>
            </a:lvl3pPr>
            <a:lvl4pPr marL="1828800" lvl="3" indent="-330200" algn="l">
              <a:spcBef>
                <a:spcPts val="320"/>
              </a:spcBef>
              <a:spcAft>
                <a:spcPts val="0"/>
              </a:spcAft>
              <a:buClr>
                <a:srgbClr val="807F83"/>
              </a:buClr>
              <a:buSzPts val="1600"/>
              <a:buChar char="–"/>
              <a:defRPr sz="1600"/>
            </a:lvl4pPr>
            <a:lvl5pPr marL="2286000" lvl="4" indent="-330200" algn="l">
              <a:spcBef>
                <a:spcPts val="320"/>
              </a:spcBef>
              <a:spcAft>
                <a:spcPts val="0"/>
              </a:spcAft>
              <a:buClr>
                <a:srgbClr val="807F83"/>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Clr>
                <a:srgbClr val="807F83"/>
              </a:buClr>
              <a:buSzPts val="1800"/>
              <a:buNone/>
              <a:defRPr sz="2400" b="1"/>
            </a:lvl1pPr>
            <a:lvl2pPr marL="914400" lvl="1" indent="-228600" algn="l">
              <a:spcBef>
                <a:spcPts val="2400"/>
              </a:spcBef>
              <a:spcAft>
                <a:spcPts val="0"/>
              </a:spcAft>
              <a:buClr>
                <a:srgbClr val="807F83"/>
              </a:buClr>
              <a:buSzPts val="2000"/>
              <a:buNone/>
              <a:defRPr sz="2000" b="1"/>
            </a:lvl2pPr>
            <a:lvl3pPr marL="1371600" lvl="2" indent="-228600" algn="l">
              <a:spcBef>
                <a:spcPts val="360"/>
              </a:spcBef>
              <a:spcAft>
                <a:spcPts val="0"/>
              </a:spcAft>
              <a:buClr>
                <a:srgbClr val="807F83"/>
              </a:buClr>
              <a:buSzPts val="1800"/>
              <a:buNone/>
              <a:defRPr sz="1800" b="1"/>
            </a:lvl3pPr>
            <a:lvl4pPr marL="1828800" lvl="3" indent="-228600" algn="l">
              <a:spcBef>
                <a:spcPts val="320"/>
              </a:spcBef>
              <a:spcAft>
                <a:spcPts val="0"/>
              </a:spcAft>
              <a:buClr>
                <a:srgbClr val="807F83"/>
              </a:buClr>
              <a:buSzPts val="1600"/>
              <a:buNone/>
              <a:defRPr sz="1600" b="1"/>
            </a:lvl4pPr>
            <a:lvl5pPr marL="2286000" lvl="4" indent="-228600" algn="l">
              <a:spcBef>
                <a:spcPts val="320"/>
              </a:spcBef>
              <a:spcAft>
                <a:spcPts val="0"/>
              </a:spcAft>
              <a:buClr>
                <a:srgbClr val="807F83"/>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Clr>
                <a:srgbClr val="807F83"/>
              </a:buClr>
              <a:buSzPts val="1800"/>
              <a:buChar char="•"/>
              <a:defRPr sz="2400"/>
            </a:lvl1pPr>
            <a:lvl2pPr marL="914400" lvl="1" indent="-355600" algn="l">
              <a:spcBef>
                <a:spcPts val="2400"/>
              </a:spcBef>
              <a:spcAft>
                <a:spcPts val="0"/>
              </a:spcAft>
              <a:buClr>
                <a:srgbClr val="807F83"/>
              </a:buClr>
              <a:buSzPts val="2000"/>
              <a:buChar char="–"/>
              <a:defRPr sz="2000"/>
            </a:lvl2pPr>
            <a:lvl3pPr marL="1371600" lvl="2" indent="-342900" algn="l">
              <a:spcBef>
                <a:spcPts val="360"/>
              </a:spcBef>
              <a:spcAft>
                <a:spcPts val="0"/>
              </a:spcAft>
              <a:buClr>
                <a:srgbClr val="807F83"/>
              </a:buClr>
              <a:buSzPts val="1800"/>
              <a:buChar char="•"/>
              <a:defRPr sz="1800"/>
            </a:lvl3pPr>
            <a:lvl4pPr marL="1828800" lvl="3" indent="-330200" algn="l">
              <a:spcBef>
                <a:spcPts val="320"/>
              </a:spcBef>
              <a:spcAft>
                <a:spcPts val="0"/>
              </a:spcAft>
              <a:buClr>
                <a:srgbClr val="807F83"/>
              </a:buClr>
              <a:buSzPts val="1600"/>
              <a:buChar char="–"/>
              <a:defRPr sz="1600"/>
            </a:lvl4pPr>
            <a:lvl5pPr marL="2286000" lvl="4" indent="-330200" algn="l">
              <a:spcBef>
                <a:spcPts val="320"/>
              </a:spcBef>
              <a:spcAft>
                <a:spcPts val="0"/>
              </a:spcAft>
              <a:buClr>
                <a:srgbClr val="807F83"/>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C1B71"/>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0"/>
              </a:spcBef>
              <a:spcAft>
                <a:spcPts val="0"/>
              </a:spcAft>
              <a:buClr>
                <a:srgbClr val="807F83"/>
              </a:buClr>
              <a:buSzPts val="2100"/>
              <a:buChar char="•"/>
              <a:defRPr sz="2800"/>
            </a:lvl1pPr>
            <a:lvl2pPr marL="914400" lvl="1" indent="-381000" algn="l">
              <a:spcBef>
                <a:spcPts val="2400"/>
              </a:spcBef>
              <a:spcAft>
                <a:spcPts val="0"/>
              </a:spcAft>
              <a:buClr>
                <a:srgbClr val="807F83"/>
              </a:buClr>
              <a:buSzPts val="2400"/>
              <a:buChar char="–"/>
              <a:defRPr sz="2400"/>
            </a:lvl2pPr>
            <a:lvl3pPr marL="1371600" lvl="2" indent="-355600" algn="l">
              <a:spcBef>
                <a:spcPts val="400"/>
              </a:spcBef>
              <a:spcAft>
                <a:spcPts val="0"/>
              </a:spcAft>
              <a:buClr>
                <a:srgbClr val="807F83"/>
              </a:buClr>
              <a:buSzPts val="2000"/>
              <a:buChar char="•"/>
              <a:defRPr sz="2000"/>
            </a:lvl3pPr>
            <a:lvl4pPr marL="1828800" lvl="3" indent="-342900" algn="l">
              <a:spcBef>
                <a:spcPts val="360"/>
              </a:spcBef>
              <a:spcAft>
                <a:spcPts val="0"/>
              </a:spcAft>
              <a:buClr>
                <a:srgbClr val="807F83"/>
              </a:buClr>
              <a:buSzPts val="1800"/>
              <a:buChar char="–"/>
              <a:defRPr sz="1800"/>
            </a:lvl4pPr>
            <a:lvl5pPr marL="2286000" lvl="4" indent="-342900" algn="l">
              <a:spcBef>
                <a:spcPts val="360"/>
              </a:spcBef>
              <a:spcAft>
                <a:spcPts val="0"/>
              </a:spcAft>
              <a:buClr>
                <a:srgbClr val="807F83"/>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7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61950" algn="l">
              <a:spcBef>
                <a:spcPts val="0"/>
              </a:spcBef>
              <a:spcAft>
                <a:spcPts val="0"/>
              </a:spcAft>
              <a:buClr>
                <a:srgbClr val="807F83"/>
              </a:buClr>
              <a:buSzPts val="2100"/>
              <a:buChar char="•"/>
              <a:defRPr sz="2800"/>
            </a:lvl1pPr>
            <a:lvl2pPr marL="914400" lvl="1" indent="-381000" algn="l">
              <a:spcBef>
                <a:spcPts val="2400"/>
              </a:spcBef>
              <a:spcAft>
                <a:spcPts val="0"/>
              </a:spcAft>
              <a:buClr>
                <a:srgbClr val="807F83"/>
              </a:buClr>
              <a:buSzPts val="2400"/>
              <a:buChar char="–"/>
              <a:defRPr sz="2400"/>
            </a:lvl2pPr>
            <a:lvl3pPr marL="1371600" lvl="2" indent="-355600" algn="l">
              <a:spcBef>
                <a:spcPts val="400"/>
              </a:spcBef>
              <a:spcAft>
                <a:spcPts val="0"/>
              </a:spcAft>
              <a:buClr>
                <a:srgbClr val="807F83"/>
              </a:buClr>
              <a:buSzPts val="2000"/>
              <a:buChar char="•"/>
              <a:defRPr sz="2000"/>
            </a:lvl3pPr>
            <a:lvl4pPr marL="1828800" lvl="3" indent="-342900" algn="l">
              <a:spcBef>
                <a:spcPts val="360"/>
              </a:spcBef>
              <a:spcAft>
                <a:spcPts val="0"/>
              </a:spcAft>
              <a:buClr>
                <a:srgbClr val="807F83"/>
              </a:buClr>
              <a:buSzPts val="1800"/>
              <a:buChar char="–"/>
              <a:defRPr sz="1800"/>
            </a:lvl4pPr>
            <a:lvl5pPr marL="2286000" lvl="4" indent="-342900" algn="l">
              <a:spcBef>
                <a:spcPts val="360"/>
              </a:spcBef>
              <a:spcAft>
                <a:spcPts val="0"/>
              </a:spcAft>
              <a:buClr>
                <a:srgbClr val="807F83"/>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C1B71"/>
              </a:buClr>
              <a:buSzPts val="2000"/>
              <a:buFont typeface="Arial"/>
              <a:buNone/>
              <a:defRPr sz="2000" b="1"/>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381000" algn="l">
              <a:spcBef>
                <a:spcPts val="0"/>
              </a:spcBef>
              <a:spcAft>
                <a:spcPts val="0"/>
              </a:spcAft>
              <a:buClr>
                <a:srgbClr val="807F83"/>
              </a:buClr>
              <a:buSzPts val="2400"/>
              <a:buChar char="•"/>
              <a:defRPr sz="3200"/>
            </a:lvl1pPr>
            <a:lvl2pPr marL="914400" lvl="1" indent="-406400" algn="l">
              <a:spcBef>
                <a:spcPts val="2400"/>
              </a:spcBef>
              <a:spcAft>
                <a:spcPts val="0"/>
              </a:spcAft>
              <a:buClr>
                <a:srgbClr val="807F83"/>
              </a:buClr>
              <a:buSzPts val="2800"/>
              <a:buChar char="–"/>
              <a:defRPr sz="2800"/>
            </a:lvl2pPr>
            <a:lvl3pPr marL="1371600" lvl="2" indent="-381000" algn="l">
              <a:spcBef>
                <a:spcPts val="480"/>
              </a:spcBef>
              <a:spcAft>
                <a:spcPts val="0"/>
              </a:spcAft>
              <a:buClr>
                <a:srgbClr val="807F83"/>
              </a:buClr>
              <a:buSzPts val="2400"/>
              <a:buChar char="•"/>
              <a:defRPr sz="2400"/>
            </a:lvl3pPr>
            <a:lvl4pPr marL="1828800" lvl="3" indent="-355600" algn="l">
              <a:spcBef>
                <a:spcPts val="400"/>
              </a:spcBef>
              <a:spcAft>
                <a:spcPts val="0"/>
              </a:spcAft>
              <a:buClr>
                <a:srgbClr val="807F83"/>
              </a:buClr>
              <a:buSzPts val="2000"/>
              <a:buChar char="–"/>
              <a:defRPr sz="2000"/>
            </a:lvl4pPr>
            <a:lvl5pPr marL="2286000" lvl="4" indent="-355600" algn="l">
              <a:spcBef>
                <a:spcPts val="400"/>
              </a:spcBef>
              <a:spcAft>
                <a:spcPts val="0"/>
              </a:spcAft>
              <a:buClr>
                <a:srgbClr val="807F83"/>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807F83"/>
              </a:buClr>
              <a:buSzPts val="1050"/>
              <a:buNone/>
              <a:defRPr sz="1400"/>
            </a:lvl1pPr>
            <a:lvl2pPr marL="914400" lvl="1" indent="-228600" algn="l">
              <a:spcBef>
                <a:spcPts val="2400"/>
              </a:spcBef>
              <a:spcAft>
                <a:spcPts val="0"/>
              </a:spcAft>
              <a:buClr>
                <a:srgbClr val="807F83"/>
              </a:buClr>
              <a:buSzPts val="1200"/>
              <a:buNone/>
              <a:defRPr sz="1200"/>
            </a:lvl2pPr>
            <a:lvl3pPr marL="1371600" lvl="2" indent="-228600" algn="l">
              <a:spcBef>
                <a:spcPts val="200"/>
              </a:spcBef>
              <a:spcAft>
                <a:spcPts val="0"/>
              </a:spcAft>
              <a:buClr>
                <a:srgbClr val="807F83"/>
              </a:buClr>
              <a:buSzPts val="1000"/>
              <a:buNone/>
              <a:defRPr sz="1000"/>
            </a:lvl3pPr>
            <a:lvl4pPr marL="1828800" lvl="3" indent="-228600" algn="l">
              <a:spcBef>
                <a:spcPts val="180"/>
              </a:spcBef>
              <a:spcAft>
                <a:spcPts val="0"/>
              </a:spcAft>
              <a:buClr>
                <a:srgbClr val="807F83"/>
              </a:buClr>
              <a:buSzPts val="900"/>
              <a:buNone/>
              <a:defRPr sz="900"/>
            </a:lvl4pPr>
            <a:lvl5pPr marL="2286000" lvl="4" indent="-228600" algn="l">
              <a:spcBef>
                <a:spcPts val="180"/>
              </a:spcBef>
              <a:spcAft>
                <a:spcPts val="0"/>
              </a:spcAft>
              <a:buClr>
                <a:srgbClr val="807F8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C1B71"/>
              </a:buClr>
              <a:buSzPts val="2000"/>
              <a:buFont typeface="Arial"/>
              <a:buNone/>
              <a:defRPr sz="2000" b="1"/>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7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7F83"/>
              </a:buClr>
              <a:buSzPts val="2400"/>
              <a:buFont typeface="Arial"/>
              <a:buNone/>
              <a:defRPr sz="3200" b="0" i="0" u="none" strike="noStrike" cap="none">
                <a:solidFill>
                  <a:srgbClr val="807F83"/>
                </a:solidFill>
                <a:latin typeface="Arial"/>
                <a:ea typeface="Arial"/>
                <a:cs typeface="Arial"/>
                <a:sym typeface="Arial"/>
              </a:defRPr>
            </a:lvl1pPr>
            <a:lvl2pPr marR="0" lvl="1" algn="l" rtl="0">
              <a:spcBef>
                <a:spcPts val="2400"/>
              </a:spcBef>
              <a:spcAft>
                <a:spcPts val="0"/>
              </a:spcAft>
              <a:buClr>
                <a:srgbClr val="807F83"/>
              </a:buClr>
              <a:buSzPts val="2800"/>
              <a:buFont typeface="Arial"/>
              <a:buNone/>
              <a:defRPr sz="2800" b="0" i="0" u="none" strike="noStrike" cap="none">
                <a:solidFill>
                  <a:srgbClr val="807F83"/>
                </a:solidFill>
                <a:latin typeface="Arial"/>
                <a:ea typeface="Arial"/>
                <a:cs typeface="Arial"/>
                <a:sym typeface="Arial"/>
              </a:defRPr>
            </a:lvl2pPr>
            <a:lvl3pPr marR="0" lvl="2" algn="l" rtl="0">
              <a:spcBef>
                <a:spcPts val="480"/>
              </a:spcBef>
              <a:spcAft>
                <a:spcPts val="0"/>
              </a:spcAft>
              <a:buClr>
                <a:srgbClr val="807F83"/>
              </a:buClr>
              <a:buSzPts val="2400"/>
              <a:buFont typeface="Arial"/>
              <a:buNone/>
              <a:defRPr sz="2400" b="0" i="0" u="none" strike="noStrike" cap="none">
                <a:solidFill>
                  <a:srgbClr val="807F83"/>
                </a:solidFill>
                <a:latin typeface="Arial"/>
                <a:ea typeface="Arial"/>
                <a:cs typeface="Arial"/>
                <a:sym typeface="Arial"/>
              </a:defRPr>
            </a:lvl3pPr>
            <a:lvl4pPr marR="0" lvl="3"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4pPr>
            <a:lvl5pPr marR="0" lvl="4" algn="l" rtl="0">
              <a:spcBef>
                <a:spcPts val="400"/>
              </a:spcBef>
              <a:spcAft>
                <a:spcPts val="0"/>
              </a:spcAft>
              <a:buClr>
                <a:srgbClr val="807F83"/>
              </a:buClr>
              <a:buSzPts val="2000"/>
              <a:buFont typeface="Arial"/>
              <a:buNone/>
              <a:defRPr sz="2000" b="0" i="0" u="none" strike="noStrike" cap="none">
                <a:solidFill>
                  <a:srgbClr val="807F83"/>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Clr>
                <a:srgbClr val="807F83"/>
              </a:buClr>
              <a:buSzPts val="1050"/>
              <a:buNone/>
              <a:defRPr sz="1400"/>
            </a:lvl1pPr>
            <a:lvl2pPr marL="914400" lvl="1" indent="-228600" algn="l">
              <a:spcBef>
                <a:spcPts val="2400"/>
              </a:spcBef>
              <a:spcAft>
                <a:spcPts val="0"/>
              </a:spcAft>
              <a:buClr>
                <a:srgbClr val="807F83"/>
              </a:buClr>
              <a:buSzPts val="1200"/>
              <a:buNone/>
              <a:defRPr sz="1200"/>
            </a:lvl2pPr>
            <a:lvl3pPr marL="1371600" lvl="2" indent="-228600" algn="l">
              <a:spcBef>
                <a:spcPts val="200"/>
              </a:spcBef>
              <a:spcAft>
                <a:spcPts val="0"/>
              </a:spcAft>
              <a:buClr>
                <a:srgbClr val="807F83"/>
              </a:buClr>
              <a:buSzPts val="1000"/>
              <a:buNone/>
              <a:defRPr sz="1000"/>
            </a:lvl3pPr>
            <a:lvl4pPr marL="1828800" lvl="3" indent="-228600" algn="l">
              <a:spcBef>
                <a:spcPts val="180"/>
              </a:spcBef>
              <a:spcAft>
                <a:spcPts val="0"/>
              </a:spcAft>
              <a:buClr>
                <a:srgbClr val="807F83"/>
              </a:buClr>
              <a:buSzPts val="900"/>
              <a:buNone/>
              <a:defRPr sz="900"/>
            </a:lvl4pPr>
            <a:lvl5pPr marL="2286000" lvl="4" indent="-228600" algn="l">
              <a:spcBef>
                <a:spcPts val="180"/>
              </a:spcBef>
              <a:spcAft>
                <a:spcPts val="0"/>
              </a:spcAft>
              <a:buClr>
                <a:srgbClr val="807F8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C1B71"/>
              </a:buClr>
              <a:buSzPts val="5000"/>
              <a:buFont typeface="Arial"/>
              <a:buNone/>
              <a:defRPr sz="5000" b="1" i="0" u="none" strike="noStrike" cap="none">
                <a:solidFill>
                  <a:srgbClr val="3C1B71"/>
                </a:solidFill>
                <a:latin typeface="Arial"/>
                <a:ea typeface="Arial"/>
                <a:cs typeface="Arial"/>
                <a:sym typeface="Arial"/>
              </a:defRPr>
            </a:lvl1pPr>
            <a:lvl2pPr lvl="1">
              <a:spcBef>
                <a:spcPts val="12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361950" algn="l" rtl="0">
              <a:spcBef>
                <a:spcPts val="0"/>
              </a:spcBef>
              <a:spcAft>
                <a:spcPts val="0"/>
              </a:spcAft>
              <a:buClr>
                <a:srgbClr val="807F83"/>
              </a:buClr>
              <a:buSzPts val="2100"/>
              <a:buFont typeface="Arial"/>
              <a:buChar char="•"/>
              <a:defRPr sz="2800" b="0" i="0" u="none" strike="noStrike" cap="none">
                <a:solidFill>
                  <a:srgbClr val="807F83"/>
                </a:solidFill>
                <a:latin typeface="Arial"/>
                <a:ea typeface="Arial"/>
                <a:cs typeface="Arial"/>
                <a:sym typeface="Arial"/>
              </a:defRPr>
            </a:lvl1pPr>
            <a:lvl2pPr marL="914400" marR="0" lvl="1" indent="-406400" algn="l" rtl="0">
              <a:spcBef>
                <a:spcPts val="2400"/>
              </a:spcBef>
              <a:spcAft>
                <a:spcPts val="0"/>
              </a:spcAft>
              <a:buClr>
                <a:srgbClr val="807F83"/>
              </a:buClr>
              <a:buSzPts val="2800"/>
              <a:buFont typeface="Arial"/>
              <a:buChar char="–"/>
              <a:defRPr sz="2800" b="0" i="0" u="none" strike="noStrike" cap="none">
                <a:solidFill>
                  <a:srgbClr val="807F83"/>
                </a:solidFill>
                <a:latin typeface="Arial"/>
                <a:ea typeface="Arial"/>
                <a:cs typeface="Arial"/>
                <a:sym typeface="Arial"/>
              </a:defRPr>
            </a:lvl2pPr>
            <a:lvl3pPr marL="1371600" marR="0" lvl="2" indent="-381000" algn="l" rtl="0">
              <a:spcBef>
                <a:spcPts val="480"/>
              </a:spcBef>
              <a:spcAft>
                <a:spcPts val="0"/>
              </a:spcAft>
              <a:buClr>
                <a:srgbClr val="807F83"/>
              </a:buClr>
              <a:buSzPts val="2400"/>
              <a:buFont typeface="Arial"/>
              <a:buChar char="•"/>
              <a:defRPr sz="2400" b="0" i="0" u="none" strike="noStrike" cap="none">
                <a:solidFill>
                  <a:srgbClr val="807F83"/>
                </a:solidFill>
                <a:latin typeface="Arial"/>
                <a:ea typeface="Arial"/>
                <a:cs typeface="Arial"/>
                <a:sym typeface="Arial"/>
              </a:defRPr>
            </a:lvl3pPr>
            <a:lvl4pPr marL="1828800" marR="0" lvl="3"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4pPr>
            <a:lvl5pPr marL="2286000" marR="0" lvl="4"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4"/>
        <p:cNvGrpSpPr/>
        <p:nvPr/>
      </p:nvGrpSpPr>
      <p:grpSpPr>
        <a:xfrm>
          <a:off x="0" y="0"/>
          <a:ext cx="0" cy="0"/>
          <a:chOff x="0" y="0"/>
          <a:chExt cx="0" cy="0"/>
        </a:xfrm>
      </p:grpSpPr>
      <p:sp>
        <p:nvSpPr>
          <p:cNvPr id="85" name="Google Shape;85;g612919fba5_0_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C1B71"/>
              </a:buClr>
              <a:buSzPts val="5000"/>
              <a:buFont typeface="Arial"/>
              <a:buNone/>
              <a:defRPr sz="5000" b="1" i="0" u="none" strike="noStrike" cap="none">
                <a:solidFill>
                  <a:srgbClr val="3C1B71"/>
                </a:solidFill>
                <a:latin typeface="Arial"/>
                <a:ea typeface="Arial"/>
                <a:cs typeface="Arial"/>
                <a:sym typeface="Arial"/>
              </a:defRPr>
            </a:lvl1pPr>
            <a:lvl2pPr lvl="1" rtl="0">
              <a:spcBef>
                <a:spcPts val="120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g612919fba5_0_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0"/>
              </a:spcBef>
              <a:spcAft>
                <a:spcPts val="0"/>
              </a:spcAft>
              <a:buClr>
                <a:srgbClr val="807F83"/>
              </a:buClr>
              <a:buSzPts val="2100"/>
              <a:buFont typeface="Arial"/>
              <a:buChar char="•"/>
              <a:defRPr sz="2800" b="0" i="0" u="none" strike="noStrike" cap="none">
                <a:solidFill>
                  <a:srgbClr val="807F83"/>
                </a:solidFill>
                <a:latin typeface="Arial"/>
                <a:ea typeface="Arial"/>
                <a:cs typeface="Arial"/>
                <a:sym typeface="Arial"/>
              </a:defRPr>
            </a:lvl1pPr>
            <a:lvl2pPr marL="914400" marR="0" lvl="1" indent="-406400" algn="l" rtl="0">
              <a:spcBef>
                <a:spcPts val="2400"/>
              </a:spcBef>
              <a:spcAft>
                <a:spcPts val="0"/>
              </a:spcAft>
              <a:buClr>
                <a:srgbClr val="807F83"/>
              </a:buClr>
              <a:buSzPts val="2800"/>
              <a:buFont typeface="Arial"/>
              <a:buChar char="–"/>
              <a:defRPr sz="2800" b="0" i="0" u="none" strike="noStrike" cap="none">
                <a:solidFill>
                  <a:srgbClr val="807F83"/>
                </a:solidFill>
                <a:latin typeface="Arial"/>
                <a:ea typeface="Arial"/>
                <a:cs typeface="Arial"/>
                <a:sym typeface="Arial"/>
              </a:defRPr>
            </a:lvl2pPr>
            <a:lvl3pPr marL="1371600" marR="0" lvl="2" indent="-381000" algn="l" rtl="0">
              <a:spcBef>
                <a:spcPts val="480"/>
              </a:spcBef>
              <a:spcAft>
                <a:spcPts val="0"/>
              </a:spcAft>
              <a:buClr>
                <a:srgbClr val="807F83"/>
              </a:buClr>
              <a:buSzPts val="2400"/>
              <a:buFont typeface="Arial"/>
              <a:buChar char="•"/>
              <a:defRPr sz="2400" b="0" i="0" u="none" strike="noStrike" cap="none">
                <a:solidFill>
                  <a:srgbClr val="807F83"/>
                </a:solidFill>
                <a:latin typeface="Arial"/>
                <a:ea typeface="Arial"/>
                <a:cs typeface="Arial"/>
                <a:sym typeface="Arial"/>
              </a:defRPr>
            </a:lvl3pPr>
            <a:lvl4pPr marL="1828800" marR="0" lvl="3"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4pPr>
            <a:lvl5pPr marL="2286000" marR="0" lvl="4" indent="-355600" algn="l" rtl="0">
              <a:spcBef>
                <a:spcPts val="400"/>
              </a:spcBef>
              <a:spcAft>
                <a:spcPts val="0"/>
              </a:spcAft>
              <a:buClr>
                <a:srgbClr val="807F83"/>
              </a:buClr>
              <a:buSzPts val="2000"/>
              <a:buFont typeface="Arial"/>
              <a:buChar char="»"/>
              <a:defRPr sz="2000" b="0" i="0" u="none" strike="noStrike" cap="none">
                <a:solidFill>
                  <a:srgbClr val="807F8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g612919fba5_0_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612919fba5_0_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612919fba5_0_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41.jp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moonzoo.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6.jpg"/></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4">
            <a:alphaModFix/>
          </a:blip>
          <a:srcRect/>
          <a:stretch/>
        </p:blipFill>
        <p:spPr>
          <a:xfrm>
            <a:off x="0" y="10672"/>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000"/>
              <a:buFont typeface="Arial"/>
              <a:buNone/>
            </a:pPr>
            <a:r>
              <a:rPr lang="en-US">
                <a:solidFill>
                  <a:schemeClr val="lt1"/>
                </a:solidFill>
              </a:rPr>
              <a:t>Earth, Sun, Moon: </a:t>
            </a:r>
            <a:r>
              <a:rPr lang="en-US">
                <a:solidFill>
                  <a:schemeClr val="dk1"/>
                </a:solidFill>
              </a:rPr>
              <a:t>Rotations and Revolutions</a:t>
            </a:r>
            <a:endParaRPr/>
          </a:p>
        </p:txBody>
      </p:sp>
      <p:sp>
        <p:nvSpPr>
          <p:cNvPr id="235" name="Google Shape;235;p10"/>
          <p:cNvSpPr txBox="1">
            <a:spLocks noGrp="1"/>
          </p:cNvSpPr>
          <p:nvPr>
            <p:ph type="body" idx="1"/>
          </p:nvPr>
        </p:nvSpPr>
        <p:spPr>
          <a:xfrm>
            <a:off x="457200" y="1600199"/>
            <a:ext cx="8382000" cy="4405489"/>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1849"/>
              <a:buFont typeface="Arial"/>
              <a:buNone/>
            </a:pPr>
            <a:r>
              <a:rPr lang="en-US" sz="2465">
                <a:solidFill>
                  <a:schemeClr val="dk1"/>
                </a:solidFill>
              </a:rPr>
              <a:t>Rotation of the Earth:	Counter-clockwise, 24 hours</a:t>
            </a:r>
            <a:br>
              <a:rPr lang="en-US" sz="2465">
                <a:solidFill>
                  <a:schemeClr val="dk1"/>
                </a:solidFill>
              </a:rPr>
            </a:br>
            <a:r>
              <a:rPr lang="en-US" sz="2465">
                <a:solidFill>
                  <a:schemeClr val="dk1"/>
                </a:solidFill>
              </a:rPr>
              <a:t>Rotation of the Moon: 	Counter-clockwise, 28 days </a:t>
            </a:r>
            <a:br>
              <a:rPr lang="en-US" sz="2465">
                <a:solidFill>
                  <a:schemeClr val="dk1"/>
                </a:solidFill>
              </a:rPr>
            </a:br>
            <a:r>
              <a:rPr lang="en-US" sz="2465">
                <a:solidFill>
                  <a:schemeClr val="dk1"/>
                </a:solidFill>
              </a:rPr>
              <a:t>Rotation of the Sun: Counter-clockwise, 24 days </a:t>
            </a:r>
            <a:br>
              <a:rPr lang="en-US" sz="2465">
                <a:solidFill>
                  <a:schemeClr val="dk1"/>
                </a:solidFill>
              </a:rPr>
            </a:br>
            <a:endParaRPr sz="2465">
              <a:solidFill>
                <a:schemeClr val="dk1"/>
              </a:solidFill>
            </a:endParaRPr>
          </a:p>
          <a:p>
            <a:pPr marL="0" lvl="0" indent="0" algn="l" rtl="0">
              <a:lnSpc>
                <a:spcPct val="80000"/>
              </a:lnSpc>
              <a:spcBef>
                <a:spcPts val="2400"/>
              </a:spcBef>
              <a:spcAft>
                <a:spcPts val="0"/>
              </a:spcAft>
              <a:buClr>
                <a:schemeClr val="dk1"/>
              </a:buClr>
              <a:buSzPts val="1849"/>
              <a:buFont typeface="Arial"/>
              <a:buNone/>
            </a:pPr>
            <a:r>
              <a:rPr lang="en-US" sz="2465">
                <a:solidFill>
                  <a:schemeClr val="dk1"/>
                </a:solidFill>
              </a:rPr>
              <a:t>Revolution of the Earth around the Sun: </a:t>
            </a:r>
            <a:endParaRPr/>
          </a:p>
          <a:p>
            <a:pPr marL="0" lvl="0" indent="0" algn="l" rtl="0">
              <a:lnSpc>
                <a:spcPct val="80000"/>
              </a:lnSpc>
              <a:spcBef>
                <a:spcPts val="2400"/>
              </a:spcBef>
              <a:spcAft>
                <a:spcPts val="0"/>
              </a:spcAft>
              <a:buClr>
                <a:schemeClr val="dk1"/>
              </a:buClr>
              <a:buSzPts val="1849"/>
              <a:buFont typeface="Arial"/>
              <a:buNone/>
            </a:pPr>
            <a:r>
              <a:rPr lang="en-US" sz="2465">
                <a:solidFill>
                  <a:schemeClr val="dk1"/>
                </a:solidFill>
              </a:rPr>
              <a:t>Counter-clockwise, 365.25 days	</a:t>
            </a:r>
            <a:endParaRPr/>
          </a:p>
          <a:p>
            <a:pPr marL="0" lvl="0" indent="0" algn="l" rtl="0">
              <a:lnSpc>
                <a:spcPct val="80000"/>
              </a:lnSpc>
              <a:spcBef>
                <a:spcPts val="2400"/>
              </a:spcBef>
              <a:spcAft>
                <a:spcPts val="0"/>
              </a:spcAft>
              <a:buClr>
                <a:schemeClr val="dk1"/>
              </a:buClr>
              <a:buSzPts val="1849"/>
              <a:buFont typeface="Arial"/>
              <a:buNone/>
            </a:pPr>
            <a:br>
              <a:rPr lang="en-US" sz="2465">
                <a:solidFill>
                  <a:schemeClr val="dk1"/>
                </a:solidFill>
              </a:rPr>
            </a:br>
            <a:r>
              <a:rPr lang="en-US" sz="2465">
                <a:solidFill>
                  <a:schemeClr val="dk1"/>
                </a:solidFill>
              </a:rPr>
              <a:t>Revolution of the Moon around the Earth: </a:t>
            </a:r>
            <a:endParaRPr/>
          </a:p>
          <a:p>
            <a:pPr marL="0" lvl="0" indent="0" algn="l" rtl="0">
              <a:lnSpc>
                <a:spcPct val="80000"/>
              </a:lnSpc>
              <a:spcBef>
                <a:spcPts val="2400"/>
              </a:spcBef>
              <a:spcAft>
                <a:spcPts val="0"/>
              </a:spcAft>
              <a:buClr>
                <a:schemeClr val="dk1"/>
              </a:buClr>
              <a:buSzPts val="1849"/>
              <a:buFont typeface="Arial"/>
              <a:buNone/>
            </a:pPr>
            <a:r>
              <a:rPr lang="en-US" sz="2465">
                <a:solidFill>
                  <a:schemeClr val="dk1"/>
                </a:solidFill>
              </a:rPr>
              <a:t>Counter-clockwise, 28 days</a:t>
            </a:r>
            <a:endParaRPr sz="2465">
              <a:solidFill>
                <a:schemeClr val="dk1"/>
              </a:solidFill>
            </a:endParaRPr>
          </a:p>
          <a:p>
            <a:pPr marL="0" lvl="0" indent="0" algn="l" rtl="0">
              <a:lnSpc>
                <a:spcPct val="80000"/>
              </a:lnSpc>
              <a:spcBef>
                <a:spcPts val="2400"/>
              </a:spcBef>
              <a:spcAft>
                <a:spcPts val="0"/>
              </a:spcAft>
              <a:buClr>
                <a:srgbClr val="807F83"/>
              </a:buClr>
              <a:buSzPts val="1785"/>
              <a:buFont typeface="Arial"/>
              <a:buNone/>
            </a:pPr>
            <a:endParaRPr sz="238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a:solidFill>
                  <a:schemeClr val="dk1"/>
                </a:solidFill>
              </a:rPr>
              <a:t>Earth, Sun, Moon: Model</a:t>
            </a:r>
            <a:endParaRPr/>
          </a:p>
        </p:txBody>
      </p:sp>
      <p:sp>
        <p:nvSpPr>
          <p:cNvPr id="241" name="Google Shape;24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Font typeface="Arial"/>
              <a:buNone/>
            </a:pPr>
            <a:r>
              <a:rPr lang="en-US">
                <a:solidFill>
                  <a:schemeClr val="dk1"/>
                </a:solidFill>
              </a:rPr>
              <a:t>If your head (~25cm diameter) represents Earth, the moon would be a 7 cm diameter ball.</a:t>
            </a:r>
            <a:br>
              <a:rPr lang="en-US">
                <a:solidFill>
                  <a:schemeClr val="dk1"/>
                </a:solidFill>
              </a:rPr>
            </a:br>
            <a:r>
              <a:rPr lang="en-US">
                <a:solidFill>
                  <a:schemeClr val="dk1"/>
                </a:solidFill>
              </a:rPr>
              <a:t>At this scale (50,000,000x smaller) the Earth-Moon distance would be 7.5 metres, and the Earth-Sun distance would be 2.9 km.</a:t>
            </a:r>
            <a:endParaRPr>
              <a:solidFill>
                <a:schemeClr val="dk1"/>
              </a:solidFill>
            </a:endParaRPr>
          </a:p>
          <a:p>
            <a:pPr marL="0" lvl="0" indent="0" algn="l" rtl="0">
              <a:spcBef>
                <a:spcPts val="2400"/>
              </a:spcBef>
              <a:spcAft>
                <a:spcPts val="0"/>
              </a:spcAft>
              <a:buClr>
                <a:srgbClr val="807F83"/>
              </a:buClr>
              <a:buSzPts val="21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2"/>
          <p:cNvSpPr txBox="1">
            <a:spLocks noGrp="1"/>
          </p:cNvSpPr>
          <p:nvPr>
            <p:ph type="title"/>
          </p:nvPr>
        </p:nvSpPr>
        <p:spPr>
          <a:xfrm>
            <a:off x="623888" y="1295400"/>
            <a:ext cx="7886700" cy="285273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4000"/>
              <a:buFont typeface="Arial"/>
              <a:buNone/>
            </a:pPr>
            <a:r>
              <a:rPr lang="en-US">
                <a:solidFill>
                  <a:schemeClr val="dk1"/>
                </a:solidFill>
              </a:rPr>
              <a:t>MOTION OF THE EARTH, MOON AND SUN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Moon Phases</a:t>
            </a:r>
            <a:endParaRPr/>
          </a:p>
        </p:txBody>
      </p:sp>
      <p:pic>
        <p:nvPicPr>
          <p:cNvPr id="254" name="Google Shape;254;p13"/>
          <p:cNvPicPr preferRelativeResize="0"/>
          <p:nvPr/>
        </p:nvPicPr>
        <p:blipFill rotWithShape="1">
          <a:blip r:embed="rId3">
            <a:alphaModFix/>
          </a:blip>
          <a:srcRect/>
          <a:stretch/>
        </p:blipFill>
        <p:spPr>
          <a:xfrm>
            <a:off x="2228850" y="1143000"/>
            <a:ext cx="4686300" cy="468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4" descr="newmoon.bmp"/>
          <p:cNvPicPr preferRelativeResize="0"/>
          <p:nvPr/>
        </p:nvPicPr>
        <p:blipFill rotWithShape="1">
          <a:blip r:embed="rId3">
            <a:alphaModFix/>
          </a:blip>
          <a:srcRect/>
          <a:stretch/>
        </p:blipFill>
        <p:spPr>
          <a:xfrm>
            <a:off x="990600" y="347662"/>
            <a:ext cx="7334250" cy="5400675"/>
          </a:xfrm>
          <a:prstGeom prst="rect">
            <a:avLst/>
          </a:prstGeom>
          <a:noFill/>
          <a:ln>
            <a:noFill/>
          </a:ln>
        </p:spPr>
      </p:pic>
      <p:pic>
        <p:nvPicPr>
          <p:cNvPr id="261" name="Google Shape;261;p14"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sp>
        <p:nvSpPr>
          <p:cNvPr id="262" name="Google Shape;262;p14"/>
          <p:cNvSpPr/>
          <p:nvPr/>
        </p:nvSpPr>
        <p:spPr>
          <a:xfrm>
            <a:off x="5151790" y="688623"/>
            <a:ext cx="1477081" cy="473004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5" descr="newmoon.bmp"/>
          <p:cNvPicPr preferRelativeResize="0"/>
          <p:nvPr/>
        </p:nvPicPr>
        <p:blipFill rotWithShape="1">
          <a:blip r:embed="rId3">
            <a:alphaModFix/>
          </a:blip>
          <a:srcRect/>
          <a:stretch/>
        </p:blipFill>
        <p:spPr>
          <a:xfrm>
            <a:off x="1008239" y="383822"/>
            <a:ext cx="7334250" cy="5400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6" descr="newmoonv2.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275" name="Google Shape;275;p16"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276" name="Google Shape;276;p16"/>
          <p:cNvGrpSpPr/>
          <p:nvPr/>
        </p:nvGrpSpPr>
        <p:grpSpPr>
          <a:xfrm>
            <a:off x="152400" y="2133600"/>
            <a:ext cx="2819400" cy="3810000"/>
            <a:chOff x="381000" y="2743200"/>
            <a:chExt cx="2819400" cy="3810000"/>
          </a:xfrm>
        </p:grpSpPr>
        <p:sp>
          <p:nvSpPr>
            <p:cNvPr id="277" name="Google Shape;277;p16"/>
            <p:cNvSpPr/>
            <p:nvPr/>
          </p:nvSpPr>
          <p:spPr>
            <a:xfrm>
              <a:off x="3810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New</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Moon</a:t>
              </a:r>
              <a:endParaRPr/>
            </a:p>
          </p:txBody>
        </p:sp>
        <p:pic>
          <p:nvPicPr>
            <p:cNvPr id="278" name="Google Shape;278;p16"/>
            <p:cNvPicPr preferRelativeResize="0"/>
            <p:nvPr/>
          </p:nvPicPr>
          <p:blipFill rotWithShape="1">
            <a:blip r:embed="rId5">
              <a:alphaModFix/>
            </a:blip>
            <a:srcRect l="3900" t="50803" r="74648" b="34461"/>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7" descr="waxingcrescent.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285" name="Google Shape;285;p17"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286" name="Google Shape;286;p17"/>
          <p:cNvGrpSpPr/>
          <p:nvPr/>
        </p:nvGrpSpPr>
        <p:grpSpPr>
          <a:xfrm>
            <a:off x="152400" y="2133600"/>
            <a:ext cx="2819400" cy="3810000"/>
            <a:chOff x="381000" y="2743200"/>
            <a:chExt cx="2819400" cy="3810000"/>
          </a:xfrm>
        </p:grpSpPr>
        <p:sp>
          <p:nvSpPr>
            <p:cNvPr id="287" name="Google Shape;287;p17"/>
            <p:cNvSpPr/>
            <p:nvPr/>
          </p:nvSpPr>
          <p:spPr>
            <a:xfrm>
              <a:off x="3810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rgbClr val="FFFFFF"/>
                  </a:solidFill>
                  <a:latin typeface="Calibri"/>
                  <a:ea typeface="Calibri"/>
                  <a:cs typeface="Calibri"/>
                  <a:sym typeface="Calibri"/>
                </a:rPr>
                <a:t>Waxing</a:t>
              </a:r>
              <a:endParaRPr/>
            </a:p>
            <a:p>
              <a:pPr marL="0" marR="0" lvl="0" indent="0" algn="ctr" rtl="0">
                <a:spcBef>
                  <a:spcPts val="0"/>
                </a:spcBef>
                <a:spcAft>
                  <a:spcPts val="0"/>
                </a:spcAft>
                <a:buNone/>
              </a:pPr>
              <a:r>
                <a:rPr lang="en-US" sz="3200" b="0" i="0" u="none" strike="noStrike" cap="none">
                  <a:solidFill>
                    <a:srgbClr val="FFFFFF"/>
                  </a:solidFill>
                  <a:latin typeface="Calibri"/>
                  <a:ea typeface="Calibri"/>
                  <a:cs typeface="Calibri"/>
                  <a:sym typeface="Calibri"/>
                </a:rPr>
                <a:t>Crescent</a:t>
              </a:r>
              <a:endParaRPr/>
            </a:p>
          </p:txBody>
        </p:sp>
        <p:pic>
          <p:nvPicPr>
            <p:cNvPr id="288" name="Google Shape;288;p17"/>
            <p:cNvPicPr preferRelativeResize="0"/>
            <p:nvPr/>
          </p:nvPicPr>
          <p:blipFill rotWithShape="1">
            <a:blip r:embed="rId5">
              <a:alphaModFix/>
            </a:blip>
            <a:srcRect l="77925" t="2615" b="82222"/>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8" descr="firstquarter.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295" name="Google Shape;295;p18"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296" name="Google Shape;296;p18"/>
          <p:cNvGrpSpPr/>
          <p:nvPr/>
        </p:nvGrpSpPr>
        <p:grpSpPr>
          <a:xfrm>
            <a:off x="152400" y="2133600"/>
            <a:ext cx="2819400" cy="3810000"/>
            <a:chOff x="381000" y="2743200"/>
            <a:chExt cx="2819400" cy="3810000"/>
          </a:xfrm>
        </p:grpSpPr>
        <p:sp>
          <p:nvSpPr>
            <p:cNvPr id="297" name="Google Shape;297;p18"/>
            <p:cNvSpPr/>
            <p:nvPr/>
          </p:nvSpPr>
          <p:spPr>
            <a:xfrm>
              <a:off x="3810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First</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Quarter</a:t>
              </a:r>
              <a:endParaRPr/>
            </a:p>
          </p:txBody>
        </p:sp>
        <p:pic>
          <p:nvPicPr>
            <p:cNvPr id="298" name="Google Shape;298;p18"/>
            <p:cNvPicPr preferRelativeResize="0"/>
            <p:nvPr/>
          </p:nvPicPr>
          <p:blipFill rotWithShape="1">
            <a:blip r:embed="rId5">
              <a:alphaModFix/>
            </a:blip>
            <a:srcRect l="52452" t="18623" r="25714" b="66185"/>
            <a:stretch/>
          </p:blipFill>
          <p:spPr>
            <a:xfrm>
              <a:off x="533400" y="2895600"/>
              <a:ext cx="2482516"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9" descr="waxinggibbous.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05" name="Google Shape;305;p19"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306" name="Google Shape;306;p19"/>
          <p:cNvGrpSpPr/>
          <p:nvPr/>
        </p:nvGrpSpPr>
        <p:grpSpPr>
          <a:xfrm>
            <a:off x="152400" y="2133600"/>
            <a:ext cx="2819400" cy="3810000"/>
            <a:chOff x="381000" y="2743200"/>
            <a:chExt cx="2819400" cy="3810000"/>
          </a:xfrm>
        </p:grpSpPr>
        <p:sp>
          <p:nvSpPr>
            <p:cNvPr id="307" name="Google Shape;307;p19"/>
            <p:cNvSpPr/>
            <p:nvPr/>
          </p:nvSpPr>
          <p:spPr>
            <a:xfrm>
              <a:off x="3810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Waxing</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Gibbous</a:t>
              </a:r>
              <a:endParaRPr/>
            </a:p>
          </p:txBody>
        </p:sp>
        <p:pic>
          <p:nvPicPr>
            <p:cNvPr id="308" name="Google Shape;308;p19"/>
            <p:cNvPicPr preferRelativeResize="0"/>
            <p:nvPr/>
          </p:nvPicPr>
          <p:blipFill rotWithShape="1">
            <a:blip r:embed="rId5">
              <a:alphaModFix/>
            </a:blip>
            <a:srcRect l="27896" t="34707" r="50497" b="50450"/>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ctrTitle"/>
          </p:nvPr>
        </p:nvSpPr>
        <p:spPr>
          <a:xfrm>
            <a:off x="1295400" y="533400"/>
            <a:ext cx="6517200" cy="2387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sz="6000">
                <a:solidFill>
                  <a:schemeClr val="dk1"/>
                </a:solidFill>
              </a:rPr>
              <a:t>The Earth, Moon, and Sun System</a:t>
            </a:r>
            <a:endParaRPr sz="6000">
              <a:solidFill>
                <a:schemeClr val="dk1"/>
              </a:solidFill>
            </a:endParaRPr>
          </a:p>
        </p:txBody>
      </p:sp>
      <p:sp>
        <p:nvSpPr>
          <p:cNvPr id="171" name="Google Shape;171;p2"/>
          <p:cNvSpPr txBox="1">
            <a:spLocks noGrp="1"/>
          </p:cNvSpPr>
          <p:nvPr>
            <p:ph type="subTitle" idx="1"/>
          </p:nvPr>
        </p:nvSpPr>
        <p:spPr>
          <a:xfrm>
            <a:off x="1295400" y="2916238"/>
            <a:ext cx="6705600" cy="16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785"/>
              <a:buNone/>
            </a:pPr>
            <a:r>
              <a:rPr lang="en-US" sz="3000">
                <a:solidFill>
                  <a:srgbClr val="666666"/>
                </a:solidFill>
              </a:rPr>
              <a:t>Prepared by: Alexandra Pontefract, Bhairavi Shankar, Heather Henry and Laura Thomson</a:t>
            </a:r>
            <a:endParaRPr sz="3000">
              <a:solidFill>
                <a:srgbClr val="666666"/>
              </a:solidFill>
            </a:endParaRPr>
          </a:p>
          <a:p>
            <a:pPr marL="0" lvl="0" indent="0" algn="l" rtl="0">
              <a:lnSpc>
                <a:spcPct val="90000"/>
              </a:lnSpc>
              <a:spcBef>
                <a:spcPts val="2400"/>
              </a:spcBef>
              <a:spcAft>
                <a:spcPts val="0"/>
              </a:spcAft>
              <a:buClr>
                <a:schemeClr val="dk1"/>
              </a:buClr>
              <a:buSzPts val="1785"/>
              <a:buNone/>
            </a:pPr>
            <a:r>
              <a:rPr lang="en-US" sz="3000">
                <a:solidFill>
                  <a:srgbClr val="666666"/>
                </a:solidFill>
              </a:rPr>
              <a:t>Updated by: Jennifer Newman</a:t>
            </a:r>
            <a:endParaRPr sz="3000">
              <a:solidFill>
                <a:srgbClr val="666666"/>
              </a:solidFill>
            </a:endParaRPr>
          </a:p>
        </p:txBody>
      </p:sp>
      <p:pic>
        <p:nvPicPr>
          <p:cNvPr id="172" name="Google Shape;172;p2"/>
          <p:cNvPicPr preferRelativeResize="0"/>
          <p:nvPr/>
        </p:nvPicPr>
        <p:blipFill>
          <a:blip r:embed="rId3">
            <a:alphaModFix/>
          </a:blip>
          <a:stretch>
            <a:fillRect/>
          </a:stretch>
        </p:blipFill>
        <p:spPr>
          <a:xfrm>
            <a:off x="2103625" y="6284126"/>
            <a:ext cx="6873600" cy="469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0" descr="fullmoon.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15" name="Google Shape;315;p20"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316" name="Google Shape;316;p20"/>
          <p:cNvGrpSpPr/>
          <p:nvPr/>
        </p:nvGrpSpPr>
        <p:grpSpPr>
          <a:xfrm>
            <a:off x="5943600" y="2133600"/>
            <a:ext cx="2819400" cy="3810000"/>
            <a:chOff x="6019800" y="2743200"/>
            <a:chExt cx="2819400" cy="3810000"/>
          </a:xfrm>
        </p:grpSpPr>
        <p:sp>
          <p:nvSpPr>
            <p:cNvPr id="317" name="Google Shape;317;p20"/>
            <p:cNvSpPr/>
            <p:nvPr/>
          </p:nvSpPr>
          <p:spPr>
            <a:xfrm>
              <a:off x="60198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Full</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Moon</a:t>
              </a:r>
              <a:endParaRPr/>
            </a:p>
          </p:txBody>
        </p:sp>
        <p:pic>
          <p:nvPicPr>
            <p:cNvPr id="318" name="Google Shape;318;p20"/>
            <p:cNvPicPr preferRelativeResize="0"/>
            <p:nvPr/>
          </p:nvPicPr>
          <p:blipFill rotWithShape="1">
            <a:blip r:embed="rId5">
              <a:alphaModFix/>
            </a:blip>
            <a:srcRect l="3900" t="50803" r="74648" b="34461"/>
            <a:stretch/>
          </p:blipFill>
          <p:spPr>
            <a:xfrm>
              <a:off x="61722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21" descr="waninggibbous.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25" name="Google Shape;325;p21"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326" name="Google Shape;326;p21"/>
          <p:cNvGrpSpPr/>
          <p:nvPr/>
        </p:nvGrpSpPr>
        <p:grpSpPr>
          <a:xfrm>
            <a:off x="5943600" y="2133600"/>
            <a:ext cx="2819400" cy="3810000"/>
            <a:chOff x="6019800" y="2743200"/>
            <a:chExt cx="2819400" cy="3810000"/>
          </a:xfrm>
        </p:grpSpPr>
        <p:sp>
          <p:nvSpPr>
            <p:cNvPr id="327" name="Google Shape;327;p21"/>
            <p:cNvSpPr/>
            <p:nvPr/>
          </p:nvSpPr>
          <p:spPr>
            <a:xfrm>
              <a:off x="60198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Waning</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Gibbous</a:t>
              </a:r>
              <a:endParaRPr/>
            </a:p>
          </p:txBody>
        </p:sp>
        <p:pic>
          <p:nvPicPr>
            <p:cNvPr id="328" name="Google Shape;328;p21"/>
            <p:cNvPicPr preferRelativeResize="0"/>
            <p:nvPr/>
          </p:nvPicPr>
          <p:blipFill rotWithShape="1">
            <a:blip r:embed="rId5">
              <a:alphaModFix/>
            </a:blip>
            <a:srcRect l="2612" t="66454" r="75837" b="18742"/>
            <a:stretch/>
          </p:blipFill>
          <p:spPr>
            <a:xfrm>
              <a:off x="61722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2" descr="thirdquarter.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35" name="Google Shape;335;p22"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336" name="Google Shape;336;p22"/>
          <p:cNvGrpSpPr/>
          <p:nvPr/>
        </p:nvGrpSpPr>
        <p:grpSpPr>
          <a:xfrm>
            <a:off x="5943600" y="2133600"/>
            <a:ext cx="2819400" cy="3810000"/>
            <a:chOff x="6019800" y="2743200"/>
            <a:chExt cx="2819400" cy="3810000"/>
          </a:xfrm>
        </p:grpSpPr>
        <p:sp>
          <p:nvSpPr>
            <p:cNvPr id="337" name="Google Shape;337;p22"/>
            <p:cNvSpPr/>
            <p:nvPr/>
          </p:nvSpPr>
          <p:spPr>
            <a:xfrm>
              <a:off x="60198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Third</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Quarter</a:t>
              </a:r>
              <a:endParaRPr/>
            </a:p>
          </p:txBody>
        </p:sp>
        <p:pic>
          <p:nvPicPr>
            <p:cNvPr id="338" name="Google Shape;338;p22"/>
            <p:cNvPicPr preferRelativeResize="0"/>
            <p:nvPr/>
          </p:nvPicPr>
          <p:blipFill rotWithShape="1">
            <a:blip r:embed="rId5">
              <a:alphaModFix/>
            </a:blip>
            <a:srcRect l="50159" t="66455" r="28113" b="18620"/>
            <a:stretch/>
          </p:blipFill>
          <p:spPr>
            <a:xfrm>
              <a:off x="61722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3" descr="waningcrescent.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45" name="Google Shape;345;p23"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grpSp>
        <p:nvGrpSpPr>
          <p:cNvPr id="346" name="Google Shape;346;p23"/>
          <p:cNvGrpSpPr/>
          <p:nvPr/>
        </p:nvGrpSpPr>
        <p:grpSpPr>
          <a:xfrm>
            <a:off x="152400" y="2133600"/>
            <a:ext cx="2819400" cy="3810000"/>
            <a:chOff x="381000" y="2743200"/>
            <a:chExt cx="2819400" cy="3810000"/>
          </a:xfrm>
        </p:grpSpPr>
        <p:sp>
          <p:nvSpPr>
            <p:cNvPr id="347" name="Google Shape;347;p23"/>
            <p:cNvSpPr/>
            <p:nvPr/>
          </p:nvSpPr>
          <p:spPr>
            <a:xfrm>
              <a:off x="381000" y="2743200"/>
              <a:ext cx="2819400" cy="381000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Waning</a:t>
              </a:r>
              <a:endParaRPr/>
            </a:p>
            <a:p>
              <a:pPr marL="0" marR="0" lvl="0" indent="0" algn="ctr" rtl="0">
                <a:spcBef>
                  <a:spcPts val="0"/>
                </a:spcBef>
                <a:spcAft>
                  <a:spcPts val="0"/>
                </a:spcAft>
                <a:buNone/>
              </a:pPr>
              <a:r>
                <a:rPr lang="en-US" sz="3200" b="0" i="0" u="none" strike="noStrike" cap="none">
                  <a:solidFill>
                    <a:schemeClr val="lt1"/>
                  </a:solidFill>
                  <a:latin typeface="Calibri"/>
                  <a:ea typeface="Calibri"/>
                  <a:cs typeface="Calibri"/>
                  <a:sym typeface="Calibri"/>
                </a:rPr>
                <a:t>Crescent</a:t>
              </a:r>
              <a:endParaRPr/>
            </a:p>
          </p:txBody>
        </p:sp>
        <p:pic>
          <p:nvPicPr>
            <p:cNvPr id="348" name="Google Shape;348;p23"/>
            <p:cNvPicPr preferRelativeResize="0"/>
            <p:nvPr/>
          </p:nvPicPr>
          <p:blipFill rotWithShape="1">
            <a:blip r:embed="rId5">
              <a:alphaModFix/>
            </a:blip>
            <a:srcRect t="82183" r="77386" b="2284"/>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24" descr="all2.bmp"/>
          <p:cNvPicPr preferRelativeResize="0"/>
          <p:nvPr/>
        </p:nvPicPr>
        <p:blipFill rotWithShape="1">
          <a:blip r:embed="rId3">
            <a:alphaModFix/>
          </a:blip>
          <a:srcRect/>
          <a:stretch/>
        </p:blipFill>
        <p:spPr>
          <a:xfrm>
            <a:off x="1809750" y="304800"/>
            <a:ext cx="7334250" cy="5400675"/>
          </a:xfrm>
          <a:prstGeom prst="rect">
            <a:avLst/>
          </a:prstGeom>
          <a:noFill/>
          <a:ln>
            <a:noFill/>
          </a:ln>
        </p:spPr>
      </p:pic>
      <p:pic>
        <p:nvPicPr>
          <p:cNvPr id="355" name="Google Shape;355;p24" descr="sunarrows.bmp"/>
          <p:cNvPicPr preferRelativeResize="0"/>
          <p:nvPr/>
        </p:nvPicPr>
        <p:blipFill rotWithShape="1">
          <a:blip r:embed="rId4">
            <a:alphaModFix/>
          </a:blip>
          <a:srcRect/>
          <a:stretch/>
        </p:blipFill>
        <p:spPr>
          <a:xfrm>
            <a:off x="7496175" y="304800"/>
            <a:ext cx="657225" cy="5400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5" descr="all2.bmp"/>
          <p:cNvPicPr preferRelativeResize="0"/>
          <p:nvPr/>
        </p:nvPicPr>
        <p:blipFill rotWithShape="1">
          <a:blip r:embed="rId3">
            <a:alphaModFix/>
          </a:blip>
          <a:srcRect l="85168"/>
          <a:stretch/>
        </p:blipFill>
        <p:spPr>
          <a:xfrm>
            <a:off x="7544612" y="855665"/>
            <a:ext cx="989787" cy="4637034"/>
          </a:xfrm>
          <a:prstGeom prst="rect">
            <a:avLst/>
          </a:prstGeom>
          <a:noFill/>
          <a:ln>
            <a:noFill/>
          </a:ln>
        </p:spPr>
      </p:pic>
      <p:pic>
        <p:nvPicPr>
          <p:cNvPr id="362" name="Google Shape;362;p25" descr="all2.bmp"/>
          <p:cNvPicPr preferRelativeResize="0"/>
          <p:nvPr/>
        </p:nvPicPr>
        <p:blipFill rotWithShape="1">
          <a:blip r:embed="rId3">
            <a:alphaModFix/>
          </a:blip>
          <a:srcRect l="18590" t="28957" r="48537" b="34852"/>
          <a:stretch/>
        </p:blipFill>
        <p:spPr>
          <a:xfrm>
            <a:off x="3277409" y="2193417"/>
            <a:ext cx="2193788" cy="1678214"/>
          </a:xfrm>
          <a:prstGeom prst="rect">
            <a:avLst/>
          </a:prstGeom>
          <a:noFill/>
          <a:ln>
            <a:noFill/>
          </a:ln>
        </p:spPr>
      </p:pic>
      <p:grpSp>
        <p:nvGrpSpPr>
          <p:cNvPr id="363" name="Google Shape;363;p25"/>
          <p:cNvGrpSpPr/>
          <p:nvPr/>
        </p:nvGrpSpPr>
        <p:grpSpPr>
          <a:xfrm>
            <a:off x="6503070" y="2061018"/>
            <a:ext cx="1664010" cy="1774240"/>
            <a:chOff x="381000" y="2743200"/>
            <a:chExt cx="2819400" cy="3185923"/>
          </a:xfrm>
        </p:grpSpPr>
        <p:sp>
          <p:nvSpPr>
            <p:cNvPr id="364" name="Google Shape;364;p25"/>
            <p:cNvSpPr/>
            <p:nvPr/>
          </p:nvSpPr>
          <p:spPr>
            <a:xfrm>
              <a:off x="381000" y="2743200"/>
              <a:ext cx="2819400" cy="3185923"/>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New Moon</a:t>
              </a:r>
              <a:endParaRPr/>
            </a:p>
          </p:txBody>
        </p:sp>
        <p:pic>
          <p:nvPicPr>
            <p:cNvPr id="365" name="Google Shape;365;p25"/>
            <p:cNvPicPr preferRelativeResize="0"/>
            <p:nvPr/>
          </p:nvPicPr>
          <p:blipFill rotWithShape="1">
            <a:blip r:embed="rId4">
              <a:alphaModFix/>
            </a:blip>
            <a:srcRect l="3900" t="50803" r="74648" b="34461"/>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66" name="Google Shape;366;p25"/>
          <p:cNvGrpSpPr/>
          <p:nvPr/>
        </p:nvGrpSpPr>
        <p:grpSpPr>
          <a:xfrm>
            <a:off x="5760998" y="209178"/>
            <a:ext cx="1664010" cy="1774240"/>
            <a:chOff x="381000" y="2743200"/>
            <a:chExt cx="2819400" cy="3185923"/>
          </a:xfrm>
        </p:grpSpPr>
        <p:sp>
          <p:nvSpPr>
            <p:cNvPr id="367" name="Google Shape;367;p25"/>
            <p:cNvSpPr/>
            <p:nvPr/>
          </p:nvSpPr>
          <p:spPr>
            <a:xfrm>
              <a:off x="381000" y="2743200"/>
              <a:ext cx="2819400" cy="3185923"/>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rgbClr val="FFFFFF"/>
                  </a:solidFill>
                  <a:latin typeface="Calibri"/>
                  <a:ea typeface="Calibri"/>
                  <a:cs typeface="Calibri"/>
                  <a:sym typeface="Calibri"/>
                </a:rPr>
                <a:t>Waxing Crescent</a:t>
              </a:r>
              <a:endParaRPr/>
            </a:p>
          </p:txBody>
        </p:sp>
        <p:pic>
          <p:nvPicPr>
            <p:cNvPr id="368" name="Google Shape;368;p25"/>
            <p:cNvPicPr preferRelativeResize="0"/>
            <p:nvPr/>
          </p:nvPicPr>
          <p:blipFill rotWithShape="1">
            <a:blip r:embed="rId5">
              <a:alphaModFix/>
            </a:blip>
            <a:srcRect l="77925" t="2615" b="82222"/>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69" name="Google Shape;369;p25"/>
          <p:cNvGrpSpPr/>
          <p:nvPr/>
        </p:nvGrpSpPr>
        <p:grpSpPr>
          <a:xfrm>
            <a:off x="3542279" y="209177"/>
            <a:ext cx="1664010" cy="1776352"/>
            <a:chOff x="381000" y="2743200"/>
            <a:chExt cx="2819400" cy="3189714"/>
          </a:xfrm>
        </p:grpSpPr>
        <p:sp>
          <p:nvSpPr>
            <p:cNvPr id="370" name="Google Shape;370;p25"/>
            <p:cNvSpPr/>
            <p:nvPr/>
          </p:nvSpPr>
          <p:spPr>
            <a:xfrm>
              <a:off x="381000" y="2743200"/>
              <a:ext cx="2819400" cy="3189714"/>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First Quarter</a:t>
              </a:r>
              <a:endParaRPr/>
            </a:p>
          </p:txBody>
        </p:sp>
        <p:pic>
          <p:nvPicPr>
            <p:cNvPr id="371" name="Google Shape;371;p25"/>
            <p:cNvPicPr preferRelativeResize="0"/>
            <p:nvPr/>
          </p:nvPicPr>
          <p:blipFill rotWithShape="1">
            <a:blip r:embed="rId5">
              <a:alphaModFix/>
            </a:blip>
            <a:srcRect l="52452" t="18623" r="25714" b="66185"/>
            <a:stretch/>
          </p:blipFill>
          <p:spPr>
            <a:xfrm>
              <a:off x="533401" y="2895601"/>
              <a:ext cx="2482517"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72" name="Google Shape;372;p25"/>
          <p:cNvGrpSpPr/>
          <p:nvPr/>
        </p:nvGrpSpPr>
        <p:grpSpPr>
          <a:xfrm>
            <a:off x="1323560" y="209179"/>
            <a:ext cx="1664010" cy="1774240"/>
            <a:chOff x="381000" y="2689755"/>
            <a:chExt cx="2819400" cy="3185922"/>
          </a:xfrm>
        </p:grpSpPr>
        <p:sp>
          <p:nvSpPr>
            <p:cNvPr id="373" name="Google Shape;373;p25"/>
            <p:cNvSpPr/>
            <p:nvPr/>
          </p:nvSpPr>
          <p:spPr>
            <a:xfrm>
              <a:off x="381000" y="2689755"/>
              <a:ext cx="2819400" cy="3185922"/>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Waxing Gibbous</a:t>
              </a:r>
              <a:endParaRPr/>
            </a:p>
          </p:txBody>
        </p:sp>
        <p:pic>
          <p:nvPicPr>
            <p:cNvPr id="374" name="Google Shape;374;p25"/>
            <p:cNvPicPr preferRelativeResize="0"/>
            <p:nvPr/>
          </p:nvPicPr>
          <p:blipFill rotWithShape="1">
            <a:blip r:embed="rId5">
              <a:alphaModFix/>
            </a:blip>
            <a:srcRect l="27896" t="34707" r="50497" b="50450"/>
            <a:stretch/>
          </p:blipFill>
          <p:spPr>
            <a:xfrm>
              <a:off x="533400" y="2824811"/>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75" name="Google Shape;375;p25"/>
          <p:cNvGrpSpPr/>
          <p:nvPr/>
        </p:nvGrpSpPr>
        <p:grpSpPr>
          <a:xfrm>
            <a:off x="581429" y="2058803"/>
            <a:ext cx="1664010" cy="1774321"/>
            <a:chOff x="6019800" y="2743200"/>
            <a:chExt cx="2819400" cy="2981050"/>
          </a:xfrm>
        </p:grpSpPr>
        <p:sp>
          <p:nvSpPr>
            <p:cNvPr id="376" name="Google Shape;376;p25"/>
            <p:cNvSpPr/>
            <p:nvPr/>
          </p:nvSpPr>
          <p:spPr>
            <a:xfrm>
              <a:off x="6019800" y="2743200"/>
              <a:ext cx="2819400" cy="2981050"/>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Full Moon</a:t>
              </a:r>
              <a:endParaRPr/>
            </a:p>
          </p:txBody>
        </p:sp>
        <p:pic>
          <p:nvPicPr>
            <p:cNvPr id="377" name="Google Shape;377;p25"/>
            <p:cNvPicPr preferRelativeResize="0"/>
            <p:nvPr/>
          </p:nvPicPr>
          <p:blipFill rotWithShape="1">
            <a:blip r:embed="rId5">
              <a:alphaModFix/>
            </a:blip>
            <a:srcRect l="3900" t="50803" r="74648" b="34461"/>
            <a:stretch/>
          </p:blipFill>
          <p:spPr>
            <a:xfrm>
              <a:off x="6172200" y="2895600"/>
              <a:ext cx="2514600" cy="242705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78" name="Google Shape;378;p25"/>
          <p:cNvGrpSpPr/>
          <p:nvPr/>
        </p:nvGrpSpPr>
        <p:grpSpPr>
          <a:xfrm>
            <a:off x="1323501" y="3937588"/>
            <a:ext cx="1664010" cy="1774240"/>
            <a:chOff x="6019800" y="2743200"/>
            <a:chExt cx="2819400" cy="3185923"/>
          </a:xfrm>
        </p:grpSpPr>
        <p:sp>
          <p:nvSpPr>
            <p:cNvPr id="379" name="Google Shape;379;p25"/>
            <p:cNvSpPr/>
            <p:nvPr/>
          </p:nvSpPr>
          <p:spPr>
            <a:xfrm>
              <a:off x="6019800" y="2743200"/>
              <a:ext cx="2819400" cy="3185923"/>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Waning Gibbous</a:t>
              </a:r>
              <a:endParaRPr/>
            </a:p>
          </p:txBody>
        </p:sp>
        <p:pic>
          <p:nvPicPr>
            <p:cNvPr id="380" name="Google Shape;380;p25"/>
            <p:cNvPicPr preferRelativeResize="0"/>
            <p:nvPr/>
          </p:nvPicPr>
          <p:blipFill rotWithShape="1">
            <a:blip r:embed="rId5">
              <a:alphaModFix/>
            </a:blip>
            <a:srcRect l="2612" t="66454" r="75837" b="18742"/>
            <a:stretch/>
          </p:blipFill>
          <p:spPr>
            <a:xfrm>
              <a:off x="6172199" y="2895601"/>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81" name="Google Shape;381;p25"/>
          <p:cNvGrpSpPr/>
          <p:nvPr/>
        </p:nvGrpSpPr>
        <p:grpSpPr>
          <a:xfrm>
            <a:off x="3542220" y="3942064"/>
            <a:ext cx="1664010" cy="1772721"/>
            <a:chOff x="6019800" y="2743200"/>
            <a:chExt cx="2819400" cy="3183194"/>
          </a:xfrm>
        </p:grpSpPr>
        <p:sp>
          <p:nvSpPr>
            <p:cNvPr id="382" name="Google Shape;382;p25"/>
            <p:cNvSpPr/>
            <p:nvPr/>
          </p:nvSpPr>
          <p:spPr>
            <a:xfrm>
              <a:off x="6019800" y="2743200"/>
              <a:ext cx="2819400" cy="3183194"/>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Third Quarter</a:t>
              </a:r>
              <a:endParaRPr/>
            </a:p>
          </p:txBody>
        </p:sp>
        <p:pic>
          <p:nvPicPr>
            <p:cNvPr id="383" name="Google Shape;383;p25"/>
            <p:cNvPicPr preferRelativeResize="0"/>
            <p:nvPr/>
          </p:nvPicPr>
          <p:blipFill rotWithShape="1">
            <a:blip r:embed="rId5">
              <a:alphaModFix/>
            </a:blip>
            <a:srcRect l="50159" t="66455" r="28113" b="18620"/>
            <a:stretch/>
          </p:blipFill>
          <p:spPr>
            <a:xfrm>
              <a:off x="61722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grpSp>
        <p:nvGrpSpPr>
          <p:cNvPr id="384" name="Google Shape;384;p25"/>
          <p:cNvGrpSpPr/>
          <p:nvPr/>
        </p:nvGrpSpPr>
        <p:grpSpPr>
          <a:xfrm>
            <a:off x="5760998" y="3937588"/>
            <a:ext cx="1664010" cy="1774240"/>
            <a:chOff x="381000" y="2743200"/>
            <a:chExt cx="2819400" cy="3185923"/>
          </a:xfrm>
        </p:grpSpPr>
        <p:sp>
          <p:nvSpPr>
            <p:cNvPr id="385" name="Google Shape;385;p25"/>
            <p:cNvSpPr/>
            <p:nvPr/>
          </p:nvSpPr>
          <p:spPr>
            <a:xfrm>
              <a:off x="381000" y="2743200"/>
              <a:ext cx="2819400" cy="3185923"/>
            </a:xfrm>
            <a:prstGeom prst="rect">
              <a:avLst/>
            </a:prstGeom>
            <a:solidFill>
              <a:srgbClr val="0F243E"/>
            </a:solidFill>
            <a:ln w="25400" cap="flat" cmpd="sng">
              <a:solidFill>
                <a:schemeClr val="lt1"/>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Waning Crescent</a:t>
              </a:r>
              <a:endParaRPr/>
            </a:p>
          </p:txBody>
        </p:sp>
        <p:pic>
          <p:nvPicPr>
            <p:cNvPr id="386" name="Google Shape;386;p25"/>
            <p:cNvPicPr preferRelativeResize="0"/>
            <p:nvPr/>
          </p:nvPicPr>
          <p:blipFill rotWithShape="1">
            <a:blip r:embed="rId5">
              <a:alphaModFix/>
            </a:blip>
            <a:srcRect t="82183" r="77386" b="2284"/>
            <a:stretch/>
          </p:blipFill>
          <p:spPr>
            <a:xfrm>
              <a:off x="533400" y="2895600"/>
              <a:ext cx="2514600" cy="2590800"/>
            </a:xfrm>
            <a:prstGeom prst="rect">
              <a:avLst/>
            </a:prstGeom>
            <a:solidFill>
              <a:srgbClr val="ECECEC"/>
            </a:solidFill>
            <a:ln w="381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
        <p:nvSpPr>
          <p:cNvPr id="387" name="Google Shape;387;p25"/>
          <p:cNvSpPr/>
          <p:nvPr/>
        </p:nvSpPr>
        <p:spPr>
          <a:xfrm>
            <a:off x="3162300" y="5364085"/>
            <a:ext cx="381000" cy="304800"/>
          </a:xfrm>
          <a:prstGeom prst="right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8" name="Google Shape;388;p25"/>
          <p:cNvSpPr/>
          <p:nvPr/>
        </p:nvSpPr>
        <p:spPr>
          <a:xfrm flipH="1">
            <a:off x="5324254" y="884737"/>
            <a:ext cx="346800" cy="261600"/>
          </a:xfrm>
          <a:prstGeom prst="right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9" name="Google Shape;389;p25"/>
          <p:cNvSpPr/>
          <p:nvPr/>
        </p:nvSpPr>
        <p:spPr>
          <a:xfrm flipH="1">
            <a:off x="3091480" y="886777"/>
            <a:ext cx="346800" cy="261600"/>
          </a:xfrm>
          <a:prstGeom prst="right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90" name="Google Shape;390;p25"/>
          <p:cNvGrpSpPr/>
          <p:nvPr/>
        </p:nvGrpSpPr>
        <p:grpSpPr>
          <a:xfrm>
            <a:off x="7548657" y="4272351"/>
            <a:ext cx="456209" cy="603963"/>
            <a:chOff x="8164072" y="4876800"/>
            <a:chExt cx="501383" cy="703428"/>
          </a:xfrm>
        </p:grpSpPr>
        <p:sp>
          <p:nvSpPr>
            <p:cNvPr id="391" name="Google Shape;391;p25"/>
            <p:cNvSpPr/>
            <p:nvPr/>
          </p:nvSpPr>
          <p:spPr>
            <a:xfrm rot="-5400000">
              <a:off x="8172014" y="5086786"/>
              <a:ext cx="703427" cy="283456"/>
            </a:xfrm>
            <a:prstGeom prst="right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2" name="Google Shape;392;p25"/>
            <p:cNvSpPr/>
            <p:nvPr/>
          </p:nvSpPr>
          <p:spPr>
            <a:xfrm>
              <a:off x="8164072" y="5443068"/>
              <a:ext cx="294128" cy="13716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93" name="Google Shape;393;p25"/>
          <p:cNvGrpSpPr/>
          <p:nvPr/>
        </p:nvGrpSpPr>
        <p:grpSpPr>
          <a:xfrm rot="10800000">
            <a:off x="763267" y="918325"/>
            <a:ext cx="456209" cy="603963"/>
            <a:chOff x="8164072" y="4876800"/>
            <a:chExt cx="501383" cy="703428"/>
          </a:xfrm>
        </p:grpSpPr>
        <p:sp>
          <p:nvSpPr>
            <p:cNvPr id="394" name="Google Shape;394;p25"/>
            <p:cNvSpPr/>
            <p:nvPr/>
          </p:nvSpPr>
          <p:spPr>
            <a:xfrm rot="-5400000">
              <a:off x="8172014" y="5086786"/>
              <a:ext cx="703427" cy="283456"/>
            </a:xfrm>
            <a:prstGeom prst="rightArrow">
              <a:avLst>
                <a:gd name="adj1" fmla="val 50000"/>
                <a:gd name="adj2" fmla="val 50000"/>
              </a:avLst>
            </a:prstGeom>
            <a:solidFill>
              <a:srgbClr val="0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5" name="Google Shape;395;p25"/>
            <p:cNvSpPr/>
            <p:nvPr/>
          </p:nvSpPr>
          <p:spPr>
            <a:xfrm>
              <a:off x="8164072" y="5443068"/>
              <a:ext cx="294128" cy="137160"/>
            </a:xfrm>
            <a:prstGeom prst="rect">
              <a:avLst/>
            </a:prstGeom>
            <a:solidFill>
              <a:srgbClr val="0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96" name="Google Shape;396;p25"/>
          <p:cNvGrpSpPr/>
          <p:nvPr/>
        </p:nvGrpSpPr>
        <p:grpSpPr>
          <a:xfrm>
            <a:off x="737080" y="4272349"/>
            <a:ext cx="460317" cy="659911"/>
            <a:chOff x="599002" y="4873019"/>
            <a:chExt cx="505899" cy="768589"/>
          </a:xfrm>
        </p:grpSpPr>
        <p:sp>
          <p:nvSpPr>
            <p:cNvPr id="397" name="Google Shape;397;p25"/>
            <p:cNvSpPr/>
            <p:nvPr/>
          </p:nvSpPr>
          <p:spPr>
            <a:xfrm rot="-5400000">
              <a:off x="315867" y="5156153"/>
              <a:ext cx="703429" cy="137160"/>
            </a:xfrm>
            <a:prstGeom prst="rect">
              <a:avLst/>
            </a:prstGeom>
            <a:solidFill>
              <a:srgbClr val="0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8" name="Google Shape;398;p25"/>
            <p:cNvSpPr/>
            <p:nvPr/>
          </p:nvSpPr>
          <p:spPr>
            <a:xfrm>
              <a:off x="624839" y="5363208"/>
              <a:ext cx="480061" cy="278400"/>
            </a:xfrm>
            <a:prstGeom prst="rightArrow">
              <a:avLst>
                <a:gd name="adj1" fmla="val 50000"/>
                <a:gd name="adj2" fmla="val 50000"/>
              </a:avLst>
            </a:prstGeom>
            <a:solidFill>
              <a:srgbClr val="0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99" name="Google Shape;399;p25"/>
          <p:cNvGrpSpPr/>
          <p:nvPr/>
        </p:nvGrpSpPr>
        <p:grpSpPr>
          <a:xfrm rot="10800000">
            <a:off x="7544622" y="890351"/>
            <a:ext cx="460317" cy="659911"/>
            <a:chOff x="599002" y="4873019"/>
            <a:chExt cx="505899" cy="768589"/>
          </a:xfrm>
        </p:grpSpPr>
        <p:sp>
          <p:nvSpPr>
            <p:cNvPr id="400" name="Google Shape;400;p25"/>
            <p:cNvSpPr/>
            <p:nvPr/>
          </p:nvSpPr>
          <p:spPr>
            <a:xfrm rot="-5400000">
              <a:off x="315867" y="5156153"/>
              <a:ext cx="703429" cy="13716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1" name="Google Shape;401;p25"/>
            <p:cNvSpPr/>
            <p:nvPr/>
          </p:nvSpPr>
          <p:spPr>
            <a:xfrm>
              <a:off x="624839" y="5363208"/>
              <a:ext cx="480061" cy="278400"/>
            </a:xfrm>
            <a:prstGeom prst="rightArrow">
              <a:avLst>
                <a:gd name="adj1" fmla="val 50000"/>
                <a:gd name="adj2" fmla="val 5000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6"/>
          <p:cNvSpPr txBox="1">
            <a:spLocks noGrp="1"/>
          </p:cNvSpPr>
          <p:nvPr>
            <p:ph type="title"/>
          </p:nvPr>
        </p:nvSpPr>
        <p:spPr>
          <a:xfrm>
            <a:off x="628650" y="-30163"/>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000"/>
              <a:buFont typeface="Arial"/>
              <a:buNone/>
            </a:pPr>
            <a:r>
              <a:rPr lang="en-US">
                <a:solidFill>
                  <a:schemeClr val="lt1"/>
                </a:solidFill>
              </a:rPr>
              <a:t>Earth has phases too!</a:t>
            </a:r>
            <a:endParaRPr/>
          </a:p>
        </p:txBody>
      </p:sp>
      <p:pic>
        <p:nvPicPr>
          <p:cNvPr id="408" name="Google Shape;408;p26"/>
          <p:cNvPicPr preferRelativeResize="0">
            <a:picLocks noGrp="1"/>
          </p:cNvPicPr>
          <p:nvPr>
            <p:ph type="body" idx="1"/>
          </p:nvPr>
        </p:nvPicPr>
        <p:blipFill rotWithShape="1">
          <a:blip r:embed="rId3">
            <a:alphaModFix/>
          </a:blip>
          <a:srcRect/>
          <a:stretch/>
        </p:blipFill>
        <p:spPr>
          <a:xfrm>
            <a:off x="0" y="884239"/>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7"/>
          <p:cNvSpPr txBox="1">
            <a:spLocks noGrp="1"/>
          </p:cNvSpPr>
          <p:nvPr>
            <p:ph type="title"/>
          </p:nvPr>
        </p:nvSpPr>
        <p:spPr>
          <a:xfrm>
            <a:off x="623888" y="1295400"/>
            <a:ext cx="7886700" cy="28527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4000"/>
              <a:buFont typeface="Arial"/>
              <a:buNone/>
            </a:pPr>
            <a:r>
              <a:rPr lang="en-US">
                <a:solidFill>
                  <a:schemeClr val="lt1"/>
                </a:solidFill>
              </a:rPr>
              <a:t>WHAT HAPPENS WHEN THE </a:t>
            </a:r>
            <a:r>
              <a:rPr lang="en-US">
                <a:solidFill>
                  <a:schemeClr val="dk1"/>
                </a:solidFill>
              </a:rPr>
              <a:t>EARTH, MOON AND SUN BECOME ALIGNED?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28"/>
          <p:cNvPicPr preferRelativeResize="0"/>
          <p:nvPr/>
        </p:nvPicPr>
        <p:blipFill rotWithShape="1">
          <a:blip r:embed="rId3">
            <a:alphaModFix/>
          </a:blip>
          <a:srcRect/>
          <a:stretch/>
        </p:blipFill>
        <p:spPr>
          <a:xfrm>
            <a:off x="838200" y="10796"/>
            <a:ext cx="7467600" cy="6046668"/>
          </a:xfrm>
          <a:prstGeom prst="rect">
            <a:avLst/>
          </a:prstGeom>
          <a:noFill/>
          <a:ln>
            <a:noFill/>
          </a:ln>
        </p:spPr>
      </p:pic>
      <p:sp>
        <p:nvSpPr>
          <p:cNvPr id="420" name="Google Shape;420;p28"/>
          <p:cNvSpPr txBox="1">
            <a:spLocks noGrp="1"/>
          </p:cNvSpPr>
          <p:nvPr>
            <p:ph type="title"/>
          </p:nvPr>
        </p:nvSpPr>
        <p:spPr>
          <a:xfrm>
            <a:off x="457200" y="2438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000"/>
              <a:buFont typeface="Arial"/>
              <a:buNone/>
            </a:pPr>
            <a:r>
              <a:rPr lang="en-US">
                <a:solidFill>
                  <a:schemeClr val="lt1"/>
                </a:solidFill>
              </a:rPr>
              <a:t>Eclipses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9"/>
          <p:cNvPicPr preferRelativeResize="0"/>
          <p:nvPr/>
        </p:nvPicPr>
        <p:blipFill rotWithShape="1">
          <a:blip r:embed="rId3">
            <a:alphaModFix/>
          </a:blip>
          <a:srcRect/>
          <a:stretch/>
        </p:blipFill>
        <p:spPr>
          <a:xfrm>
            <a:off x="1033858" y="2007607"/>
            <a:ext cx="3746500" cy="3544888"/>
          </a:xfrm>
          <a:prstGeom prst="rect">
            <a:avLst/>
          </a:prstGeom>
          <a:noFill/>
          <a:ln>
            <a:noFill/>
          </a:ln>
        </p:spPr>
      </p:pic>
      <p:pic>
        <p:nvPicPr>
          <p:cNvPr id="427" name="Google Shape;427;p29"/>
          <p:cNvPicPr preferRelativeResize="0"/>
          <p:nvPr/>
        </p:nvPicPr>
        <p:blipFill rotWithShape="1">
          <a:blip r:embed="rId4">
            <a:alphaModFix/>
          </a:blip>
          <a:srcRect r="9864"/>
          <a:stretch/>
        </p:blipFill>
        <p:spPr>
          <a:xfrm>
            <a:off x="5275405" y="2738824"/>
            <a:ext cx="2226171" cy="2082453"/>
          </a:xfrm>
          <a:prstGeom prst="rect">
            <a:avLst/>
          </a:prstGeom>
          <a:noFill/>
          <a:ln>
            <a:noFill/>
          </a:ln>
        </p:spPr>
      </p:pic>
      <p:sp>
        <p:nvSpPr>
          <p:cNvPr id="428" name="Google Shape;428;p29"/>
          <p:cNvSpPr txBox="1">
            <a:spLocks noGrp="1"/>
          </p:cNvSpPr>
          <p:nvPr>
            <p:ph type="title"/>
          </p:nvPr>
        </p:nvSpPr>
        <p:spPr>
          <a:xfrm>
            <a:off x="629841" y="124179"/>
            <a:ext cx="7752159"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What kind of eclipses can occur?</a:t>
            </a:r>
            <a:endParaRPr>
              <a:solidFill>
                <a:schemeClr val="dk1"/>
              </a:solidFill>
            </a:endParaRPr>
          </a:p>
        </p:txBody>
      </p:sp>
      <p:sp>
        <p:nvSpPr>
          <p:cNvPr id="429" name="Google Shape;429;p29"/>
          <p:cNvSpPr txBox="1">
            <a:spLocks noGrp="1"/>
          </p:cNvSpPr>
          <p:nvPr>
            <p:ph type="body" idx="1"/>
          </p:nvPr>
        </p:nvSpPr>
        <p:spPr>
          <a:xfrm>
            <a:off x="1905000" y="1183695"/>
            <a:ext cx="1808558" cy="8239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75"/>
              <a:buNone/>
            </a:pPr>
            <a:r>
              <a:rPr lang="en-US" sz="3700" b="0">
                <a:solidFill>
                  <a:schemeClr val="lt1"/>
                </a:solidFill>
              </a:rPr>
              <a:t>Solar</a:t>
            </a:r>
            <a:endParaRPr/>
          </a:p>
        </p:txBody>
      </p:sp>
      <p:sp>
        <p:nvSpPr>
          <p:cNvPr id="430" name="Google Shape;430;p29"/>
          <p:cNvSpPr txBox="1">
            <a:spLocks noGrp="1"/>
          </p:cNvSpPr>
          <p:nvPr>
            <p:ph type="body" idx="3"/>
          </p:nvPr>
        </p:nvSpPr>
        <p:spPr>
          <a:xfrm>
            <a:off x="5396304" y="1825044"/>
            <a:ext cx="1984500" cy="639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775"/>
              <a:buNone/>
            </a:pPr>
            <a:r>
              <a:rPr lang="en-US" sz="3700" b="0">
                <a:solidFill>
                  <a:schemeClr val="dk1"/>
                </a:solidFill>
              </a:rPr>
              <a:t>Lunar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ctrTitle"/>
          </p:nvPr>
        </p:nvSpPr>
        <p:spPr>
          <a:xfrm>
            <a:off x="685800" y="1524000"/>
            <a:ext cx="7772400" cy="238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800"/>
              <a:buFont typeface="Arial"/>
              <a:buNone/>
            </a:pPr>
            <a:r>
              <a:rPr lang="en-US" sz="4800">
                <a:solidFill>
                  <a:schemeClr val="dk1"/>
                </a:solidFill>
              </a:rPr>
              <a:t>Scale of the Earth/Moon/Sun System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0"/>
          <p:cNvPicPr preferRelativeResize="0"/>
          <p:nvPr/>
        </p:nvPicPr>
        <p:blipFill rotWithShape="1">
          <a:blip r:embed="rId3">
            <a:alphaModFix/>
          </a:blip>
          <a:srcRect/>
          <a:stretch/>
        </p:blipFill>
        <p:spPr>
          <a:xfrm>
            <a:off x="304800" y="2939064"/>
            <a:ext cx="1882311" cy="1524000"/>
          </a:xfrm>
          <a:prstGeom prst="rect">
            <a:avLst/>
          </a:prstGeom>
          <a:noFill/>
          <a:ln>
            <a:noFill/>
          </a:ln>
        </p:spPr>
      </p:pic>
      <p:pic>
        <p:nvPicPr>
          <p:cNvPr id="437" name="Google Shape;437;p30"/>
          <p:cNvPicPr preferRelativeResize="0"/>
          <p:nvPr/>
        </p:nvPicPr>
        <p:blipFill rotWithShape="1">
          <a:blip r:embed="rId4">
            <a:alphaModFix/>
          </a:blip>
          <a:srcRect/>
          <a:stretch/>
        </p:blipFill>
        <p:spPr>
          <a:xfrm>
            <a:off x="102757" y="609600"/>
            <a:ext cx="2284413" cy="2251305"/>
          </a:xfrm>
          <a:prstGeom prst="rect">
            <a:avLst/>
          </a:prstGeom>
          <a:noFill/>
          <a:ln>
            <a:noFill/>
          </a:ln>
        </p:spPr>
      </p:pic>
      <p:sp>
        <p:nvSpPr>
          <p:cNvPr id="438" name="Google Shape;438;p30"/>
          <p:cNvSpPr txBox="1"/>
          <p:nvPr/>
        </p:nvSpPr>
        <p:spPr>
          <a:xfrm>
            <a:off x="2719387" y="1441358"/>
            <a:ext cx="4824413"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Total Eclipse - Umbral</a:t>
            </a:r>
            <a:endParaRPr/>
          </a:p>
        </p:txBody>
      </p:sp>
      <p:sp>
        <p:nvSpPr>
          <p:cNvPr id="439" name="Google Shape;439;p30"/>
          <p:cNvSpPr txBox="1"/>
          <p:nvPr/>
        </p:nvSpPr>
        <p:spPr>
          <a:xfrm>
            <a:off x="2719387" y="3200400"/>
            <a:ext cx="5472112" cy="579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Annular Eclipse - Antumbral</a:t>
            </a:r>
            <a:endParaRPr sz="3200" b="0" i="0" u="none" strike="noStrike" cap="none">
              <a:solidFill>
                <a:schemeClr val="dk1"/>
              </a:solidFill>
              <a:latin typeface="Calibri"/>
              <a:ea typeface="Calibri"/>
              <a:cs typeface="Calibri"/>
              <a:sym typeface="Calibri"/>
            </a:endParaRPr>
          </a:p>
        </p:txBody>
      </p:sp>
      <p:pic>
        <p:nvPicPr>
          <p:cNvPr id="440" name="Google Shape;440;p30"/>
          <p:cNvPicPr preferRelativeResize="0"/>
          <p:nvPr/>
        </p:nvPicPr>
        <p:blipFill rotWithShape="1">
          <a:blip r:embed="rId5">
            <a:alphaModFix/>
          </a:blip>
          <a:srcRect/>
          <a:stretch/>
        </p:blipFill>
        <p:spPr>
          <a:xfrm>
            <a:off x="628650" y="4600585"/>
            <a:ext cx="1384054" cy="1038215"/>
          </a:xfrm>
          <a:prstGeom prst="rect">
            <a:avLst/>
          </a:prstGeom>
          <a:noFill/>
          <a:ln>
            <a:noFill/>
          </a:ln>
        </p:spPr>
      </p:pic>
      <p:sp>
        <p:nvSpPr>
          <p:cNvPr id="441" name="Google Shape;441;p30"/>
          <p:cNvSpPr txBox="1"/>
          <p:nvPr/>
        </p:nvSpPr>
        <p:spPr>
          <a:xfrm>
            <a:off x="2719386" y="4953000"/>
            <a:ext cx="5472113"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Partial Eclipse - Penumbral</a:t>
            </a:r>
            <a:endParaRPr/>
          </a:p>
        </p:txBody>
      </p:sp>
      <p:sp>
        <p:nvSpPr>
          <p:cNvPr id="442" name="Google Shape;442;p30"/>
          <p:cNvSpPr txBox="1">
            <a:spLocks noGrp="1"/>
          </p:cNvSpPr>
          <p:nvPr>
            <p:ph type="title"/>
          </p:nvPr>
        </p:nvSpPr>
        <p:spPr>
          <a:xfrm>
            <a:off x="1667228" y="-53182"/>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Solar Eclipse Types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1"/>
          <p:cNvSpPr txBox="1">
            <a:spLocks noGrp="1"/>
          </p:cNvSpPr>
          <p:nvPr>
            <p:ph type="title"/>
          </p:nvPr>
        </p:nvSpPr>
        <p:spPr>
          <a:xfrm>
            <a:off x="628650" y="274637"/>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Why are there different types of solar eclipses</a:t>
            </a:r>
            <a:r>
              <a:rPr lang="en-US">
                <a:solidFill>
                  <a:schemeClr val="lt1"/>
                </a:solidFill>
              </a:rPr>
              <a:t>?</a:t>
            </a:r>
            <a:endParaRPr/>
          </a:p>
        </p:txBody>
      </p:sp>
      <p:sp>
        <p:nvSpPr>
          <p:cNvPr id="449" name="Google Shape;449;p31"/>
          <p:cNvSpPr txBox="1">
            <a:spLocks noGrp="1"/>
          </p:cNvSpPr>
          <p:nvPr>
            <p:ph type="body" idx="1"/>
          </p:nvPr>
        </p:nvSpPr>
        <p:spPr>
          <a:xfrm>
            <a:off x="1243013" y="2514600"/>
            <a:ext cx="6657975" cy="282257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942"/>
              <a:buNone/>
            </a:pPr>
            <a:r>
              <a:rPr lang="en-US" sz="2590">
                <a:solidFill>
                  <a:schemeClr val="dk1"/>
                </a:solidFill>
              </a:rPr>
              <a:t>The orbits of Earth and the Moon are not perfect</a:t>
            </a:r>
            <a:endParaRPr/>
          </a:p>
          <a:p>
            <a:pPr marL="0" lvl="0" indent="0" algn="ctr" rtl="0">
              <a:lnSpc>
                <a:spcPct val="90000"/>
              </a:lnSpc>
              <a:spcBef>
                <a:spcPts val="2400"/>
              </a:spcBef>
              <a:spcAft>
                <a:spcPts val="0"/>
              </a:spcAft>
              <a:buClr>
                <a:srgbClr val="807F83"/>
              </a:buClr>
              <a:buSzPts val="1942"/>
              <a:buNone/>
            </a:pPr>
            <a:endParaRPr sz="2590">
              <a:solidFill>
                <a:schemeClr val="dk1"/>
              </a:solidFill>
            </a:endParaRPr>
          </a:p>
          <a:p>
            <a:pPr marL="0" lvl="0" indent="0" algn="ctr" rtl="0">
              <a:lnSpc>
                <a:spcPct val="90000"/>
              </a:lnSpc>
              <a:spcBef>
                <a:spcPts val="2400"/>
              </a:spcBef>
              <a:spcAft>
                <a:spcPts val="0"/>
              </a:spcAft>
              <a:buClr>
                <a:schemeClr val="dk1"/>
              </a:buClr>
              <a:buSzPts val="1942"/>
              <a:buNone/>
            </a:pPr>
            <a:r>
              <a:rPr lang="en-US" sz="2590">
                <a:solidFill>
                  <a:schemeClr val="dk1"/>
                </a:solidFill>
              </a:rPr>
              <a:t>It just depends how Earth aligns with the Moon’s shadow from the Sun</a:t>
            </a:r>
            <a:endParaRPr/>
          </a:p>
          <a:p>
            <a:pPr marL="0" lvl="0" indent="0" algn="l" rtl="0">
              <a:lnSpc>
                <a:spcPct val="90000"/>
              </a:lnSpc>
              <a:spcBef>
                <a:spcPts val="2400"/>
              </a:spcBef>
              <a:spcAft>
                <a:spcPts val="0"/>
              </a:spcAft>
              <a:buClr>
                <a:srgbClr val="807F83"/>
              </a:buClr>
              <a:buSzPts val="1942"/>
              <a:buNone/>
            </a:pPr>
            <a:endParaRPr sz="259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2"/>
          <p:cNvSpPr txBox="1">
            <a:spLocks noGrp="1"/>
          </p:cNvSpPr>
          <p:nvPr>
            <p:ph type="title"/>
          </p:nvPr>
        </p:nvSpPr>
        <p:spPr>
          <a:xfrm>
            <a:off x="390525" y="0"/>
            <a:ext cx="836295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Arial"/>
              <a:buNone/>
            </a:pPr>
            <a:r>
              <a:rPr lang="en-US" sz="3600">
                <a:solidFill>
                  <a:schemeClr val="dk1"/>
                </a:solidFill>
              </a:rPr>
              <a:t>Location of Earth determines eclipse</a:t>
            </a:r>
            <a:endParaRPr/>
          </a:p>
        </p:txBody>
      </p:sp>
      <p:sp>
        <p:nvSpPr>
          <p:cNvPr id="456" name="Google Shape;456;p32"/>
          <p:cNvSpPr txBox="1"/>
          <p:nvPr/>
        </p:nvSpPr>
        <p:spPr>
          <a:xfrm>
            <a:off x="123825" y="5715000"/>
            <a:ext cx="3457575"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1" i="1" u="none" strike="noStrike" cap="none">
                <a:solidFill>
                  <a:schemeClr val="lt1"/>
                </a:solidFill>
                <a:latin typeface="Arial"/>
                <a:ea typeface="Arial"/>
                <a:cs typeface="Arial"/>
                <a:sym typeface="Arial"/>
              </a:rPr>
              <a:t>Not to scale!!</a:t>
            </a:r>
            <a:endParaRPr/>
          </a:p>
        </p:txBody>
      </p:sp>
      <p:pic>
        <p:nvPicPr>
          <p:cNvPr id="457" name="Google Shape;457;p32"/>
          <p:cNvPicPr preferRelativeResize="0"/>
          <p:nvPr/>
        </p:nvPicPr>
        <p:blipFill rotWithShape="1">
          <a:blip r:embed="rId3">
            <a:alphaModFix/>
          </a:blip>
          <a:srcRect l="4123" t="2745" r="5148" b="3631"/>
          <a:stretch/>
        </p:blipFill>
        <p:spPr>
          <a:xfrm>
            <a:off x="4298181" y="1006154"/>
            <a:ext cx="1481703" cy="1506817"/>
          </a:xfrm>
          <a:prstGeom prst="rect">
            <a:avLst/>
          </a:prstGeom>
          <a:noFill/>
          <a:ln>
            <a:noFill/>
          </a:ln>
        </p:spPr>
      </p:pic>
      <p:pic>
        <p:nvPicPr>
          <p:cNvPr id="458" name="Google Shape;458;p32"/>
          <p:cNvPicPr preferRelativeResize="0"/>
          <p:nvPr/>
        </p:nvPicPr>
        <p:blipFill rotWithShape="1">
          <a:blip r:embed="rId4">
            <a:alphaModFix/>
          </a:blip>
          <a:srcRect/>
          <a:stretch/>
        </p:blipFill>
        <p:spPr>
          <a:xfrm>
            <a:off x="2832203" y="4391783"/>
            <a:ext cx="1257283" cy="943121"/>
          </a:xfrm>
          <a:prstGeom prst="rect">
            <a:avLst/>
          </a:prstGeom>
          <a:noFill/>
          <a:ln>
            <a:noFill/>
          </a:ln>
        </p:spPr>
      </p:pic>
      <p:pic>
        <p:nvPicPr>
          <p:cNvPr id="459" name="Google Shape;459;p32"/>
          <p:cNvPicPr preferRelativeResize="0"/>
          <p:nvPr/>
        </p:nvPicPr>
        <p:blipFill rotWithShape="1">
          <a:blip r:embed="rId5">
            <a:alphaModFix/>
          </a:blip>
          <a:srcRect/>
          <a:stretch/>
        </p:blipFill>
        <p:spPr>
          <a:xfrm>
            <a:off x="6640442" y="4711229"/>
            <a:ext cx="1616232" cy="1308571"/>
          </a:xfrm>
          <a:prstGeom prst="rect">
            <a:avLst/>
          </a:prstGeom>
          <a:noFill/>
          <a:ln>
            <a:noFill/>
          </a:ln>
        </p:spPr>
      </p:pic>
      <p:grpSp>
        <p:nvGrpSpPr>
          <p:cNvPr id="460" name="Google Shape;460;p32"/>
          <p:cNvGrpSpPr/>
          <p:nvPr/>
        </p:nvGrpSpPr>
        <p:grpSpPr>
          <a:xfrm>
            <a:off x="176213" y="1262947"/>
            <a:ext cx="8791576" cy="3766253"/>
            <a:chOff x="123825" y="1752600"/>
            <a:chExt cx="7648577" cy="3276600"/>
          </a:xfrm>
        </p:grpSpPr>
        <p:sp>
          <p:nvSpPr>
            <p:cNvPr id="461" name="Google Shape;461;p32"/>
            <p:cNvSpPr/>
            <p:nvPr/>
          </p:nvSpPr>
          <p:spPr>
            <a:xfrm>
              <a:off x="123825" y="2562225"/>
              <a:ext cx="1733550" cy="1733550"/>
            </a:xfrm>
            <a:prstGeom prst="ellipse">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2" name="Google Shape;462;p32"/>
            <p:cNvSpPr/>
            <p:nvPr/>
          </p:nvSpPr>
          <p:spPr>
            <a:xfrm rot="-5400000">
              <a:off x="4746039" y="1485900"/>
              <a:ext cx="2166528" cy="3886197"/>
            </a:xfrm>
            <a:prstGeom prst="triangle">
              <a:avLst>
                <a:gd name="adj" fmla="val 490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3" name="Google Shape;463;p32"/>
            <p:cNvSpPr/>
            <p:nvPr/>
          </p:nvSpPr>
          <p:spPr>
            <a:xfrm rot="-5400000">
              <a:off x="4069963" y="3079362"/>
              <a:ext cx="422202" cy="734271"/>
            </a:xfrm>
            <a:prstGeom prst="triangle">
              <a:avLst>
                <a:gd name="adj" fmla="val 490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4" name="Google Shape;464;p32"/>
            <p:cNvSpPr/>
            <p:nvPr/>
          </p:nvSpPr>
          <p:spPr>
            <a:xfrm rot="-5400000">
              <a:off x="6835850" y="2703849"/>
              <a:ext cx="427647" cy="1445454"/>
            </a:xfrm>
            <a:prstGeom prst="triangle">
              <a:avLst>
                <a:gd name="adj" fmla="val 49067"/>
              </a:avLst>
            </a:prstGeom>
            <a:solidFill>
              <a:srgbClr val="938953"/>
            </a:solidFill>
            <a:ln w="25400"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5" name="Google Shape;465;p32"/>
            <p:cNvSpPr/>
            <p:nvPr/>
          </p:nvSpPr>
          <p:spPr>
            <a:xfrm rot="5400000" flipH="1">
              <a:off x="5336713" y="2699280"/>
              <a:ext cx="405006" cy="1477231"/>
            </a:xfrm>
            <a:prstGeom prst="triangle">
              <a:avLst>
                <a:gd name="adj" fmla="val 490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66" name="Google Shape;466;p32"/>
            <p:cNvCxnSpPr/>
            <p:nvPr/>
          </p:nvCxnSpPr>
          <p:spPr>
            <a:xfrm rot="10800000" flipH="1">
              <a:off x="1143000" y="2345737"/>
              <a:ext cx="6629401" cy="1890683"/>
            </a:xfrm>
            <a:prstGeom prst="straightConnector1">
              <a:avLst/>
            </a:prstGeom>
            <a:noFill/>
            <a:ln w="57150" cap="flat" cmpd="sng">
              <a:solidFill>
                <a:srgbClr val="FFFF00"/>
              </a:solidFill>
              <a:prstDash val="solid"/>
              <a:round/>
              <a:headEnd type="none" w="sm" len="sm"/>
              <a:tailEnd type="none" w="sm" len="sm"/>
            </a:ln>
          </p:spPr>
        </p:cxnSp>
        <p:cxnSp>
          <p:nvCxnSpPr>
            <p:cNvPr id="467" name="Google Shape;467;p32"/>
            <p:cNvCxnSpPr>
              <a:endCxn id="464" idx="4"/>
            </p:cNvCxnSpPr>
            <p:nvPr/>
          </p:nvCxnSpPr>
          <p:spPr>
            <a:xfrm rot="10800000" flipH="1">
              <a:off x="1143000" y="3212753"/>
              <a:ext cx="6629400" cy="1023600"/>
            </a:xfrm>
            <a:prstGeom prst="straightConnector1">
              <a:avLst/>
            </a:prstGeom>
            <a:noFill/>
            <a:ln w="57150" cap="flat" cmpd="sng">
              <a:solidFill>
                <a:srgbClr val="FFFF00"/>
              </a:solidFill>
              <a:prstDash val="solid"/>
              <a:round/>
              <a:headEnd type="none" w="sm" len="sm"/>
              <a:tailEnd type="none" w="sm" len="sm"/>
            </a:ln>
          </p:spPr>
        </p:cxnSp>
        <p:cxnSp>
          <p:nvCxnSpPr>
            <p:cNvPr id="468" name="Google Shape;468;p32"/>
            <p:cNvCxnSpPr>
              <a:endCxn id="464" idx="2"/>
            </p:cNvCxnSpPr>
            <p:nvPr/>
          </p:nvCxnSpPr>
          <p:spPr>
            <a:xfrm>
              <a:off x="1219200" y="2689700"/>
              <a:ext cx="6553200" cy="950700"/>
            </a:xfrm>
            <a:prstGeom prst="straightConnector1">
              <a:avLst/>
            </a:prstGeom>
            <a:noFill/>
            <a:ln w="57150" cap="flat" cmpd="sng">
              <a:solidFill>
                <a:srgbClr val="FFFF00"/>
              </a:solidFill>
              <a:prstDash val="solid"/>
              <a:round/>
              <a:headEnd type="none" w="sm" len="sm"/>
              <a:tailEnd type="none" w="sm" len="sm"/>
            </a:ln>
          </p:spPr>
        </p:cxnSp>
        <p:cxnSp>
          <p:nvCxnSpPr>
            <p:cNvPr id="469" name="Google Shape;469;p32"/>
            <p:cNvCxnSpPr/>
            <p:nvPr/>
          </p:nvCxnSpPr>
          <p:spPr>
            <a:xfrm>
              <a:off x="1143000" y="2689650"/>
              <a:ext cx="6629401" cy="1822613"/>
            </a:xfrm>
            <a:prstGeom prst="straightConnector1">
              <a:avLst/>
            </a:prstGeom>
            <a:noFill/>
            <a:ln w="57150" cap="flat" cmpd="sng">
              <a:solidFill>
                <a:srgbClr val="FFFF00"/>
              </a:solidFill>
              <a:prstDash val="solid"/>
              <a:round/>
              <a:headEnd type="none" w="sm" len="sm"/>
              <a:tailEnd type="none" w="sm" len="sm"/>
            </a:ln>
          </p:spPr>
        </p:cxnSp>
        <p:sp>
          <p:nvSpPr>
            <p:cNvPr id="470" name="Google Shape;470;p32"/>
            <p:cNvSpPr/>
            <p:nvPr/>
          </p:nvSpPr>
          <p:spPr>
            <a:xfrm>
              <a:off x="4437801" y="3150563"/>
              <a:ext cx="556871" cy="556871"/>
            </a:xfrm>
            <a:prstGeom prst="ellipse">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471" name="Google Shape;471;p32"/>
            <p:cNvCxnSpPr/>
            <p:nvPr/>
          </p:nvCxnSpPr>
          <p:spPr>
            <a:xfrm>
              <a:off x="7772401" y="1752600"/>
              <a:ext cx="0" cy="3276600"/>
            </a:xfrm>
            <a:prstGeom prst="straightConnector1">
              <a:avLst/>
            </a:prstGeom>
            <a:noFill/>
            <a:ln w="28575" cap="flat" cmpd="sng">
              <a:solidFill>
                <a:schemeClr val="dk1"/>
              </a:solidFill>
              <a:prstDash val="solid"/>
              <a:round/>
              <a:headEnd type="none" w="sm" len="sm"/>
              <a:tailEnd type="none" w="sm" len="sm"/>
            </a:ln>
          </p:spPr>
        </p:cxnSp>
      </p:grpSp>
      <p:sp>
        <p:nvSpPr>
          <p:cNvPr id="472" name="Google Shape;472;p32"/>
          <p:cNvSpPr txBox="1"/>
          <p:nvPr/>
        </p:nvSpPr>
        <p:spPr>
          <a:xfrm>
            <a:off x="797778" y="2984353"/>
            <a:ext cx="7494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alibri"/>
                <a:ea typeface="Calibri"/>
                <a:cs typeface="Calibri"/>
                <a:sym typeface="Calibri"/>
              </a:rPr>
              <a:t>Sun</a:t>
            </a:r>
            <a:endParaRPr/>
          </a:p>
        </p:txBody>
      </p:sp>
      <p:sp>
        <p:nvSpPr>
          <p:cNvPr id="473" name="Google Shape;473;p32"/>
          <p:cNvSpPr txBox="1"/>
          <p:nvPr/>
        </p:nvSpPr>
        <p:spPr>
          <a:xfrm>
            <a:off x="4912378" y="2994439"/>
            <a:ext cx="110383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Moon</a:t>
            </a:r>
            <a:endParaRPr/>
          </a:p>
        </p:txBody>
      </p:sp>
      <p:sp>
        <p:nvSpPr>
          <p:cNvPr id="474" name="Google Shape;474;p32"/>
          <p:cNvSpPr/>
          <p:nvPr/>
        </p:nvSpPr>
        <p:spPr>
          <a:xfrm>
            <a:off x="4800600" y="1752600"/>
            <a:ext cx="1300389" cy="2939002"/>
          </a:xfrm>
          <a:prstGeom prst="arc">
            <a:avLst>
              <a:gd name="adj1" fmla="val 16200000"/>
              <a:gd name="adj2" fmla="val 0"/>
            </a:avLst>
          </a:prstGeom>
          <a:noFill/>
          <a:ln w="28575"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475;p32"/>
          <p:cNvSpPr/>
          <p:nvPr/>
        </p:nvSpPr>
        <p:spPr>
          <a:xfrm rot="10800000" flipH="1">
            <a:off x="1347692" y="2331715"/>
            <a:ext cx="6155923" cy="2722451"/>
          </a:xfrm>
          <a:prstGeom prst="arc">
            <a:avLst>
              <a:gd name="adj1" fmla="val 15634307"/>
              <a:gd name="adj2" fmla="val 0"/>
            </a:avLst>
          </a:prstGeom>
          <a:noFill/>
          <a:ln w="28575"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476;p32"/>
          <p:cNvSpPr/>
          <p:nvPr/>
        </p:nvSpPr>
        <p:spPr>
          <a:xfrm rot="10800000" flipH="1">
            <a:off x="7503616" y="1006154"/>
            <a:ext cx="1300901" cy="4328750"/>
          </a:xfrm>
          <a:prstGeom prst="arc">
            <a:avLst>
              <a:gd name="adj1" fmla="val 16200000"/>
              <a:gd name="adj2" fmla="val 0"/>
            </a:avLst>
          </a:prstGeom>
          <a:noFill/>
          <a:ln w="28575"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477;p32"/>
          <p:cNvSpPr/>
          <p:nvPr/>
        </p:nvSpPr>
        <p:spPr>
          <a:xfrm rot="10800000" flipH="1">
            <a:off x="1958611" y="381000"/>
            <a:ext cx="5204189" cy="4673166"/>
          </a:xfrm>
          <a:prstGeom prst="arc">
            <a:avLst>
              <a:gd name="adj1" fmla="val 15634307"/>
              <a:gd name="adj2" fmla="val 0"/>
            </a:avLst>
          </a:prstGeom>
          <a:noFill/>
          <a:ln w="28575" cap="flat" cmpd="sng">
            <a:solidFill>
              <a:srgbClr val="FF0000"/>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478;p32"/>
          <p:cNvSpPr txBox="1"/>
          <p:nvPr/>
        </p:nvSpPr>
        <p:spPr>
          <a:xfrm>
            <a:off x="2912816" y="1450826"/>
            <a:ext cx="17173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Total</a:t>
            </a:r>
            <a:endParaRPr/>
          </a:p>
        </p:txBody>
      </p:sp>
      <p:sp>
        <p:nvSpPr>
          <p:cNvPr id="479" name="Google Shape;479;p32"/>
          <p:cNvSpPr txBox="1"/>
          <p:nvPr/>
        </p:nvSpPr>
        <p:spPr>
          <a:xfrm>
            <a:off x="1219200" y="4658380"/>
            <a:ext cx="17173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Partial</a:t>
            </a:r>
            <a:endParaRPr/>
          </a:p>
        </p:txBody>
      </p:sp>
      <p:sp>
        <p:nvSpPr>
          <p:cNvPr id="480" name="Google Shape;480;p32"/>
          <p:cNvSpPr txBox="1"/>
          <p:nvPr/>
        </p:nvSpPr>
        <p:spPr>
          <a:xfrm>
            <a:off x="5140624" y="5115580"/>
            <a:ext cx="171737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Annular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p:nvPr/>
        </p:nvSpPr>
        <p:spPr>
          <a:xfrm>
            <a:off x="3682462" y="1557557"/>
            <a:ext cx="4824413"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Total Eclipse - Umbral</a:t>
            </a:r>
            <a:endParaRPr/>
          </a:p>
        </p:txBody>
      </p:sp>
      <p:sp>
        <p:nvSpPr>
          <p:cNvPr id="487" name="Google Shape;487;p33"/>
          <p:cNvSpPr txBox="1"/>
          <p:nvPr/>
        </p:nvSpPr>
        <p:spPr>
          <a:xfrm>
            <a:off x="3714751" y="3088371"/>
            <a:ext cx="489585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Partial Eclipse - Umbral</a:t>
            </a:r>
            <a:endParaRPr/>
          </a:p>
        </p:txBody>
      </p:sp>
      <p:sp>
        <p:nvSpPr>
          <p:cNvPr id="488" name="Google Shape;488;p33"/>
          <p:cNvSpPr txBox="1">
            <a:spLocks noGrp="1"/>
          </p:cNvSpPr>
          <p:nvPr>
            <p:ph type="title"/>
          </p:nvPr>
        </p:nvSpPr>
        <p:spPr>
          <a:xfrm>
            <a:off x="628650" y="-79023"/>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Lunar Eclipse Types</a:t>
            </a:r>
            <a:endParaRPr/>
          </a:p>
        </p:txBody>
      </p:sp>
      <p:pic>
        <p:nvPicPr>
          <p:cNvPr id="489" name="Google Shape;489;p33"/>
          <p:cNvPicPr preferRelativeResize="0"/>
          <p:nvPr/>
        </p:nvPicPr>
        <p:blipFill rotWithShape="1">
          <a:blip r:embed="rId3">
            <a:alphaModFix/>
          </a:blip>
          <a:srcRect l="10866" r="10358"/>
          <a:stretch/>
        </p:blipFill>
        <p:spPr>
          <a:xfrm>
            <a:off x="1219200" y="990600"/>
            <a:ext cx="1689375" cy="1713353"/>
          </a:xfrm>
          <a:prstGeom prst="rect">
            <a:avLst/>
          </a:prstGeom>
          <a:noFill/>
          <a:ln>
            <a:noFill/>
          </a:ln>
        </p:spPr>
      </p:pic>
      <p:pic>
        <p:nvPicPr>
          <p:cNvPr id="490" name="Google Shape;490;p33"/>
          <p:cNvPicPr preferRelativeResize="0"/>
          <p:nvPr/>
        </p:nvPicPr>
        <p:blipFill rotWithShape="1">
          <a:blip r:embed="rId4">
            <a:alphaModFix/>
          </a:blip>
          <a:srcRect/>
          <a:stretch/>
        </p:blipFill>
        <p:spPr>
          <a:xfrm>
            <a:off x="1318001" y="2743200"/>
            <a:ext cx="1491772" cy="1432101"/>
          </a:xfrm>
          <a:prstGeom prst="rect">
            <a:avLst/>
          </a:prstGeom>
          <a:noFill/>
          <a:ln>
            <a:noFill/>
          </a:ln>
        </p:spPr>
      </p:pic>
      <p:sp>
        <p:nvSpPr>
          <p:cNvPr id="491" name="Google Shape;491;p33"/>
          <p:cNvSpPr txBox="1"/>
          <p:nvPr/>
        </p:nvSpPr>
        <p:spPr>
          <a:xfrm>
            <a:off x="3714750" y="4592154"/>
            <a:ext cx="4800600"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Penumbral Eclipse</a:t>
            </a:r>
            <a:endParaRPr/>
          </a:p>
        </p:txBody>
      </p:sp>
      <p:grpSp>
        <p:nvGrpSpPr>
          <p:cNvPr id="492" name="Google Shape;492;p33"/>
          <p:cNvGrpSpPr/>
          <p:nvPr/>
        </p:nvGrpSpPr>
        <p:grpSpPr>
          <a:xfrm>
            <a:off x="589470" y="4267200"/>
            <a:ext cx="2814510" cy="1598678"/>
            <a:chOff x="589470" y="4419600"/>
            <a:chExt cx="2814510" cy="1598678"/>
          </a:xfrm>
        </p:grpSpPr>
        <p:pic>
          <p:nvPicPr>
            <p:cNvPr id="493" name="Google Shape;493;p33"/>
            <p:cNvPicPr preferRelativeResize="0"/>
            <p:nvPr/>
          </p:nvPicPr>
          <p:blipFill rotWithShape="1">
            <a:blip r:embed="rId5">
              <a:alphaModFix/>
            </a:blip>
            <a:srcRect t="3324" b="16879"/>
            <a:stretch/>
          </p:blipFill>
          <p:spPr>
            <a:xfrm>
              <a:off x="667831" y="4419600"/>
              <a:ext cx="2736149" cy="1229346"/>
            </a:xfrm>
            <a:prstGeom prst="rect">
              <a:avLst/>
            </a:prstGeom>
            <a:noFill/>
            <a:ln>
              <a:noFill/>
            </a:ln>
          </p:spPr>
        </p:pic>
        <p:sp>
          <p:nvSpPr>
            <p:cNvPr id="494" name="Google Shape;494;p33"/>
            <p:cNvSpPr txBox="1"/>
            <p:nvPr/>
          </p:nvSpPr>
          <p:spPr>
            <a:xfrm>
              <a:off x="589470" y="5648946"/>
              <a:ext cx="14072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Max eclipse</a:t>
              </a:r>
              <a:endParaRPr/>
            </a:p>
          </p:txBody>
        </p:sp>
        <p:sp>
          <p:nvSpPr>
            <p:cNvPr id="495" name="Google Shape;495;p33"/>
            <p:cNvSpPr txBox="1"/>
            <p:nvPr/>
          </p:nvSpPr>
          <p:spPr>
            <a:xfrm>
              <a:off x="1981200" y="5638800"/>
              <a:ext cx="14072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No eclipse</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4"/>
          <p:cNvSpPr txBox="1">
            <a:spLocks noGrp="1"/>
          </p:cNvSpPr>
          <p:nvPr>
            <p:ph type="title"/>
          </p:nvPr>
        </p:nvSpPr>
        <p:spPr>
          <a:xfrm>
            <a:off x="200025" y="0"/>
            <a:ext cx="874395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000"/>
              <a:buFont typeface="Arial"/>
              <a:buNone/>
            </a:pPr>
            <a:r>
              <a:rPr lang="en-US">
                <a:solidFill>
                  <a:schemeClr val="lt1"/>
                </a:solidFill>
              </a:rPr>
              <a:t>Location of Moon determines eclipse</a:t>
            </a:r>
            <a:endParaRPr/>
          </a:p>
        </p:txBody>
      </p:sp>
      <p:pic>
        <p:nvPicPr>
          <p:cNvPr id="502" name="Google Shape;502;p34"/>
          <p:cNvPicPr preferRelativeResize="0"/>
          <p:nvPr/>
        </p:nvPicPr>
        <p:blipFill rotWithShape="1">
          <a:blip r:embed="rId3">
            <a:alphaModFix/>
          </a:blip>
          <a:srcRect/>
          <a:stretch/>
        </p:blipFill>
        <p:spPr>
          <a:xfrm>
            <a:off x="0" y="914400"/>
            <a:ext cx="9144000"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35"/>
          <p:cNvPicPr preferRelativeResize="0"/>
          <p:nvPr/>
        </p:nvPicPr>
        <p:blipFill rotWithShape="1">
          <a:blip r:embed="rId3">
            <a:alphaModFix/>
          </a:blip>
          <a:srcRect b="4329"/>
          <a:stretch/>
        </p:blipFill>
        <p:spPr>
          <a:xfrm>
            <a:off x="3200401" y="0"/>
            <a:ext cx="5943600" cy="5920576"/>
          </a:xfrm>
          <a:prstGeom prst="rect">
            <a:avLst/>
          </a:prstGeom>
          <a:noFill/>
          <a:ln>
            <a:noFill/>
          </a:ln>
        </p:spPr>
      </p:pic>
      <p:sp>
        <p:nvSpPr>
          <p:cNvPr id="509" name="Google Shape;509;p35"/>
          <p:cNvSpPr txBox="1">
            <a:spLocks noGrp="1"/>
          </p:cNvSpPr>
          <p:nvPr>
            <p:ph type="title"/>
          </p:nvPr>
        </p:nvSpPr>
        <p:spPr>
          <a:xfrm>
            <a:off x="143228" y="0"/>
            <a:ext cx="2701572" cy="180622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a:solidFill>
                  <a:schemeClr val="dk1"/>
                </a:solidFill>
              </a:rPr>
              <a:t>Lunar Eclipse</a:t>
            </a:r>
            <a:endParaRPr/>
          </a:p>
        </p:txBody>
      </p:sp>
      <p:sp>
        <p:nvSpPr>
          <p:cNvPr id="510" name="Google Shape;510;p35"/>
          <p:cNvSpPr txBox="1"/>
          <p:nvPr/>
        </p:nvSpPr>
        <p:spPr>
          <a:xfrm>
            <a:off x="403225" y="2890391"/>
            <a:ext cx="287337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Calibri"/>
                <a:ea typeface="Calibri"/>
                <a:cs typeface="Calibri"/>
                <a:sym typeface="Calibri"/>
              </a:rPr>
              <a:t>Why does the moon look red?</a:t>
            </a:r>
            <a:r>
              <a:rPr lang="en-US" sz="3200" b="0" i="0" u="none" strike="noStrike" cap="none">
                <a:solidFill>
                  <a:schemeClr val="lt1"/>
                </a:solidFill>
                <a:latin typeface="Calibri"/>
                <a:ea typeface="Calibri"/>
                <a:cs typeface="Calibri"/>
                <a:sym typeface="Calibri"/>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6"/>
          <p:cNvSpPr txBox="1">
            <a:spLocks noGrp="1"/>
          </p:cNvSpPr>
          <p:nvPr>
            <p:ph type="title"/>
          </p:nvPr>
        </p:nvSpPr>
        <p:spPr>
          <a:xfrm>
            <a:off x="99836" y="191912"/>
            <a:ext cx="8944328"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sz="4400">
                <a:solidFill>
                  <a:schemeClr val="dk1"/>
                </a:solidFill>
              </a:rPr>
              <a:t>How often do eclipses happen?</a:t>
            </a:r>
            <a:endParaRPr/>
          </a:p>
        </p:txBody>
      </p:sp>
      <p:sp>
        <p:nvSpPr>
          <p:cNvPr id="517" name="Google Shape;517;p36"/>
          <p:cNvSpPr txBox="1">
            <a:spLocks noGrp="1"/>
          </p:cNvSpPr>
          <p:nvPr>
            <p:ph type="body" idx="4294967295"/>
          </p:nvPr>
        </p:nvSpPr>
        <p:spPr>
          <a:xfrm>
            <a:off x="533400" y="1143000"/>
            <a:ext cx="8229600" cy="4525963"/>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2100"/>
              <a:buChar char="•"/>
            </a:pPr>
            <a:r>
              <a:rPr lang="en-US">
                <a:solidFill>
                  <a:schemeClr val="dk1"/>
                </a:solidFill>
                <a:latin typeface="Malgun Gothic"/>
                <a:ea typeface="Malgun Gothic"/>
                <a:cs typeface="Malgun Gothic"/>
                <a:sym typeface="Malgun Gothic"/>
              </a:rPr>
              <a:t>Solar Eclipses: 2-5 a year are possible</a:t>
            </a:r>
            <a:endParaRPr/>
          </a:p>
          <a:p>
            <a:pPr marL="742950" lvl="1" indent="-107950" algn="l" rtl="0">
              <a:spcBef>
                <a:spcPts val="2960"/>
              </a:spcBef>
              <a:spcAft>
                <a:spcPts val="0"/>
              </a:spcAft>
              <a:buClr>
                <a:srgbClr val="807F83"/>
              </a:buClr>
              <a:buSzPts val="2800"/>
              <a:buNone/>
            </a:pPr>
            <a:endParaRPr baseline="30000">
              <a:solidFill>
                <a:schemeClr val="lt1"/>
              </a:solidFill>
              <a:latin typeface="Malgun Gothic"/>
              <a:ea typeface="Malgun Gothic"/>
              <a:cs typeface="Malgun Gothic"/>
              <a:sym typeface="Malgun Gothic"/>
            </a:endParaRPr>
          </a:p>
        </p:txBody>
      </p:sp>
      <p:graphicFrame>
        <p:nvGraphicFramePr>
          <p:cNvPr id="518" name="Google Shape;518;p36"/>
          <p:cNvGraphicFramePr/>
          <p:nvPr/>
        </p:nvGraphicFramePr>
        <p:xfrm>
          <a:off x="609600" y="1828800"/>
          <a:ext cx="7924800" cy="3927520"/>
        </p:xfrm>
        <a:graphic>
          <a:graphicData uri="http://schemas.openxmlformats.org/drawingml/2006/table">
            <a:tbl>
              <a:tblPr firstRow="1" bandRow="1">
                <a:noFill/>
                <a:tableStyleId>{124CF226-5251-4925-8BD0-13E4B203C00B}</a:tableStyleId>
              </a:tblPr>
              <a:tblGrid>
                <a:gridCol w="1905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84025">
                <a:tc>
                  <a:txBody>
                    <a:bodyPr/>
                    <a:lstStyle/>
                    <a:p>
                      <a:pPr marL="0" marR="0" lvl="0" indent="0" algn="ctr" rtl="0">
                        <a:spcBef>
                          <a:spcPts val="0"/>
                        </a:spcBef>
                        <a:spcAft>
                          <a:spcPts val="0"/>
                        </a:spcAft>
                        <a:buNone/>
                      </a:pPr>
                      <a:r>
                        <a:rPr lang="en-US" sz="2200" u="none" strike="noStrike" cap="none"/>
                        <a:t>Eclipse type</a:t>
                      </a:r>
                      <a:endParaRPr sz="2200" u="none" strike="noStrike" cap="none"/>
                    </a:p>
                  </a:txBody>
                  <a:tcPr marL="113750" marR="113750" marT="56875" marB="56875"/>
                </a:tc>
                <a:tc>
                  <a:txBody>
                    <a:bodyPr/>
                    <a:lstStyle/>
                    <a:p>
                      <a:pPr marL="0" marR="0" lvl="0" indent="0" algn="ctr" rtl="0">
                        <a:spcBef>
                          <a:spcPts val="0"/>
                        </a:spcBef>
                        <a:spcAft>
                          <a:spcPts val="0"/>
                        </a:spcAft>
                        <a:buNone/>
                      </a:pPr>
                      <a:r>
                        <a:rPr lang="en-US" sz="2200" u="none" strike="noStrike" cap="none"/>
                        <a:t>Date</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Visible in North America?</a:t>
                      </a:r>
                      <a:endParaRPr sz="2200" u="none" strike="noStrike" cap="none"/>
                    </a:p>
                  </a:txBody>
                  <a:tcPr marL="113750" marR="113750" marT="56875" marB="56875"/>
                </a:tc>
                <a:extLst>
                  <a:ext uri="{0D108BD9-81ED-4DB2-BD59-A6C34878D82A}">
                    <a16:rowId xmlns:a16="http://schemas.microsoft.com/office/drawing/2014/main" val="10000"/>
                  </a:ext>
                </a:extLst>
              </a:tr>
              <a:tr h="384025">
                <a:tc>
                  <a:txBody>
                    <a:bodyPr/>
                    <a:lstStyle/>
                    <a:p>
                      <a:pPr marL="0" marR="0" lvl="0" indent="0" algn="ctr" rtl="0">
                        <a:spcBef>
                          <a:spcPts val="0"/>
                        </a:spcBef>
                        <a:spcAft>
                          <a:spcPts val="0"/>
                        </a:spcAft>
                        <a:buNone/>
                      </a:pPr>
                      <a:r>
                        <a:rPr lang="en-US" sz="2200" u="none" strike="noStrike" cap="none"/>
                        <a:t>Total</a:t>
                      </a:r>
                      <a:endParaRPr/>
                    </a:p>
                  </a:txBody>
                  <a:tcPr marL="113750" marR="113750" marT="56875" marB="56875">
                    <a:solidFill>
                      <a:srgbClr val="92D050"/>
                    </a:solidFill>
                  </a:tcPr>
                </a:tc>
                <a:tc>
                  <a:txBody>
                    <a:bodyPr/>
                    <a:lstStyle/>
                    <a:p>
                      <a:pPr marL="0" marR="0" lvl="0" indent="0" algn="ctr" rtl="0">
                        <a:spcBef>
                          <a:spcPts val="0"/>
                        </a:spcBef>
                        <a:spcAft>
                          <a:spcPts val="0"/>
                        </a:spcAft>
                        <a:buNone/>
                      </a:pPr>
                      <a:r>
                        <a:rPr lang="en-US" sz="2200" u="none" strike="noStrike" cap="none"/>
                        <a:t>21 Aug 2017</a:t>
                      </a:r>
                      <a:endParaRPr/>
                    </a:p>
                  </a:txBody>
                  <a:tcPr marL="113750" marR="113750" marT="56875" marB="56875">
                    <a:solidFill>
                      <a:srgbClr val="92D050"/>
                    </a:solidFill>
                  </a:tcPr>
                </a:tc>
                <a:tc>
                  <a:txBody>
                    <a:bodyPr/>
                    <a:lstStyle/>
                    <a:p>
                      <a:pPr marL="0" marR="0" lvl="0" indent="0" algn="ctr" rtl="0">
                        <a:spcBef>
                          <a:spcPts val="0"/>
                        </a:spcBef>
                        <a:spcAft>
                          <a:spcPts val="0"/>
                        </a:spcAft>
                        <a:buNone/>
                      </a:pPr>
                      <a:r>
                        <a:rPr lang="en-US" sz="2200" u="none" strike="noStrike" cap="none"/>
                        <a:t>Yes!!</a:t>
                      </a:r>
                      <a:endParaRPr/>
                    </a:p>
                  </a:txBody>
                  <a:tcPr marL="113750" marR="113750" marT="56875" marB="56875">
                    <a:solidFill>
                      <a:srgbClr val="92D050"/>
                    </a:solidFill>
                  </a:tcPr>
                </a:tc>
                <a:extLst>
                  <a:ext uri="{0D108BD9-81ED-4DB2-BD59-A6C34878D82A}">
                    <a16:rowId xmlns:a16="http://schemas.microsoft.com/office/drawing/2014/main" val="10001"/>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15 Feb 2018</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2"/>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13 Jul 2018</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3"/>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11 Aug 2018</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4"/>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5 Jan 2019</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5"/>
                  </a:ext>
                </a:extLst>
              </a:tr>
              <a:tr h="384025">
                <a:tc>
                  <a:txBody>
                    <a:bodyPr/>
                    <a:lstStyle/>
                    <a:p>
                      <a:pPr marL="0" marR="0" lvl="0" indent="0" algn="ctr" rtl="0">
                        <a:spcBef>
                          <a:spcPts val="0"/>
                        </a:spcBef>
                        <a:spcAft>
                          <a:spcPts val="0"/>
                        </a:spcAft>
                        <a:buNone/>
                      </a:pPr>
                      <a:r>
                        <a:rPr lang="en-US" sz="2200" u="none" strike="noStrike" cap="none"/>
                        <a:t>Total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2 Jul 2019</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6"/>
                  </a:ext>
                </a:extLst>
              </a:tr>
              <a:tr h="384025">
                <a:tc>
                  <a:txBody>
                    <a:bodyPr/>
                    <a:lstStyle/>
                    <a:p>
                      <a:pPr marL="0" marR="0" lvl="0" indent="0" algn="ctr" rtl="0">
                        <a:spcBef>
                          <a:spcPts val="0"/>
                        </a:spcBef>
                        <a:spcAft>
                          <a:spcPts val="0"/>
                        </a:spcAft>
                        <a:buNone/>
                      </a:pPr>
                      <a:r>
                        <a:rPr lang="en-US" sz="2200" u="none" strike="noStrike" cap="none"/>
                        <a:t>Annular</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26 Dec 2019</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7"/>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US" sz="4000">
                <a:solidFill>
                  <a:schemeClr val="dk1"/>
                </a:solidFill>
              </a:rPr>
              <a:t>How often do eclipses happen?</a:t>
            </a:r>
            <a:endParaRPr/>
          </a:p>
        </p:txBody>
      </p:sp>
      <p:sp>
        <p:nvSpPr>
          <p:cNvPr id="525" name="Google Shape;525;p37"/>
          <p:cNvSpPr txBox="1">
            <a:spLocks noGrp="1"/>
          </p:cNvSpPr>
          <p:nvPr>
            <p:ph type="body" idx="4294967295"/>
          </p:nvPr>
        </p:nvSpPr>
        <p:spPr>
          <a:xfrm>
            <a:off x="533400" y="1143000"/>
            <a:ext cx="8229600" cy="4525963"/>
          </a:xfrm>
          <a:prstGeom prst="rect">
            <a:avLst/>
          </a:prstGeom>
          <a:noFill/>
          <a:ln>
            <a:noFill/>
          </a:ln>
        </p:spPr>
        <p:txBody>
          <a:bodyPr spcFirstLastPara="1" wrap="square" lIns="91425" tIns="45700" rIns="91425" bIns="45700" anchor="t" anchorCtr="0">
            <a:normAutofit/>
          </a:bodyPr>
          <a:lstStyle/>
          <a:p>
            <a:pPr marL="687600" lvl="0" indent="-687600" algn="l" rtl="0">
              <a:spcBef>
                <a:spcPts val="0"/>
              </a:spcBef>
              <a:spcAft>
                <a:spcPts val="0"/>
              </a:spcAft>
              <a:buClr>
                <a:schemeClr val="dk1"/>
              </a:buClr>
              <a:buSzPts val="2100"/>
              <a:buChar char="•"/>
            </a:pPr>
            <a:r>
              <a:rPr lang="en-US">
                <a:solidFill>
                  <a:schemeClr val="dk1"/>
                </a:solidFill>
                <a:latin typeface="Malgun Gothic"/>
                <a:ea typeface="Malgun Gothic"/>
                <a:cs typeface="Malgun Gothic"/>
                <a:sym typeface="Malgun Gothic"/>
              </a:rPr>
              <a:t>Lunar eclipses: 0-3 total eclipses per year</a:t>
            </a:r>
            <a:endParaRPr/>
          </a:p>
          <a:p>
            <a:pPr marL="742950" lvl="1" indent="-107950" algn="l" rtl="0">
              <a:spcBef>
                <a:spcPts val="2960"/>
              </a:spcBef>
              <a:spcAft>
                <a:spcPts val="0"/>
              </a:spcAft>
              <a:buClr>
                <a:srgbClr val="807F83"/>
              </a:buClr>
              <a:buSzPts val="2800"/>
              <a:buNone/>
            </a:pPr>
            <a:endParaRPr baseline="30000">
              <a:solidFill>
                <a:schemeClr val="lt1"/>
              </a:solidFill>
              <a:latin typeface="Malgun Gothic"/>
              <a:ea typeface="Malgun Gothic"/>
              <a:cs typeface="Malgun Gothic"/>
              <a:sym typeface="Malgun Gothic"/>
            </a:endParaRPr>
          </a:p>
        </p:txBody>
      </p:sp>
      <p:graphicFrame>
        <p:nvGraphicFramePr>
          <p:cNvPr id="526" name="Google Shape;526;p37"/>
          <p:cNvGraphicFramePr/>
          <p:nvPr/>
        </p:nvGraphicFramePr>
        <p:xfrm>
          <a:off x="609600" y="1828800"/>
          <a:ext cx="7924800" cy="4262800"/>
        </p:xfrm>
        <a:graphic>
          <a:graphicData uri="http://schemas.openxmlformats.org/drawingml/2006/table">
            <a:tbl>
              <a:tblPr firstRow="1" bandRow="1">
                <a:noFill/>
                <a:tableStyleId>{124CF226-5251-4925-8BD0-13E4B203C00B}</a:tableStyleId>
              </a:tblPr>
              <a:tblGrid>
                <a:gridCol w="19050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84025">
                <a:tc>
                  <a:txBody>
                    <a:bodyPr/>
                    <a:lstStyle/>
                    <a:p>
                      <a:pPr marL="0" marR="0" lvl="0" indent="0" algn="ctr" rtl="0">
                        <a:spcBef>
                          <a:spcPts val="0"/>
                        </a:spcBef>
                        <a:spcAft>
                          <a:spcPts val="0"/>
                        </a:spcAft>
                        <a:buNone/>
                      </a:pPr>
                      <a:r>
                        <a:rPr lang="en-US" sz="2200" u="none" strike="noStrike" cap="none"/>
                        <a:t>Eclipse type</a:t>
                      </a:r>
                      <a:endParaRPr sz="2200" u="none" strike="noStrike" cap="none"/>
                    </a:p>
                  </a:txBody>
                  <a:tcPr marL="113750" marR="113750" marT="56875" marB="56875"/>
                </a:tc>
                <a:tc>
                  <a:txBody>
                    <a:bodyPr/>
                    <a:lstStyle/>
                    <a:p>
                      <a:pPr marL="0" marR="0" lvl="0" indent="0" algn="ctr" rtl="0">
                        <a:spcBef>
                          <a:spcPts val="0"/>
                        </a:spcBef>
                        <a:spcAft>
                          <a:spcPts val="0"/>
                        </a:spcAft>
                        <a:buNone/>
                      </a:pPr>
                      <a:r>
                        <a:rPr lang="en-US" sz="2200" u="none" strike="noStrike" cap="none"/>
                        <a:t>Date</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Visible in North America?</a:t>
                      </a:r>
                      <a:endParaRPr sz="2200" u="none" strike="noStrike" cap="none"/>
                    </a:p>
                  </a:txBody>
                  <a:tcPr marL="113750" marR="113750" marT="56875" marB="56875"/>
                </a:tc>
                <a:extLst>
                  <a:ext uri="{0D108BD9-81ED-4DB2-BD59-A6C34878D82A}">
                    <a16:rowId xmlns:a16="http://schemas.microsoft.com/office/drawing/2014/main" val="10000"/>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7 Aug 2017</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1"/>
                  </a:ext>
                </a:extLst>
              </a:tr>
              <a:tr h="384025">
                <a:tc>
                  <a:txBody>
                    <a:bodyPr/>
                    <a:lstStyle/>
                    <a:p>
                      <a:pPr marL="0" marR="0" lvl="0" indent="0" algn="ctr" rtl="0">
                        <a:spcBef>
                          <a:spcPts val="0"/>
                        </a:spcBef>
                        <a:spcAft>
                          <a:spcPts val="0"/>
                        </a:spcAft>
                        <a:buNone/>
                      </a:pPr>
                      <a:r>
                        <a:rPr lang="en-US" sz="2200" u="none" strike="noStrike" cap="none"/>
                        <a:t>Total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31 Jan 2018</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Yes - only a portion visible</a:t>
                      </a:r>
                      <a:endParaRPr sz="2200" u="none" strike="noStrike" cap="none"/>
                    </a:p>
                  </a:txBody>
                  <a:tcPr marL="113750" marR="113750" marT="56875" marB="56875"/>
                </a:tc>
                <a:extLst>
                  <a:ext uri="{0D108BD9-81ED-4DB2-BD59-A6C34878D82A}">
                    <a16:rowId xmlns:a16="http://schemas.microsoft.com/office/drawing/2014/main" val="10002"/>
                  </a:ext>
                </a:extLst>
              </a:tr>
              <a:tr h="384025">
                <a:tc>
                  <a:txBody>
                    <a:bodyPr/>
                    <a:lstStyle/>
                    <a:p>
                      <a:pPr marL="0" marR="0" lvl="0" indent="0" algn="ctr" rtl="0">
                        <a:spcBef>
                          <a:spcPts val="0"/>
                        </a:spcBef>
                        <a:spcAft>
                          <a:spcPts val="0"/>
                        </a:spcAft>
                        <a:buNone/>
                      </a:pPr>
                      <a:r>
                        <a:rPr lang="en-US" sz="2200" u="none" strike="noStrike" cap="none"/>
                        <a:t>Total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27 Jul 2018</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3"/>
                  </a:ext>
                </a:extLst>
              </a:tr>
              <a:tr h="384025">
                <a:tc>
                  <a:txBody>
                    <a:bodyPr/>
                    <a:lstStyle/>
                    <a:p>
                      <a:pPr marL="0" marR="0" lvl="0" indent="0" algn="ctr" rtl="0">
                        <a:spcBef>
                          <a:spcPts val="0"/>
                        </a:spcBef>
                        <a:spcAft>
                          <a:spcPts val="0"/>
                        </a:spcAft>
                        <a:buNone/>
                      </a:pPr>
                      <a:r>
                        <a:rPr lang="en-US" sz="2200" u="none" strike="noStrike" cap="none"/>
                        <a:t>Total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20 Jan 2019</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Yes</a:t>
                      </a:r>
                      <a:endParaRPr/>
                    </a:p>
                  </a:txBody>
                  <a:tcPr marL="113750" marR="113750" marT="56875" marB="56875"/>
                </a:tc>
                <a:extLst>
                  <a:ext uri="{0D108BD9-81ED-4DB2-BD59-A6C34878D82A}">
                    <a16:rowId xmlns:a16="http://schemas.microsoft.com/office/drawing/2014/main" val="10004"/>
                  </a:ext>
                </a:extLst>
              </a:tr>
              <a:tr h="384025">
                <a:tc>
                  <a:txBody>
                    <a:bodyPr/>
                    <a:lstStyle/>
                    <a:p>
                      <a:pPr marL="0" marR="0" lvl="0" indent="0" algn="ctr" rtl="0">
                        <a:spcBef>
                          <a:spcPts val="0"/>
                        </a:spcBef>
                        <a:spcAft>
                          <a:spcPts val="0"/>
                        </a:spcAft>
                        <a:buNone/>
                      </a:pPr>
                      <a:r>
                        <a:rPr lang="en-US" sz="2200" u="none" strike="noStrike" cap="none"/>
                        <a:t>Partial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16 Jul 2019</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5"/>
                  </a:ext>
                </a:extLst>
              </a:tr>
              <a:tr h="384025">
                <a:tc>
                  <a:txBody>
                    <a:bodyPr/>
                    <a:lstStyle/>
                    <a:p>
                      <a:pPr marL="0" marR="0" lvl="0" indent="0" algn="ctr" rtl="0">
                        <a:spcBef>
                          <a:spcPts val="0"/>
                        </a:spcBef>
                        <a:spcAft>
                          <a:spcPts val="0"/>
                        </a:spcAft>
                        <a:buNone/>
                      </a:pPr>
                      <a:r>
                        <a:rPr lang="en-US" sz="2200" u="none" strike="noStrike" cap="none"/>
                        <a:t>Penumbral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10 Jan 2020</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6"/>
                  </a:ext>
                </a:extLst>
              </a:tr>
              <a:tr h="384025">
                <a:tc>
                  <a:txBody>
                    <a:bodyPr/>
                    <a:lstStyle/>
                    <a:p>
                      <a:pPr marL="0" marR="0" lvl="0" indent="0" algn="ctr" rtl="0">
                        <a:spcBef>
                          <a:spcPts val="0"/>
                        </a:spcBef>
                        <a:spcAft>
                          <a:spcPts val="0"/>
                        </a:spcAft>
                        <a:buNone/>
                      </a:pPr>
                      <a:r>
                        <a:rPr lang="en-US" sz="2200" u="none" strike="noStrike" cap="none"/>
                        <a:t>Penumbral</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5 Jun 2020</a:t>
                      </a:r>
                      <a:endParaRPr/>
                    </a:p>
                  </a:txBody>
                  <a:tcPr marL="113750" marR="113750" marT="56875" marB="56875"/>
                </a:tc>
                <a:tc>
                  <a:txBody>
                    <a:bodyPr/>
                    <a:lstStyle/>
                    <a:p>
                      <a:pPr marL="0" marR="0" lvl="0" indent="0" algn="ctr" rtl="0">
                        <a:spcBef>
                          <a:spcPts val="0"/>
                        </a:spcBef>
                        <a:spcAft>
                          <a:spcPts val="0"/>
                        </a:spcAft>
                        <a:buNone/>
                      </a:pPr>
                      <a:r>
                        <a:rPr lang="en-US" sz="2200" u="none" strike="noStrike" cap="none"/>
                        <a:t>No</a:t>
                      </a:r>
                      <a:endParaRPr/>
                    </a:p>
                  </a:txBody>
                  <a:tcPr marL="113750" marR="113750" marT="56875" marB="56875"/>
                </a:tc>
                <a:extLst>
                  <a:ext uri="{0D108BD9-81ED-4DB2-BD59-A6C34878D82A}">
                    <a16:rowId xmlns:a16="http://schemas.microsoft.com/office/drawing/2014/main" val="100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8"/>
          <p:cNvSpPr txBox="1">
            <a:spLocks noGrp="1"/>
          </p:cNvSpPr>
          <p:nvPr>
            <p:ph type="title"/>
          </p:nvPr>
        </p:nvSpPr>
        <p:spPr>
          <a:xfrm>
            <a:off x="392857" y="-28339"/>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Tides</a:t>
            </a:r>
            <a:endParaRPr/>
          </a:p>
        </p:txBody>
      </p:sp>
      <p:sp>
        <p:nvSpPr>
          <p:cNvPr id="533" name="Google Shape;533;p38"/>
          <p:cNvSpPr txBox="1">
            <a:spLocks noGrp="1"/>
          </p:cNvSpPr>
          <p:nvPr>
            <p:ph type="body" idx="1"/>
          </p:nvPr>
        </p:nvSpPr>
        <p:spPr>
          <a:xfrm>
            <a:off x="1243012" y="1240780"/>
            <a:ext cx="6657975" cy="8019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100"/>
              <a:buNone/>
            </a:pPr>
            <a:r>
              <a:rPr lang="en-US">
                <a:solidFill>
                  <a:schemeClr val="dk1"/>
                </a:solidFill>
              </a:rPr>
              <a:t>How are tides related to the Moon?</a:t>
            </a:r>
            <a:endParaRPr/>
          </a:p>
          <a:p>
            <a:pPr marL="0" lvl="0" indent="0" algn="l" rtl="0">
              <a:lnSpc>
                <a:spcPct val="90000"/>
              </a:lnSpc>
              <a:spcBef>
                <a:spcPts val="2400"/>
              </a:spcBef>
              <a:spcAft>
                <a:spcPts val="0"/>
              </a:spcAft>
              <a:buClr>
                <a:srgbClr val="807F83"/>
              </a:buClr>
              <a:buSzPts val="2100"/>
              <a:buNone/>
            </a:pPr>
            <a:endParaRPr>
              <a:solidFill>
                <a:schemeClr val="lt1"/>
              </a:solidFill>
            </a:endParaRPr>
          </a:p>
        </p:txBody>
      </p:sp>
      <p:pic>
        <p:nvPicPr>
          <p:cNvPr id="534" name="Google Shape;534;p38"/>
          <p:cNvPicPr preferRelativeResize="0"/>
          <p:nvPr/>
        </p:nvPicPr>
        <p:blipFill rotWithShape="1">
          <a:blip r:embed="rId3">
            <a:alphaModFix/>
          </a:blip>
          <a:srcRect/>
          <a:stretch/>
        </p:blipFill>
        <p:spPr>
          <a:xfrm>
            <a:off x="5418916" y="1905000"/>
            <a:ext cx="3368622" cy="3368622"/>
          </a:xfrm>
          <a:prstGeom prst="rect">
            <a:avLst/>
          </a:prstGeom>
          <a:noFill/>
          <a:ln>
            <a:noFill/>
          </a:ln>
        </p:spPr>
      </p:pic>
      <p:pic>
        <p:nvPicPr>
          <p:cNvPr id="535" name="Google Shape;535;p38"/>
          <p:cNvPicPr preferRelativeResize="0"/>
          <p:nvPr/>
        </p:nvPicPr>
        <p:blipFill rotWithShape="1">
          <a:blip r:embed="rId4">
            <a:alphaModFix/>
          </a:blip>
          <a:srcRect/>
          <a:stretch/>
        </p:blipFill>
        <p:spPr>
          <a:xfrm>
            <a:off x="381000" y="2042715"/>
            <a:ext cx="4710014" cy="3077369"/>
          </a:xfrm>
          <a:prstGeom prst="rect">
            <a:avLst/>
          </a:prstGeom>
          <a:noFill/>
          <a:ln>
            <a:noFill/>
          </a:ln>
        </p:spPr>
      </p:pic>
      <p:sp>
        <p:nvSpPr>
          <p:cNvPr id="536" name="Google Shape;536;p38"/>
          <p:cNvSpPr txBox="1"/>
          <p:nvPr/>
        </p:nvSpPr>
        <p:spPr>
          <a:xfrm>
            <a:off x="1135807" y="5273622"/>
            <a:ext cx="32004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Bay of Fundy, Nova Scotia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9"/>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Where are the tides?</a:t>
            </a:r>
            <a:endParaRPr/>
          </a:p>
        </p:txBody>
      </p:sp>
      <p:pic>
        <p:nvPicPr>
          <p:cNvPr id="543" name="Google Shape;543;p39" descr="http://blisstree.com/files/2010/04/earth.jpg"/>
          <p:cNvPicPr preferRelativeResize="0"/>
          <p:nvPr/>
        </p:nvPicPr>
        <p:blipFill rotWithShape="1">
          <a:blip r:embed="rId3">
            <a:alphaModFix/>
          </a:blip>
          <a:srcRect/>
          <a:stretch/>
        </p:blipFill>
        <p:spPr>
          <a:xfrm>
            <a:off x="2819400" y="2819400"/>
            <a:ext cx="1752600" cy="1828800"/>
          </a:xfrm>
          <a:prstGeom prst="rect">
            <a:avLst/>
          </a:prstGeom>
          <a:noFill/>
          <a:ln>
            <a:noFill/>
          </a:ln>
        </p:spPr>
      </p:pic>
      <p:sp>
        <p:nvSpPr>
          <p:cNvPr id="544" name="Google Shape;544;p39"/>
          <p:cNvSpPr/>
          <p:nvPr/>
        </p:nvSpPr>
        <p:spPr>
          <a:xfrm>
            <a:off x="2438400" y="2895600"/>
            <a:ext cx="2514600" cy="16764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45" name="Google Shape;545;p39" descr="http://ufo.aadityas.com/wp-content/uploads/2008/09/moon11-19-02b.jpg"/>
          <p:cNvPicPr preferRelativeResize="0"/>
          <p:nvPr/>
        </p:nvPicPr>
        <p:blipFill rotWithShape="1">
          <a:blip r:embed="rId4">
            <a:alphaModFix/>
          </a:blip>
          <a:srcRect/>
          <a:stretch/>
        </p:blipFill>
        <p:spPr>
          <a:xfrm>
            <a:off x="7010400" y="3276600"/>
            <a:ext cx="944563" cy="914400"/>
          </a:xfrm>
          <a:prstGeom prst="rect">
            <a:avLst/>
          </a:prstGeom>
          <a:noFill/>
          <a:ln>
            <a:noFill/>
          </a:ln>
        </p:spPr>
      </p:pic>
      <p:sp>
        <p:nvSpPr>
          <p:cNvPr id="546" name="Google Shape;546;p39"/>
          <p:cNvSpPr/>
          <p:nvPr/>
        </p:nvSpPr>
        <p:spPr>
          <a:xfrm rot="3127823">
            <a:off x="4664075" y="2624138"/>
            <a:ext cx="762000" cy="990600"/>
          </a:xfrm>
          <a:prstGeom prst="downArrow">
            <a:avLst>
              <a:gd name="adj1" fmla="val 50000"/>
              <a:gd name="adj2" fmla="val 50002"/>
            </a:avLst>
          </a:prstGeom>
          <a:gradFill>
            <a:gsLst>
              <a:gs pos="0">
                <a:srgbClr val="3A7CCB"/>
              </a:gs>
              <a:gs pos="20000">
                <a:srgbClr val="3C7BC7"/>
              </a:gs>
              <a:gs pos="100000">
                <a:srgbClr val="2C5D98"/>
              </a:gs>
            </a:gsLst>
            <a:lin ang="5400000" scaled="0"/>
          </a:gradFill>
          <a:ln w="9525" cap="flat" cmpd="sng">
            <a:solidFill>
              <a:srgbClr val="4A7EBB"/>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7" name="Google Shape;547;p39"/>
          <p:cNvSpPr/>
          <p:nvPr/>
        </p:nvSpPr>
        <p:spPr>
          <a:xfrm rot="-2574975">
            <a:off x="1905000" y="2590800"/>
            <a:ext cx="762000" cy="990600"/>
          </a:xfrm>
          <a:prstGeom prst="downArrow">
            <a:avLst>
              <a:gd name="adj1" fmla="val 50000"/>
              <a:gd name="adj2" fmla="val 50002"/>
            </a:avLst>
          </a:prstGeom>
          <a:gradFill>
            <a:gsLst>
              <a:gs pos="0">
                <a:srgbClr val="3A7CCB"/>
              </a:gs>
              <a:gs pos="20000">
                <a:srgbClr val="3C7BC7"/>
              </a:gs>
              <a:gs pos="100000">
                <a:srgbClr val="2C5D98"/>
              </a:gs>
            </a:gsLst>
            <a:lin ang="5400000" scaled="0"/>
          </a:gradFill>
          <a:ln w="9525" cap="flat" cmpd="sng">
            <a:solidFill>
              <a:srgbClr val="4A7EBB"/>
            </a:solidFill>
            <a:prstDash val="solid"/>
            <a:miter lim="800000"/>
            <a:headEnd type="none" w="sm" len="sm"/>
            <a:tailEnd type="none" w="sm" len="sm"/>
          </a:ln>
          <a:effectLst>
            <a:outerShdw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8" name="Google Shape;548;p39"/>
          <p:cNvSpPr txBox="1"/>
          <p:nvPr/>
        </p:nvSpPr>
        <p:spPr>
          <a:xfrm>
            <a:off x="838200" y="2209800"/>
            <a:ext cx="16764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High Tide</a:t>
            </a:r>
            <a:endParaRPr/>
          </a:p>
        </p:txBody>
      </p:sp>
      <p:sp>
        <p:nvSpPr>
          <p:cNvPr id="549" name="Google Shape;549;p39"/>
          <p:cNvSpPr txBox="1"/>
          <p:nvPr/>
        </p:nvSpPr>
        <p:spPr>
          <a:xfrm>
            <a:off x="5257800" y="2209800"/>
            <a:ext cx="167640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High Tide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5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546"/>
                                        </p:tgtEl>
                                        <p:attrNameLst>
                                          <p:attrName>style.visibility</p:attrName>
                                        </p:attrNameLst>
                                      </p:cBhvr>
                                      <p:to>
                                        <p:strVal val="visible"/>
                                      </p:to>
                                    </p:set>
                                    <p:animEffect transition="in" filter="fade">
                                      <p:cBhvr>
                                        <p:cTn id="10" dur="500"/>
                                        <p:tgtEl>
                                          <p:spTgt spid="546"/>
                                        </p:tgtEl>
                                      </p:cBhvr>
                                    </p:animEffect>
                                  </p:childTnLst>
                                </p:cTn>
                              </p:par>
                              <p:par>
                                <p:cTn id="11" presetID="10" presetClass="entr" presetSubtype="0" fill="hold" nodeType="withEffect">
                                  <p:stCondLst>
                                    <p:cond delay="0"/>
                                  </p:stCondLst>
                                  <p:childTnLst>
                                    <p:set>
                                      <p:cBhvr>
                                        <p:cTn id="12" dur="1" fill="hold">
                                          <p:stCondLst>
                                            <p:cond delay="0"/>
                                          </p:stCondLst>
                                        </p:cTn>
                                        <p:tgtEl>
                                          <p:spTgt spid="547"/>
                                        </p:tgtEl>
                                        <p:attrNameLst>
                                          <p:attrName>style.visibility</p:attrName>
                                        </p:attrNameLst>
                                      </p:cBhvr>
                                      <p:to>
                                        <p:strVal val="visible"/>
                                      </p:to>
                                    </p:set>
                                    <p:animEffect transition="in" filter="fade">
                                      <p:cBhvr>
                                        <p:cTn id="13" dur="500"/>
                                        <p:tgtEl>
                                          <p:spTgt spid="547"/>
                                        </p:tgtEl>
                                      </p:cBhvr>
                                    </p:animEffect>
                                  </p:childTnLst>
                                </p:cTn>
                              </p:par>
                              <p:par>
                                <p:cTn id="14" presetID="10" presetClass="entr" presetSubtype="0" fill="hold" nodeType="withEffect">
                                  <p:stCondLst>
                                    <p:cond delay="0"/>
                                  </p:stCondLst>
                                  <p:childTnLst>
                                    <p:set>
                                      <p:cBhvr>
                                        <p:cTn id="15" dur="1" fill="hold">
                                          <p:stCondLst>
                                            <p:cond delay="0"/>
                                          </p:stCondLst>
                                        </p:cTn>
                                        <p:tgtEl>
                                          <p:spTgt spid="549"/>
                                        </p:tgtEl>
                                        <p:attrNameLst>
                                          <p:attrName>style.visibility</p:attrName>
                                        </p:attrNameLst>
                                      </p:cBhvr>
                                      <p:to>
                                        <p:strVal val="visible"/>
                                      </p:to>
                                    </p:set>
                                    <p:animEffect transition="in" filter="fade">
                                      <p:cBhvr>
                                        <p:cTn id="16" dur="500"/>
                                        <p:tgtEl>
                                          <p:spTgt spid="549"/>
                                        </p:tgtEl>
                                      </p:cBhvr>
                                    </p:animEffect>
                                  </p:childTnLst>
                                </p:cTn>
                              </p:par>
                              <p:par>
                                <p:cTn id="17" presetID="10" presetClass="entr" presetSubtype="0" fill="hold" nodeType="withEffect">
                                  <p:stCondLst>
                                    <p:cond delay="0"/>
                                  </p:stCondLst>
                                  <p:childTnLst>
                                    <p:set>
                                      <p:cBhvr>
                                        <p:cTn id="18" dur="1" fill="hold">
                                          <p:stCondLst>
                                            <p:cond delay="0"/>
                                          </p:stCondLst>
                                        </p:cTn>
                                        <p:tgtEl>
                                          <p:spTgt spid="548"/>
                                        </p:tgtEl>
                                        <p:attrNameLst>
                                          <p:attrName>style.visibility</p:attrName>
                                        </p:attrNameLst>
                                      </p:cBhvr>
                                      <p:to>
                                        <p:strVal val="visible"/>
                                      </p:to>
                                    </p:set>
                                    <p:animEffect transition="in" filter="fade">
                                      <p:cBhvr>
                                        <p:cTn id="19" dur="5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Earth and Moon to Scale</a:t>
            </a:r>
            <a:endParaRPr/>
          </a:p>
        </p:txBody>
      </p:sp>
      <p:pic>
        <p:nvPicPr>
          <p:cNvPr id="185" name="Google Shape;185;p4" descr="earth-moon.jpg"/>
          <p:cNvPicPr preferRelativeResize="0">
            <a:picLocks noGrp="1"/>
          </p:cNvPicPr>
          <p:nvPr>
            <p:ph type="body" idx="1"/>
          </p:nvPr>
        </p:nvPicPr>
        <p:blipFill rotWithShape="1">
          <a:blip r:embed="rId3">
            <a:alphaModFix/>
          </a:blip>
          <a:srcRect/>
          <a:stretch/>
        </p:blipFill>
        <p:spPr>
          <a:xfrm>
            <a:off x="1153092" y="1143000"/>
            <a:ext cx="6837816" cy="4351338"/>
          </a:xfrm>
          <a:prstGeom prst="rect">
            <a:avLst/>
          </a:prstGeom>
          <a:noFill/>
          <a:ln>
            <a:noFill/>
          </a:ln>
        </p:spPr>
      </p:pic>
      <p:sp>
        <p:nvSpPr>
          <p:cNvPr id="186" name="Google Shape;186;p4"/>
          <p:cNvSpPr txBox="1"/>
          <p:nvPr/>
        </p:nvSpPr>
        <p:spPr>
          <a:xfrm>
            <a:off x="838200" y="4564408"/>
            <a:ext cx="12091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Earth</a:t>
            </a:r>
            <a:endParaRPr/>
          </a:p>
        </p:txBody>
      </p:sp>
      <p:sp>
        <p:nvSpPr>
          <p:cNvPr id="187" name="Google Shape;187;p4"/>
          <p:cNvSpPr txBox="1"/>
          <p:nvPr/>
        </p:nvSpPr>
        <p:spPr>
          <a:xfrm>
            <a:off x="7020492" y="4564408"/>
            <a:ext cx="12091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Moon</a:t>
            </a:r>
            <a:endParaRPr/>
          </a:p>
        </p:txBody>
      </p:sp>
      <p:cxnSp>
        <p:nvCxnSpPr>
          <p:cNvPr id="188" name="Google Shape;188;p4"/>
          <p:cNvCxnSpPr/>
          <p:nvPr/>
        </p:nvCxnSpPr>
        <p:spPr>
          <a:xfrm rot="10800000">
            <a:off x="1442754" y="4082534"/>
            <a:ext cx="0" cy="481874"/>
          </a:xfrm>
          <a:prstGeom prst="straightConnector1">
            <a:avLst/>
          </a:prstGeom>
          <a:noFill/>
          <a:ln w="9525" cap="flat" cmpd="sng">
            <a:solidFill>
              <a:schemeClr val="lt1"/>
            </a:solidFill>
            <a:prstDash val="solid"/>
            <a:round/>
            <a:headEnd type="none" w="sm" len="sm"/>
            <a:tailEnd type="triangle" w="med" len="med"/>
          </a:ln>
        </p:spPr>
      </p:cxnSp>
      <p:cxnSp>
        <p:nvCxnSpPr>
          <p:cNvPr id="189" name="Google Shape;189;p4"/>
          <p:cNvCxnSpPr/>
          <p:nvPr/>
        </p:nvCxnSpPr>
        <p:spPr>
          <a:xfrm rot="10800000">
            <a:off x="7625046" y="4082534"/>
            <a:ext cx="0" cy="481874"/>
          </a:xfrm>
          <a:prstGeom prst="straightConnector1">
            <a:avLst/>
          </a:prstGeom>
          <a:noFill/>
          <a:ln w="9525" cap="flat" cmpd="sng">
            <a:solidFill>
              <a:schemeClr val="lt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0"/>
          <p:cNvSpPr txBox="1">
            <a:spLocks noGrp="1"/>
          </p:cNvSpPr>
          <p:nvPr>
            <p:ph type="title"/>
          </p:nvPr>
        </p:nvSpPr>
        <p:spPr>
          <a:xfrm>
            <a:off x="629841"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Cause of High Tide</a:t>
            </a:r>
            <a:endParaRPr/>
          </a:p>
        </p:txBody>
      </p:sp>
      <p:sp>
        <p:nvSpPr>
          <p:cNvPr id="556" name="Google Shape;556;p40"/>
          <p:cNvSpPr txBox="1">
            <a:spLocks noGrp="1"/>
          </p:cNvSpPr>
          <p:nvPr>
            <p:ph type="body" idx="1"/>
          </p:nvPr>
        </p:nvSpPr>
        <p:spPr>
          <a:xfrm>
            <a:off x="428030" y="1143000"/>
            <a:ext cx="3868340" cy="82391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800"/>
              <a:buNone/>
            </a:pPr>
            <a:r>
              <a:rPr lang="en-US">
                <a:solidFill>
                  <a:schemeClr val="dk1"/>
                </a:solidFill>
              </a:rPr>
              <a:t>Moon over head</a:t>
            </a:r>
            <a:endParaRPr/>
          </a:p>
        </p:txBody>
      </p:sp>
      <p:sp>
        <p:nvSpPr>
          <p:cNvPr id="557" name="Google Shape;557;p40"/>
          <p:cNvSpPr txBox="1">
            <a:spLocks noGrp="1"/>
          </p:cNvSpPr>
          <p:nvPr>
            <p:ph type="body" idx="3"/>
          </p:nvPr>
        </p:nvSpPr>
        <p:spPr>
          <a:xfrm>
            <a:off x="4724400" y="1127125"/>
            <a:ext cx="3887391" cy="82391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800"/>
              <a:buNone/>
            </a:pPr>
            <a:r>
              <a:rPr lang="en-US">
                <a:solidFill>
                  <a:schemeClr val="dk1"/>
                </a:solidFill>
              </a:rPr>
              <a:t>Moon under foot</a:t>
            </a:r>
            <a:endParaRPr/>
          </a:p>
        </p:txBody>
      </p:sp>
      <p:sp>
        <p:nvSpPr>
          <p:cNvPr id="558" name="Google Shape;558;p40"/>
          <p:cNvSpPr/>
          <p:nvPr/>
        </p:nvSpPr>
        <p:spPr>
          <a:xfrm>
            <a:off x="381000" y="1981200"/>
            <a:ext cx="3962400" cy="35052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9" name="Google Shape;559;p40"/>
          <p:cNvSpPr/>
          <p:nvPr/>
        </p:nvSpPr>
        <p:spPr>
          <a:xfrm>
            <a:off x="4724400" y="1981200"/>
            <a:ext cx="3962400" cy="3505200"/>
          </a:xfrm>
          <a:prstGeom prst="rect">
            <a:avLst/>
          </a:prstGeom>
          <a:no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60" name="Google Shape;560;p40" descr="http://ufo.aadityas.com/wp-content/uploads/2008/09/moon11-19-02b.jpg"/>
          <p:cNvPicPr preferRelativeResize="0"/>
          <p:nvPr/>
        </p:nvPicPr>
        <p:blipFill rotWithShape="1">
          <a:blip r:embed="rId3">
            <a:alphaModFix/>
          </a:blip>
          <a:srcRect/>
          <a:stretch/>
        </p:blipFill>
        <p:spPr>
          <a:xfrm>
            <a:off x="3048000" y="2971800"/>
            <a:ext cx="944563" cy="914400"/>
          </a:xfrm>
          <a:prstGeom prst="rect">
            <a:avLst/>
          </a:prstGeom>
          <a:noFill/>
          <a:ln>
            <a:noFill/>
          </a:ln>
        </p:spPr>
      </p:pic>
      <p:pic>
        <p:nvPicPr>
          <p:cNvPr id="561" name="Google Shape;561;p40" descr="http://blisstree.com/files/2010/04/earth.jpg"/>
          <p:cNvPicPr preferRelativeResize="0"/>
          <p:nvPr/>
        </p:nvPicPr>
        <p:blipFill rotWithShape="1">
          <a:blip r:embed="rId4">
            <a:alphaModFix/>
          </a:blip>
          <a:srcRect/>
          <a:stretch/>
        </p:blipFill>
        <p:spPr>
          <a:xfrm>
            <a:off x="762000" y="2667000"/>
            <a:ext cx="1524000" cy="1524000"/>
          </a:xfrm>
          <a:prstGeom prst="rect">
            <a:avLst/>
          </a:prstGeom>
          <a:noFill/>
          <a:ln>
            <a:noFill/>
          </a:ln>
        </p:spPr>
      </p:pic>
      <p:sp>
        <p:nvSpPr>
          <p:cNvPr id="562" name="Google Shape;562;p40"/>
          <p:cNvSpPr/>
          <p:nvPr/>
        </p:nvSpPr>
        <p:spPr>
          <a:xfrm>
            <a:off x="838200" y="2743200"/>
            <a:ext cx="1676400" cy="1371600"/>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3" name="Google Shape;563;p40"/>
          <p:cNvSpPr/>
          <p:nvPr/>
        </p:nvSpPr>
        <p:spPr>
          <a:xfrm>
            <a:off x="838200" y="2743200"/>
            <a:ext cx="1371600" cy="1371600"/>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4" name="Google Shape;564;p40"/>
          <p:cNvSpPr/>
          <p:nvPr/>
        </p:nvSpPr>
        <p:spPr>
          <a:xfrm>
            <a:off x="2209800" y="3352800"/>
            <a:ext cx="304800" cy="152400"/>
          </a:xfrm>
          <a:prstGeom prst="rightArrow">
            <a:avLst>
              <a:gd name="adj1" fmla="val 50000"/>
              <a:gd name="adj2" fmla="val 50000"/>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65" name="Google Shape;565;p40" descr="http://ufo.aadityas.com/wp-content/uploads/2008/09/moon11-19-02b.jpg"/>
          <p:cNvPicPr preferRelativeResize="0"/>
          <p:nvPr/>
        </p:nvPicPr>
        <p:blipFill rotWithShape="1">
          <a:blip r:embed="rId3">
            <a:alphaModFix/>
          </a:blip>
          <a:srcRect/>
          <a:stretch/>
        </p:blipFill>
        <p:spPr>
          <a:xfrm>
            <a:off x="7620000" y="3048000"/>
            <a:ext cx="944563" cy="914400"/>
          </a:xfrm>
          <a:prstGeom prst="rect">
            <a:avLst/>
          </a:prstGeom>
          <a:noFill/>
          <a:ln>
            <a:noFill/>
          </a:ln>
        </p:spPr>
      </p:pic>
      <p:pic>
        <p:nvPicPr>
          <p:cNvPr id="566" name="Google Shape;566;p40" descr="http://blisstree.com/files/2010/04/earth.jpg"/>
          <p:cNvPicPr preferRelativeResize="0"/>
          <p:nvPr/>
        </p:nvPicPr>
        <p:blipFill rotWithShape="1">
          <a:blip r:embed="rId4">
            <a:alphaModFix/>
          </a:blip>
          <a:srcRect/>
          <a:stretch/>
        </p:blipFill>
        <p:spPr>
          <a:xfrm>
            <a:off x="5334000" y="2743200"/>
            <a:ext cx="1524000" cy="1524000"/>
          </a:xfrm>
          <a:prstGeom prst="rect">
            <a:avLst/>
          </a:prstGeom>
          <a:noFill/>
          <a:ln>
            <a:noFill/>
          </a:ln>
        </p:spPr>
      </p:pic>
      <p:sp>
        <p:nvSpPr>
          <p:cNvPr id="567" name="Google Shape;567;p40"/>
          <p:cNvSpPr/>
          <p:nvPr/>
        </p:nvSpPr>
        <p:spPr>
          <a:xfrm>
            <a:off x="5410200" y="2819400"/>
            <a:ext cx="1676400" cy="1371600"/>
          </a:xfrm>
          <a:prstGeom prst="ellipse">
            <a:avLst/>
          </a:prstGeom>
          <a:no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8" name="Google Shape;568;p40"/>
          <p:cNvSpPr/>
          <p:nvPr/>
        </p:nvSpPr>
        <p:spPr>
          <a:xfrm>
            <a:off x="6172200" y="3429000"/>
            <a:ext cx="304800" cy="152400"/>
          </a:xfrm>
          <a:prstGeom prst="rightArrow">
            <a:avLst>
              <a:gd name="adj1" fmla="val 50000"/>
              <a:gd name="adj2" fmla="val 50000"/>
            </a:avLst>
          </a:prstGeom>
          <a:solidFill>
            <a:srgbClr val="FFC000"/>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9" name="Google Shape;569;p40"/>
          <p:cNvSpPr/>
          <p:nvPr/>
        </p:nvSpPr>
        <p:spPr>
          <a:xfrm>
            <a:off x="1905000" y="3276600"/>
            <a:ext cx="228600" cy="228600"/>
          </a:xfrm>
          <a:prstGeom prst="star5">
            <a:avLst>
              <a:gd name="adj" fmla="val 19098"/>
              <a:gd name="hf" fmla="val 105146"/>
              <a:gd name="vf" fmla="val 110557"/>
            </a:avLst>
          </a:prstGeom>
          <a:solidFill>
            <a:srgbClr val="FFC0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0" name="Google Shape;570;p40"/>
          <p:cNvSpPr/>
          <p:nvPr/>
        </p:nvSpPr>
        <p:spPr>
          <a:xfrm>
            <a:off x="5562600" y="3352800"/>
            <a:ext cx="228600" cy="228600"/>
          </a:xfrm>
          <a:prstGeom prst="star5">
            <a:avLst>
              <a:gd name="adj" fmla="val 19098"/>
              <a:gd name="hf" fmla="val 105146"/>
              <a:gd name="vf" fmla="val 110557"/>
            </a:avLst>
          </a:prstGeom>
          <a:solidFill>
            <a:srgbClr val="FFC0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61"/>
                                        </p:tgtEl>
                                        <p:attrNameLst>
                                          <p:attrName>style.visibility</p:attrName>
                                        </p:attrNameLst>
                                      </p:cBhvr>
                                      <p:to>
                                        <p:strVal val="visible"/>
                                      </p:to>
                                    </p:set>
                                    <p:animEffect transition="in" filter="fade">
                                      <p:cBhvr>
                                        <p:cTn id="11" dur="1000"/>
                                        <p:tgtEl>
                                          <p:spTgt spid="561"/>
                                        </p:tgtEl>
                                      </p:cBhvr>
                                    </p:animEffect>
                                  </p:childTnLst>
                                </p:cTn>
                              </p:par>
                              <p:par>
                                <p:cTn id="12" presetID="10" presetClass="entr" presetSubtype="0" fill="hold" nodeType="withEffect">
                                  <p:stCondLst>
                                    <p:cond delay="0"/>
                                  </p:stCondLst>
                                  <p:childTnLst>
                                    <p:set>
                                      <p:cBhvr>
                                        <p:cTn id="13" dur="1" fill="hold">
                                          <p:stCondLst>
                                            <p:cond delay="0"/>
                                          </p:stCondLst>
                                        </p:cTn>
                                        <p:tgtEl>
                                          <p:spTgt spid="563"/>
                                        </p:tgtEl>
                                        <p:attrNameLst>
                                          <p:attrName>style.visibility</p:attrName>
                                        </p:attrNameLst>
                                      </p:cBhvr>
                                      <p:to>
                                        <p:strVal val="visible"/>
                                      </p:to>
                                    </p:set>
                                    <p:animEffect transition="in" filter="fade">
                                      <p:cBhvr>
                                        <p:cTn id="14" dur="1000"/>
                                        <p:tgtEl>
                                          <p:spTgt spid="563"/>
                                        </p:tgtEl>
                                      </p:cBhvr>
                                    </p:animEffect>
                                  </p:childTnLst>
                                </p:cTn>
                              </p:par>
                              <p:par>
                                <p:cTn id="15" presetID="10" presetClass="entr" presetSubtype="0" fill="hold" nodeType="with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1000"/>
                                        <p:tgtEl>
                                          <p:spTgt spid="5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0"/>
                                        </p:tgtEl>
                                        <p:attrNameLst>
                                          <p:attrName>style.visibility</p:attrName>
                                        </p:attrNameLst>
                                      </p:cBhvr>
                                      <p:to>
                                        <p:strVal val="visible"/>
                                      </p:to>
                                    </p:set>
                                    <p:animEffect transition="in" filter="fade">
                                      <p:cBhvr>
                                        <p:cTn id="22" dur="1000"/>
                                        <p:tgtEl>
                                          <p:spTgt spid="56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000"/>
                                        <p:tgtEl>
                                          <p:spTgt spid="564"/>
                                        </p:tgtEl>
                                      </p:cBhvr>
                                    </p:animEffect>
                                    <p:set>
                                      <p:cBhvr>
                                        <p:cTn id="31" dur="1" fill="hold">
                                          <p:stCondLst>
                                            <p:cond delay="2000"/>
                                          </p:stCondLst>
                                        </p:cTn>
                                        <p:tgtEl>
                                          <p:spTgt spid="56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62"/>
                                        </p:tgtEl>
                                        <p:attrNameLst>
                                          <p:attrName>style.visibility</p:attrName>
                                        </p:attrNameLst>
                                      </p:cBhvr>
                                      <p:to>
                                        <p:strVal val="visible"/>
                                      </p:to>
                                    </p:set>
                                    <p:animEffect transition="in" filter="fade">
                                      <p:cBhvr>
                                        <p:cTn id="34" dur="2000"/>
                                        <p:tgtEl>
                                          <p:spTgt spid="562"/>
                                        </p:tgtEl>
                                      </p:cBhvr>
                                    </p:animEffect>
                                  </p:childTnLst>
                                </p:cTn>
                              </p:par>
                              <p:par>
                                <p:cTn id="35" presetID="10" presetClass="exit" presetSubtype="0" fill="hold" nodeType="withEffect">
                                  <p:stCondLst>
                                    <p:cond delay="0"/>
                                  </p:stCondLst>
                                  <p:childTnLst>
                                    <p:animEffect transition="out" filter="fade">
                                      <p:cBhvr>
                                        <p:cTn id="36" dur="2000"/>
                                        <p:tgtEl>
                                          <p:spTgt spid="563"/>
                                        </p:tgtEl>
                                      </p:cBhvr>
                                    </p:animEffect>
                                    <p:set>
                                      <p:cBhvr>
                                        <p:cTn id="37" dur="1" fill="hold">
                                          <p:stCondLst>
                                            <p:cond delay="2000"/>
                                          </p:stCondLst>
                                        </p:cTn>
                                        <p:tgtEl>
                                          <p:spTgt spid="56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57">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59"/>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566"/>
                                        </p:tgtEl>
                                        <p:attrNameLst>
                                          <p:attrName>style.visibility</p:attrName>
                                        </p:attrNameLst>
                                      </p:cBhvr>
                                      <p:to>
                                        <p:strVal val="visible"/>
                                      </p:to>
                                    </p:set>
                                    <p:animEffect transition="in" filter="fade">
                                      <p:cBhvr>
                                        <p:cTn id="46" dur="2000"/>
                                        <p:tgtEl>
                                          <p:spTgt spid="566"/>
                                        </p:tgtEl>
                                      </p:cBhvr>
                                    </p:animEffect>
                                  </p:childTnLst>
                                </p:cTn>
                              </p:par>
                              <p:par>
                                <p:cTn id="47" presetID="10" presetClass="entr" presetSubtype="0" fill="hold" nodeType="withEffect">
                                  <p:stCondLst>
                                    <p:cond delay="0"/>
                                  </p:stCondLst>
                                  <p:childTnLst>
                                    <p:set>
                                      <p:cBhvr>
                                        <p:cTn id="48" dur="1" fill="hold">
                                          <p:stCondLst>
                                            <p:cond delay="0"/>
                                          </p:stCondLst>
                                        </p:cTn>
                                        <p:tgtEl>
                                          <p:spTgt spid="567"/>
                                        </p:tgtEl>
                                        <p:attrNameLst>
                                          <p:attrName>style.visibility</p:attrName>
                                        </p:attrNameLst>
                                      </p:cBhvr>
                                      <p:to>
                                        <p:strVal val="visible"/>
                                      </p:to>
                                    </p:set>
                                    <p:animEffect transition="in" filter="fade">
                                      <p:cBhvr>
                                        <p:cTn id="49" dur="2000"/>
                                        <p:tgtEl>
                                          <p:spTgt spid="567"/>
                                        </p:tgtEl>
                                      </p:cBhvr>
                                    </p:animEffect>
                                  </p:childTnLst>
                                </p:cTn>
                              </p:par>
                              <p:par>
                                <p:cTn id="50" presetID="10" presetClass="entr" presetSubtype="0" fill="hold" nodeType="withEffect">
                                  <p:stCondLst>
                                    <p:cond delay="0"/>
                                  </p:stCondLst>
                                  <p:childTnLst>
                                    <p:set>
                                      <p:cBhvr>
                                        <p:cTn id="51" dur="1" fill="hold">
                                          <p:stCondLst>
                                            <p:cond delay="0"/>
                                          </p:stCondLst>
                                        </p:cTn>
                                        <p:tgtEl>
                                          <p:spTgt spid="565"/>
                                        </p:tgtEl>
                                        <p:attrNameLst>
                                          <p:attrName>style.visibility</p:attrName>
                                        </p:attrNameLst>
                                      </p:cBhvr>
                                      <p:to>
                                        <p:strVal val="visible"/>
                                      </p:to>
                                    </p:set>
                                    <p:animEffect transition="in" filter="fade">
                                      <p:cBhvr>
                                        <p:cTn id="52" dur="2000"/>
                                        <p:tgtEl>
                                          <p:spTgt spid="565"/>
                                        </p:tgtEl>
                                      </p:cBhvr>
                                    </p:animEffect>
                                  </p:childTnLst>
                                </p:cTn>
                              </p:par>
                              <p:par>
                                <p:cTn id="53" presetID="10" presetClass="entr" presetSubtype="0" fill="hold" nodeType="withEffect">
                                  <p:stCondLst>
                                    <p:cond delay="0"/>
                                  </p:stCondLst>
                                  <p:childTnLst>
                                    <p:set>
                                      <p:cBhvr>
                                        <p:cTn id="54" dur="1" fill="hold">
                                          <p:stCondLst>
                                            <p:cond delay="0"/>
                                          </p:stCondLst>
                                        </p:cTn>
                                        <p:tgtEl>
                                          <p:spTgt spid="570"/>
                                        </p:tgtEl>
                                        <p:attrNameLst>
                                          <p:attrName>style.visibility</p:attrName>
                                        </p:attrNameLst>
                                      </p:cBhvr>
                                      <p:to>
                                        <p:strVal val="visible"/>
                                      </p:to>
                                    </p:set>
                                    <p:animEffect transition="in" filter="fade">
                                      <p:cBhvr>
                                        <p:cTn id="55" dur="2000"/>
                                        <p:tgtEl>
                                          <p:spTgt spid="57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6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68"/>
                                        </p:tgtEl>
                                      </p:cBhvr>
                                    </p:animEffect>
                                    <p:set>
                                      <p:cBhvr>
                                        <p:cTn id="64" dur="1" fill="hold">
                                          <p:stCondLst>
                                            <p:cond delay="2000"/>
                                          </p:stCondLst>
                                        </p:cTn>
                                        <p:tgtEl>
                                          <p:spTgt spid="5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1"/>
          <p:cNvSpPr txBox="1">
            <a:spLocks noGrp="1"/>
          </p:cNvSpPr>
          <p:nvPr>
            <p:ph type="title"/>
          </p:nvPr>
        </p:nvSpPr>
        <p:spPr>
          <a:xfrm>
            <a:off x="390525" y="0"/>
            <a:ext cx="836295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Arial"/>
              <a:buNone/>
            </a:pPr>
            <a:r>
              <a:rPr lang="en-US" sz="3600">
                <a:solidFill>
                  <a:schemeClr val="dk1"/>
                </a:solidFill>
              </a:rPr>
              <a:t>High Tides: Making things more complicated</a:t>
            </a:r>
            <a:endParaRPr/>
          </a:p>
        </p:txBody>
      </p:sp>
      <p:grpSp>
        <p:nvGrpSpPr>
          <p:cNvPr id="577" name="Google Shape;577;p41"/>
          <p:cNvGrpSpPr/>
          <p:nvPr/>
        </p:nvGrpSpPr>
        <p:grpSpPr>
          <a:xfrm>
            <a:off x="1524000" y="1295400"/>
            <a:ext cx="6096000" cy="4419600"/>
            <a:chOff x="1600200" y="1524000"/>
            <a:chExt cx="6096000" cy="4419600"/>
          </a:xfrm>
        </p:grpSpPr>
        <p:pic>
          <p:nvPicPr>
            <p:cNvPr id="578" name="Google Shape;578;p41" descr="http://ufo.aadityas.com/wp-content/uploads/2008/09/moon11-19-02b.jpg"/>
            <p:cNvPicPr preferRelativeResize="0"/>
            <p:nvPr/>
          </p:nvPicPr>
          <p:blipFill rotWithShape="1">
            <a:blip r:embed="rId3">
              <a:alphaModFix/>
            </a:blip>
            <a:srcRect/>
            <a:stretch/>
          </p:blipFill>
          <p:spPr>
            <a:xfrm>
              <a:off x="1600200" y="3124200"/>
              <a:ext cx="944563" cy="914400"/>
            </a:xfrm>
            <a:prstGeom prst="rect">
              <a:avLst/>
            </a:prstGeom>
            <a:noFill/>
            <a:ln>
              <a:noFill/>
            </a:ln>
          </p:spPr>
        </p:pic>
        <p:sp>
          <p:nvSpPr>
            <p:cNvPr id="579" name="Google Shape;579;p41"/>
            <p:cNvSpPr/>
            <p:nvPr/>
          </p:nvSpPr>
          <p:spPr>
            <a:xfrm>
              <a:off x="2057400" y="1524000"/>
              <a:ext cx="5638800" cy="4419600"/>
            </a:xfrm>
            <a:prstGeom prst="ellipse">
              <a:avLst/>
            </a:prstGeom>
            <a:noFill/>
            <a:ln w="25400" cap="flat" cmpd="sng">
              <a:solidFill>
                <a:srgbClr val="DDD9C3"/>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580" name="Google Shape;580;p41"/>
            <p:cNvGrpSpPr/>
            <p:nvPr/>
          </p:nvGrpSpPr>
          <p:grpSpPr>
            <a:xfrm>
              <a:off x="3962400" y="2819400"/>
              <a:ext cx="1752600" cy="1828800"/>
              <a:chOff x="3962400" y="2819400"/>
              <a:chExt cx="1752600" cy="1828800"/>
            </a:xfrm>
          </p:grpSpPr>
          <p:pic>
            <p:nvPicPr>
              <p:cNvPr id="581" name="Google Shape;581;p41" descr="http://blisstree.com/files/2010/04/earth.jpg"/>
              <p:cNvPicPr preferRelativeResize="0"/>
              <p:nvPr/>
            </p:nvPicPr>
            <p:blipFill rotWithShape="1">
              <a:blip r:embed="rId4">
                <a:alphaModFix/>
              </a:blip>
              <a:srcRect/>
              <a:stretch/>
            </p:blipFill>
            <p:spPr>
              <a:xfrm>
                <a:off x="3962400" y="2819400"/>
                <a:ext cx="1752600" cy="1828800"/>
              </a:xfrm>
              <a:prstGeom prst="rect">
                <a:avLst/>
              </a:prstGeom>
              <a:noFill/>
              <a:ln>
                <a:noFill/>
              </a:ln>
            </p:spPr>
          </p:pic>
          <p:sp>
            <p:nvSpPr>
              <p:cNvPr id="582" name="Google Shape;582;p41"/>
              <p:cNvSpPr/>
              <p:nvPr/>
            </p:nvSpPr>
            <p:spPr>
              <a:xfrm>
                <a:off x="4114800" y="3581400"/>
                <a:ext cx="228600" cy="228600"/>
              </a:xfrm>
              <a:prstGeom prst="star5">
                <a:avLst>
                  <a:gd name="adj" fmla="val 19098"/>
                  <a:gd name="hf" fmla="val 105146"/>
                  <a:gd name="vf" fmla="val 110557"/>
                </a:avLst>
              </a:prstGeom>
              <a:solidFill>
                <a:srgbClr val="FFC0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83" name="Google Shape;583;p41"/>
            <p:cNvSpPr/>
            <p:nvPr/>
          </p:nvSpPr>
          <p:spPr>
            <a:xfrm>
              <a:off x="3505200" y="2895600"/>
              <a:ext cx="2514600" cy="16764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84" name="Google Shape;584;p41"/>
          <p:cNvSpPr txBox="1"/>
          <p:nvPr/>
        </p:nvSpPr>
        <p:spPr>
          <a:xfrm>
            <a:off x="7315200" y="4867275"/>
            <a:ext cx="1752600" cy="9239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Every ~24hrs</a:t>
            </a:r>
            <a:endParaRPr/>
          </a:p>
          <a:p>
            <a:pPr marL="0" marR="0" lvl="0"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2 high tides</a:t>
            </a:r>
            <a:endParaRPr/>
          </a:p>
          <a:p>
            <a:pPr marL="0" marR="0" lvl="0"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2 low tides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42"/>
          <p:cNvSpPr txBox="1">
            <a:spLocks noGrp="1"/>
          </p:cNvSpPr>
          <p:nvPr>
            <p:ph type="title"/>
          </p:nvPr>
        </p:nvSpPr>
        <p:spPr>
          <a:xfrm>
            <a:off x="629841"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000"/>
              <a:buFont typeface="Arial"/>
              <a:buNone/>
            </a:pPr>
            <a:r>
              <a:rPr lang="en-US">
                <a:solidFill>
                  <a:schemeClr val="dk1"/>
                </a:solidFill>
              </a:rPr>
              <a:t>The Sun and Tides</a:t>
            </a:r>
            <a:endParaRPr/>
          </a:p>
        </p:txBody>
      </p:sp>
      <p:sp>
        <p:nvSpPr>
          <p:cNvPr id="591" name="Google Shape;591;p42"/>
          <p:cNvSpPr txBox="1">
            <a:spLocks noGrp="1"/>
          </p:cNvSpPr>
          <p:nvPr>
            <p:ph type="body" idx="1"/>
          </p:nvPr>
        </p:nvSpPr>
        <p:spPr>
          <a:xfrm>
            <a:off x="457200" y="685800"/>
            <a:ext cx="3868340" cy="82391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800"/>
              <a:buNone/>
            </a:pPr>
            <a:r>
              <a:rPr lang="en-US">
                <a:solidFill>
                  <a:schemeClr val="dk1"/>
                </a:solidFill>
              </a:rPr>
              <a:t>Spring Tides</a:t>
            </a:r>
            <a:endParaRPr/>
          </a:p>
        </p:txBody>
      </p:sp>
      <p:sp>
        <p:nvSpPr>
          <p:cNvPr id="592" name="Google Shape;592;p42"/>
          <p:cNvSpPr txBox="1">
            <a:spLocks noGrp="1"/>
          </p:cNvSpPr>
          <p:nvPr>
            <p:ph type="body" idx="3"/>
          </p:nvPr>
        </p:nvSpPr>
        <p:spPr>
          <a:xfrm>
            <a:off x="5029200" y="685800"/>
            <a:ext cx="3887391" cy="82391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1800"/>
              <a:buNone/>
            </a:pPr>
            <a:r>
              <a:rPr lang="en-US">
                <a:solidFill>
                  <a:schemeClr val="dk1"/>
                </a:solidFill>
              </a:rPr>
              <a:t>Neap Tides</a:t>
            </a:r>
            <a:endParaRPr/>
          </a:p>
        </p:txBody>
      </p:sp>
      <p:grpSp>
        <p:nvGrpSpPr>
          <p:cNvPr id="593" name="Google Shape;593;p42"/>
          <p:cNvGrpSpPr/>
          <p:nvPr/>
        </p:nvGrpSpPr>
        <p:grpSpPr>
          <a:xfrm>
            <a:off x="228600" y="1281112"/>
            <a:ext cx="3810000" cy="1524000"/>
            <a:chOff x="0" y="1290637"/>
            <a:chExt cx="3810000" cy="1524000"/>
          </a:xfrm>
        </p:grpSpPr>
        <p:pic>
          <p:nvPicPr>
            <p:cNvPr id="594" name="Google Shape;594;p42" descr="http://blisstree.com/files/2010/04/earth.jpg"/>
            <p:cNvPicPr preferRelativeResize="0"/>
            <p:nvPr/>
          </p:nvPicPr>
          <p:blipFill rotWithShape="1">
            <a:blip r:embed="rId3">
              <a:alphaModFix/>
            </a:blip>
            <a:srcRect/>
            <a:stretch/>
          </p:blipFill>
          <p:spPr>
            <a:xfrm>
              <a:off x="2514600" y="1747837"/>
              <a:ext cx="838200" cy="838200"/>
            </a:xfrm>
            <a:prstGeom prst="rect">
              <a:avLst/>
            </a:prstGeom>
            <a:noFill/>
            <a:ln>
              <a:noFill/>
            </a:ln>
          </p:spPr>
        </p:pic>
        <p:sp>
          <p:nvSpPr>
            <p:cNvPr id="595" name="Google Shape;595;p42"/>
            <p:cNvSpPr/>
            <p:nvPr/>
          </p:nvSpPr>
          <p:spPr>
            <a:xfrm>
              <a:off x="2133600" y="1824037"/>
              <a:ext cx="1676400" cy="6858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6" name="Google Shape;596;p42" descr="http://www.swpc.noaa.gov/primer/primer_graphics/Sun.png"/>
            <p:cNvPicPr preferRelativeResize="0"/>
            <p:nvPr/>
          </p:nvPicPr>
          <p:blipFill rotWithShape="1">
            <a:blip r:embed="rId4">
              <a:alphaModFix/>
            </a:blip>
            <a:srcRect/>
            <a:stretch/>
          </p:blipFill>
          <p:spPr>
            <a:xfrm>
              <a:off x="0" y="1290637"/>
              <a:ext cx="1055688" cy="1524000"/>
            </a:xfrm>
            <a:prstGeom prst="rect">
              <a:avLst/>
            </a:prstGeom>
            <a:noFill/>
            <a:ln>
              <a:noFill/>
            </a:ln>
          </p:spPr>
        </p:pic>
        <p:pic>
          <p:nvPicPr>
            <p:cNvPr id="597" name="Google Shape;597;p42" descr="http://ufo.aadityas.com/wp-content/uploads/2008/09/moon11-19-02b.jpg"/>
            <p:cNvPicPr preferRelativeResize="0"/>
            <p:nvPr/>
          </p:nvPicPr>
          <p:blipFill rotWithShape="1">
            <a:blip r:embed="rId5">
              <a:alphaModFix/>
            </a:blip>
            <a:srcRect/>
            <a:stretch/>
          </p:blipFill>
          <p:spPr>
            <a:xfrm>
              <a:off x="1600200" y="2052637"/>
              <a:ext cx="314325" cy="304800"/>
            </a:xfrm>
            <a:prstGeom prst="rect">
              <a:avLst/>
            </a:prstGeom>
            <a:noFill/>
            <a:ln>
              <a:noFill/>
            </a:ln>
          </p:spPr>
        </p:pic>
        <p:sp>
          <p:nvSpPr>
            <p:cNvPr id="598" name="Google Shape;598;p42"/>
            <p:cNvSpPr/>
            <p:nvPr/>
          </p:nvSpPr>
          <p:spPr>
            <a:xfrm rot="5400000">
              <a:off x="1981200" y="1824037"/>
              <a:ext cx="533400" cy="6858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599" name="Google Shape;599;p42"/>
          <p:cNvGrpSpPr/>
          <p:nvPr/>
        </p:nvGrpSpPr>
        <p:grpSpPr>
          <a:xfrm>
            <a:off x="228600" y="2957512"/>
            <a:ext cx="4419600" cy="1524000"/>
            <a:chOff x="0" y="3271837"/>
            <a:chExt cx="4419600" cy="1524000"/>
          </a:xfrm>
        </p:grpSpPr>
        <p:pic>
          <p:nvPicPr>
            <p:cNvPr id="600" name="Google Shape;600;p42" descr="http://blisstree.com/files/2010/04/earth.jpg"/>
            <p:cNvPicPr preferRelativeResize="0"/>
            <p:nvPr/>
          </p:nvPicPr>
          <p:blipFill rotWithShape="1">
            <a:blip r:embed="rId3">
              <a:alphaModFix/>
            </a:blip>
            <a:srcRect/>
            <a:stretch/>
          </p:blipFill>
          <p:spPr>
            <a:xfrm>
              <a:off x="2514600" y="3729037"/>
              <a:ext cx="838200" cy="838200"/>
            </a:xfrm>
            <a:prstGeom prst="rect">
              <a:avLst/>
            </a:prstGeom>
            <a:noFill/>
            <a:ln>
              <a:noFill/>
            </a:ln>
          </p:spPr>
        </p:pic>
        <p:sp>
          <p:nvSpPr>
            <p:cNvPr id="601" name="Google Shape;601;p42"/>
            <p:cNvSpPr/>
            <p:nvPr/>
          </p:nvSpPr>
          <p:spPr>
            <a:xfrm>
              <a:off x="2133600" y="3805237"/>
              <a:ext cx="1676400" cy="6858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2" name="Google Shape;602;p42" descr="http://www.swpc.noaa.gov/primer/primer_graphics/Sun.png"/>
            <p:cNvPicPr preferRelativeResize="0"/>
            <p:nvPr/>
          </p:nvPicPr>
          <p:blipFill rotWithShape="1">
            <a:blip r:embed="rId4">
              <a:alphaModFix/>
            </a:blip>
            <a:srcRect/>
            <a:stretch/>
          </p:blipFill>
          <p:spPr>
            <a:xfrm>
              <a:off x="0" y="3271837"/>
              <a:ext cx="1055688" cy="1524000"/>
            </a:xfrm>
            <a:prstGeom prst="rect">
              <a:avLst/>
            </a:prstGeom>
            <a:noFill/>
            <a:ln>
              <a:noFill/>
            </a:ln>
          </p:spPr>
        </p:pic>
        <p:pic>
          <p:nvPicPr>
            <p:cNvPr id="603" name="Google Shape;603;p42" descr="http://ufo.aadityas.com/wp-content/uploads/2008/09/moon11-19-02b.jpg"/>
            <p:cNvPicPr preferRelativeResize="0"/>
            <p:nvPr/>
          </p:nvPicPr>
          <p:blipFill rotWithShape="1">
            <a:blip r:embed="rId5">
              <a:alphaModFix/>
            </a:blip>
            <a:srcRect/>
            <a:stretch/>
          </p:blipFill>
          <p:spPr>
            <a:xfrm>
              <a:off x="4105275" y="4033837"/>
              <a:ext cx="314325" cy="304800"/>
            </a:xfrm>
            <a:prstGeom prst="rect">
              <a:avLst/>
            </a:prstGeom>
            <a:noFill/>
            <a:ln>
              <a:noFill/>
            </a:ln>
          </p:spPr>
        </p:pic>
        <p:sp>
          <p:nvSpPr>
            <p:cNvPr id="604" name="Google Shape;604;p42"/>
            <p:cNvSpPr/>
            <p:nvPr/>
          </p:nvSpPr>
          <p:spPr>
            <a:xfrm rot="5400000">
              <a:off x="2133600" y="4033837"/>
              <a:ext cx="152400" cy="3048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5" name="Google Shape;605;p42"/>
            <p:cNvSpPr/>
            <p:nvPr/>
          </p:nvSpPr>
          <p:spPr>
            <a:xfrm rot="-5400000">
              <a:off x="3581400" y="3957637"/>
              <a:ext cx="304800" cy="4572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606" name="Google Shape;606;p42"/>
          <p:cNvGrpSpPr/>
          <p:nvPr/>
        </p:nvGrpSpPr>
        <p:grpSpPr>
          <a:xfrm>
            <a:off x="5066776" y="900112"/>
            <a:ext cx="3352800" cy="1905000"/>
            <a:chOff x="5181600" y="1752600"/>
            <a:chExt cx="3352800" cy="1905000"/>
          </a:xfrm>
        </p:grpSpPr>
        <p:pic>
          <p:nvPicPr>
            <p:cNvPr id="607" name="Google Shape;607;p42" descr="http://blisstree.com/files/2010/04/earth.jpg"/>
            <p:cNvPicPr preferRelativeResize="0"/>
            <p:nvPr/>
          </p:nvPicPr>
          <p:blipFill rotWithShape="1">
            <a:blip r:embed="rId3">
              <a:alphaModFix/>
            </a:blip>
            <a:srcRect/>
            <a:stretch/>
          </p:blipFill>
          <p:spPr>
            <a:xfrm>
              <a:off x="7696200" y="2590800"/>
              <a:ext cx="838200" cy="838200"/>
            </a:xfrm>
            <a:prstGeom prst="rect">
              <a:avLst/>
            </a:prstGeom>
            <a:noFill/>
            <a:ln>
              <a:noFill/>
            </a:ln>
          </p:spPr>
        </p:pic>
        <p:sp>
          <p:nvSpPr>
            <p:cNvPr id="608" name="Google Shape;608;p42"/>
            <p:cNvSpPr/>
            <p:nvPr/>
          </p:nvSpPr>
          <p:spPr>
            <a:xfrm>
              <a:off x="7696200" y="2514600"/>
              <a:ext cx="838200" cy="9906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09" name="Google Shape;609;p42" descr="http://www.swpc.noaa.gov/primer/primer_graphics/Sun.png"/>
            <p:cNvPicPr preferRelativeResize="0"/>
            <p:nvPr/>
          </p:nvPicPr>
          <p:blipFill rotWithShape="1">
            <a:blip r:embed="rId4">
              <a:alphaModFix/>
            </a:blip>
            <a:srcRect/>
            <a:stretch/>
          </p:blipFill>
          <p:spPr>
            <a:xfrm>
              <a:off x="5181600" y="2133600"/>
              <a:ext cx="1055688" cy="1524000"/>
            </a:xfrm>
            <a:prstGeom prst="rect">
              <a:avLst/>
            </a:prstGeom>
            <a:noFill/>
            <a:ln>
              <a:noFill/>
            </a:ln>
          </p:spPr>
        </p:pic>
        <p:pic>
          <p:nvPicPr>
            <p:cNvPr id="610" name="Google Shape;610;p42" descr="http://ufo.aadityas.com/wp-content/uploads/2008/09/moon11-19-02b.jpg"/>
            <p:cNvPicPr preferRelativeResize="0"/>
            <p:nvPr/>
          </p:nvPicPr>
          <p:blipFill rotWithShape="1">
            <a:blip r:embed="rId5">
              <a:alphaModFix/>
            </a:blip>
            <a:srcRect/>
            <a:stretch/>
          </p:blipFill>
          <p:spPr>
            <a:xfrm>
              <a:off x="8031290" y="1752600"/>
              <a:ext cx="314325" cy="304800"/>
            </a:xfrm>
            <a:prstGeom prst="rect">
              <a:avLst/>
            </a:prstGeom>
            <a:noFill/>
            <a:ln>
              <a:noFill/>
            </a:ln>
          </p:spPr>
        </p:pic>
        <p:sp>
          <p:nvSpPr>
            <p:cNvPr id="611" name="Google Shape;611;p42"/>
            <p:cNvSpPr/>
            <p:nvPr/>
          </p:nvSpPr>
          <p:spPr>
            <a:xfrm rot="10800000">
              <a:off x="8001000" y="2133600"/>
              <a:ext cx="304800" cy="4572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2" name="Google Shape;612;p42"/>
            <p:cNvSpPr/>
            <p:nvPr/>
          </p:nvSpPr>
          <p:spPr>
            <a:xfrm rot="5400000">
              <a:off x="7467600" y="2819400"/>
              <a:ext cx="152400" cy="3048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13" name="Google Shape;613;p42"/>
          <p:cNvSpPr txBox="1"/>
          <p:nvPr/>
        </p:nvSpPr>
        <p:spPr>
          <a:xfrm>
            <a:off x="1055688" y="5096470"/>
            <a:ext cx="336391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 spring tides every ~28 days</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New Moon</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 Full Moon</a:t>
            </a:r>
            <a:endParaRPr/>
          </a:p>
        </p:txBody>
      </p:sp>
      <p:sp>
        <p:nvSpPr>
          <p:cNvPr id="614" name="Google Shape;614;p42"/>
          <p:cNvSpPr txBox="1"/>
          <p:nvPr/>
        </p:nvSpPr>
        <p:spPr>
          <a:xfrm>
            <a:off x="5532706" y="5096470"/>
            <a:ext cx="361129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 neap tides every ~28 days</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First Quarter Moon</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Third Quarter Moon</a:t>
            </a:r>
            <a:endParaRPr/>
          </a:p>
        </p:txBody>
      </p:sp>
      <p:grpSp>
        <p:nvGrpSpPr>
          <p:cNvPr id="615" name="Google Shape;615;p42"/>
          <p:cNvGrpSpPr/>
          <p:nvPr/>
        </p:nvGrpSpPr>
        <p:grpSpPr>
          <a:xfrm>
            <a:off x="5077888" y="2957512"/>
            <a:ext cx="3352800" cy="2133600"/>
            <a:chOff x="5181600" y="2133600"/>
            <a:chExt cx="3352800" cy="2133600"/>
          </a:xfrm>
        </p:grpSpPr>
        <p:pic>
          <p:nvPicPr>
            <p:cNvPr id="616" name="Google Shape;616;p42" descr="http://blisstree.com/files/2010/04/earth.jpg"/>
            <p:cNvPicPr preferRelativeResize="0"/>
            <p:nvPr/>
          </p:nvPicPr>
          <p:blipFill rotWithShape="1">
            <a:blip r:embed="rId3">
              <a:alphaModFix/>
            </a:blip>
            <a:srcRect/>
            <a:stretch/>
          </p:blipFill>
          <p:spPr>
            <a:xfrm>
              <a:off x="7696200" y="2590800"/>
              <a:ext cx="838200" cy="838200"/>
            </a:xfrm>
            <a:prstGeom prst="rect">
              <a:avLst/>
            </a:prstGeom>
            <a:noFill/>
            <a:ln>
              <a:noFill/>
            </a:ln>
          </p:spPr>
        </p:pic>
        <p:sp>
          <p:nvSpPr>
            <p:cNvPr id="617" name="Google Shape;617;p42"/>
            <p:cNvSpPr/>
            <p:nvPr/>
          </p:nvSpPr>
          <p:spPr>
            <a:xfrm>
              <a:off x="7696200" y="2514600"/>
              <a:ext cx="838200" cy="990600"/>
            </a:xfrm>
            <a:prstGeom prst="ellipse">
              <a:avLst/>
            </a:prstGeom>
            <a:solidFill>
              <a:srgbClr val="4F81BD">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18" name="Google Shape;618;p42" descr="http://www.swpc.noaa.gov/primer/primer_graphics/Sun.png"/>
            <p:cNvPicPr preferRelativeResize="0"/>
            <p:nvPr/>
          </p:nvPicPr>
          <p:blipFill rotWithShape="1">
            <a:blip r:embed="rId4">
              <a:alphaModFix/>
            </a:blip>
            <a:srcRect/>
            <a:stretch/>
          </p:blipFill>
          <p:spPr>
            <a:xfrm>
              <a:off x="5181600" y="2133600"/>
              <a:ext cx="1055688" cy="1524000"/>
            </a:xfrm>
            <a:prstGeom prst="rect">
              <a:avLst/>
            </a:prstGeom>
            <a:noFill/>
            <a:ln>
              <a:noFill/>
            </a:ln>
          </p:spPr>
        </p:pic>
        <p:pic>
          <p:nvPicPr>
            <p:cNvPr id="619" name="Google Shape;619;p42" descr="http://ufo.aadityas.com/wp-content/uploads/2008/09/moon11-19-02b.jpg"/>
            <p:cNvPicPr preferRelativeResize="0"/>
            <p:nvPr/>
          </p:nvPicPr>
          <p:blipFill rotWithShape="1">
            <a:blip r:embed="rId5">
              <a:alphaModFix/>
            </a:blip>
            <a:srcRect/>
            <a:stretch/>
          </p:blipFill>
          <p:spPr>
            <a:xfrm>
              <a:off x="8020178" y="3962400"/>
              <a:ext cx="314325" cy="304800"/>
            </a:xfrm>
            <a:prstGeom prst="rect">
              <a:avLst/>
            </a:prstGeom>
            <a:noFill/>
            <a:ln>
              <a:noFill/>
            </a:ln>
          </p:spPr>
        </p:pic>
        <p:sp>
          <p:nvSpPr>
            <p:cNvPr id="620" name="Google Shape;620;p42"/>
            <p:cNvSpPr/>
            <p:nvPr/>
          </p:nvSpPr>
          <p:spPr>
            <a:xfrm flipH="1">
              <a:off x="8001000" y="3429000"/>
              <a:ext cx="304800" cy="4572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1" name="Google Shape;621;p42"/>
            <p:cNvSpPr/>
            <p:nvPr/>
          </p:nvSpPr>
          <p:spPr>
            <a:xfrm rot="5400000">
              <a:off x="7467600" y="2819400"/>
              <a:ext cx="152400" cy="3048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622" name="Google Shape;622;p42"/>
          <p:cNvCxnSpPr/>
          <p:nvPr/>
        </p:nvCxnSpPr>
        <p:spPr>
          <a:xfrm>
            <a:off x="5716191" y="2957512"/>
            <a:ext cx="3124200" cy="0"/>
          </a:xfrm>
          <a:prstGeom prst="straightConnector1">
            <a:avLst/>
          </a:prstGeom>
          <a:noFill/>
          <a:ln w="9525" cap="flat" cmpd="sng">
            <a:solidFill>
              <a:srgbClr val="4A7DBA"/>
            </a:solidFill>
            <a:prstDash val="dash"/>
            <a:round/>
            <a:headEnd type="none" w="sm" len="sm"/>
            <a:tailEnd type="none" w="sm" len="sm"/>
          </a:ln>
        </p:spPr>
      </p:cxnSp>
      <p:cxnSp>
        <p:nvCxnSpPr>
          <p:cNvPr id="623" name="Google Shape;623;p42"/>
          <p:cNvCxnSpPr>
            <a:stCxn id="602" idx="0"/>
          </p:cNvCxnSpPr>
          <p:nvPr/>
        </p:nvCxnSpPr>
        <p:spPr>
          <a:xfrm>
            <a:off x="756444" y="2957512"/>
            <a:ext cx="3734700" cy="0"/>
          </a:xfrm>
          <a:prstGeom prst="straightConnector1">
            <a:avLst/>
          </a:prstGeom>
          <a:noFill/>
          <a:ln w="9525" cap="flat" cmpd="sng">
            <a:solidFill>
              <a:srgbClr val="4A7DBA"/>
            </a:solidFill>
            <a:prstDash val="dash"/>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2000"/>
                                        <p:tgtEl>
                                          <p:spTgt spid="623"/>
                                        </p:tgtEl>
                                      </p:cBhvr>
                                    </p:animEffect>
                                  </p:childTnLst>
                                </p:cTn>
                              </p:par>
                              <p:par>
                                <p:cTn id="8" presetID="10" presetClass="entr" presetSubtype="0" fill="hold" nodeType="withEffect">
                                  <p:stCondLst>
                                    <p:cond delay="0"/>
                                  </p:stCondLst>
                                  <p:childTnLst>
                                    <p:set>
                                      <p:cBhvr>
                                        <p:cTn id="9" dur="1" fill="hold">
                                          <p:stCondLst>
                                            <p:cond delay="0"/>
                                          </p:stCondLst>
                                        </p:cTn>
                                        <p:tgtEl>
                                          <p:spTgt spid="591">
                                            <p:txEl>
                                              <p:pRg st="0" end="0"/>
                                            </p:txEl>
                                          </p:spTgt>
                                        </p:tgtEl>
                                        <p:attrNameLst>
                                          <p:attrName>style.visibility</p:attrName>
                                        </p:attrNameLst>
                                      </p:cBhvr>
                                      <p:to>
                                        <p:strVal val="visible"/>
                                      </p:to>
                                    </p:set>
                                    <p:animEffect transition="in" filter="fade">
                                      <p:cBhvr>
                                        <p:cTn id="10" dur="2000"/>
                                        <p:tgtEl>
                                          <p:spTgt spid="59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92">
                                            <p:txEl>
                                              <p:pRg st="0" end="0"/>
                                            </p:txEl>
                                          </p:spTgt>
                                        </p:tgtEl>
                                        <p:attrNameLst>
                                          <p:attrName>style.visibility</p:attrName>
                                        </p:attrNameLst>
                                      </p:cBhvr>
                                      <p:to>
                                        <p:strVal val="visible"/>
                                      </p:to>
                                    </p:set>
                                    <p:animEffect transition="in" filter="fade">
                                      <p:cBhvr>
                                        <p:cTn id="13" dur="2000"/>
                                        <p:tgtEl>
                                          <p:spTgt spid="59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622"/>
                                        </p:tgtEl>
                                        <p:attrNameLst>
                                          <p:attrName>style.visibility</p:attrName>
                                        </p:attrNameLst>
                                      </p:cBhvr>
                                      <p:to>
                                        <p:strVal val="visible"/>
                                      </p:to>
                                    </p:set>
                                    <p:animEffect transition="in" filter="fade">
                                      <p:cBhvr>
                                        <p:cTn id="22" dur="2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612919fba5_0_1"/>
          <p:cNvSpPr txBox="1"/>
          <p:nvPr/>
        </p:nvSpPr>
        <p:spPr>
          <a:xfrm>
            <a:off x="2747400" y="1933850"/>
            <a:ext cx="36492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rPr>
              <a:t>Thank you!</a:t>
            </a:r>
            <a:endParaRPr sz="5400">
              <a:solidFill>
                <a:schemeClr val="dk1"/>
              </a:solidFill>
            </a:endParaRPr>
          </a:p>
        </p:txBody>
      </p:sp>
      <p:sp>
        <p:nvSpPr>
          <p:cNvPr id="630" name="Google Shape;630;g612919fba5_0_1"/>
          <p:cNvSpPr txBox="1"/>
          <p:nvPr/>
        </p:nvSpPr>
        <p:spPr>
          <a:xfrm>
            <a:off x="3120150" y="3340875"/>
            <a:ext cx="29037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200">
                <a:solidFill>
                  <a:schemeClr val="dk1"/>
                </a:solidFill>
              </a:rPr>
              <a:t>Questions?</a:t>
            </a:r>
            <a:endParaRPr sz="4200">
              <a:solidFill>
                <a:schemeClr val="dk1"/>
              </a:solidFill>
            </a:endParaRPr>
          </a:p>
        </p:txBody>
      </p:sp>
      <p:pic>
        <p:nvPicPr>
          <p:cNvPr id="631" name="Google Shape;631;g612919fba5_0_1"/>
          <p:cNvPicPr preferRelativeResize="0"/>
          <p:nvPr/>
        </p:nvPicPr>
        <p:blipFill>
          <a:blip r:embed="rId3">
            <a:alphaModFix/>
          </a:blip>
          <a:stretch>
            <a:fillRect/>
          </a:stretch>
        </p:blipFill>
        <p:spPr>
          <a:xfrm>
            <a:off x="2103625" y="6284126"/>
            <a:ext cx="6873600" cy="469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C1B71"/>
              </a:buClr>
              <a:buSzPts val="4000"/>
              <a:buFont typeface="Arial"/>
              <a:buNone/>
            </a:pPr>
            <a:r>
              <a:rPr lang="en-US" cap="none"/>
              <a:t>EXTRA SLIDES</a:t>
            </a:r>
            <a:endParaRPr/>
          </a:p>
        </p:txBody>
      </p:sp>
      <p:sp>
        <p:nvSpPr>
          <p:cNvPr id="637" name="Google Shape;637;p45"/>
          <p:cNvSpPr txBox="1">
            <a:spLocks noGrp="1"/>
          </p:cNvSpPr>
          <p:nvPr>
            <p:ph type="body" idx="1"/>
          </p:nvPr>
        </p:nvSpPr>
        <p:spPr>
          <a:xfrm>
            <a:off x="626516" y="1905000"/>
            <a:ext cx="7886700" cy="1500187"/>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2400"/>
              <a:buFont typeface="Arial"/>
              <a:buNone/>
            </a:pPr>
            <a:r>
              <a:rPr lang="en-US" sz="3200">
                <a:solidFill>
                  <a:schemeClr val="lt1"/>
                </a:solidFill>
              </a:rPr>
              <a:t>Extra Slides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6"/>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000"/>
              <a:buFont typeface="Arial"/>
              <a:buNone/>
            </a:pPr>
            <a:r>
              <a:rPr lang="en-US">
                <a:solidFill>
                  <a:schemeClr val="lt1"/>
                </a:solidFill>
              </a:rPr>
              <a:t>Want more info?</a:t>
            </a:r>
            <a:endParaRPr/>
          </a:p>
        </p:txBody>
      </p:sp>
      <p:pic>
        <p:nvPicPr>
          <p:cNvPr id="644" name="Google Shape;644;p46"/>
          <p:cNvPicPr preferRelativeResize="0"/>
          <p:nvPr/>
        </p:nvPicPr>
        <p:blipFill rotWithShape="1">
          <a:blip r:embed="rId3">
            <a:alphaModFix/>
          </a:blip>
          <a:srcRect l="21979" t="21379" r="23073" b="34720"/>
          <a:stretch/>
        </p:blipFill>
        <p:spPr>
          <a:xfrm>
            <a:off x="0" y="1295400"/>
            <a:ext cx="9144000" cy="4140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7"/>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5000"/>
              <a:buFont typeface="Arial"/>
              <a:buNone/>
            </a:pPr>
            <a:r>
              <a:rPr lang="en-US">
                <a:solidFill>
                  <a:schemeClr val="lt1"/>
                </a:solidFill>
              </a:rPr>
              <a:t>Moon Zoo (</a:t>
            </a:r>
            <a:r>
              <a:rPr lang="en-US" u="sng">
                <a:solidFill>
                  <a:schemeClr val="lt1"/>
                </a:solidFill>
                <a:hlinkClick r:id="rId3"/>
              </a:rPr>
              <a:t>www.moonzoo.org</a:t>
            </a:r>
            <a:r>
              <a:rPr lang="en-US">
                <a:solidFill>
                  <a:schemeClr val="lt1"/>
                </a:solidFill>
              </a:rPr>
              <a:t>)</a:t>
            </a:r>
            <a:endParaRPr/>
          </a:p>
        </p:txBody>
      </p:sp>
      <p:pic>
        <p:nvPicPr>
          <p:cNvPr id="652" name="Google Shape;652;p47"/>
          <p:cNvPicPr preferRelativeResize="0"/>
          <p:nvPr/>
        </p:nvPicPr>
        <p:blipFill rotWithShape="1">
          <a:blip r:embed="rId4">
            <a:alphaModFix/>
          </a:blip>
          <a:srcRect t="10454" r="1770" b="6249"/>
          <a:stretch/>
        </p:blipFill>
        <p:spPr>
          <a:xfrm>
            <a:off x="0" y="1577975"/>
            <a:ext cx="9156700" cy="43656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48"/>
          <p:cNvPicPr preferRelativeResize="0"/>
          <p:nvPr/>
        </p:nvPicPr>
        <p:blipFill rotWithShape="1">
          <a:blip r:embed="rId3">
            <a:alphaModFix/>
          </a:blip>
          <a:srcRect l="17155" t="22639" r="37461" b="18298"/>
          <a:stretch/>
        </p:blipFill>
        <p:spPr>
          <a:xfrm>
            <a:off x="442913" y="0"/>
            <a:ext cx="8258175" cy="60424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49" descr="The second full moon in a single month is commonly known as a 'blue moon,' and that's what we'll see on New Year's Eve."/>
          <p:cNvPicPr preferRelativeResize="0"/>
          <p:nvPr/>
        </p:nvPicPr>
        <p:blipFill rotWithShape="1">
          <a:blip r:embed="rId3">
            <a:alphaModFix/>
          </a:blip>
          <a:srcRect/>
          <a:stretch/>
        </p:blipFill>
        <p:spPr>
          <a:xfrm>
            <a:off x="4410075" y="2438400"/>
            <a:ext cx="4733925" cy="3400425"/>
          </a:xfrm>
          <a:prstGeom prst="rect">
            <a:avLst/>
          </a:prstGeom>
          <a:noFill/>
          <a:ln>
            <a:noFill/>
          </a:ln>
        </p:spPr>
      </p:pic>
      <p:pic>
        <p:nvPicPr>
          <p:cNvPr id="666" name="Google Shape;666;p49" descr="harvest20moon"/>
          <p:cNvPicPr preferRelativeResize="0"/>
          <p:nvPr/>
        </p:nvPicPr>
        <p:blipFill rotWithShape="1">
          <a:blip r:embed="rId4">
            <a:alphaModFix/>
          </a:blip>
          <a:srcRect r="3030" b="2547"/>
          <a:stretch/>
        </p:blipFill>
        <p:spPr>
          <a:xfrm>
            <a:off x="0" y="0"/>
            <a:ext cx="4267200" cy="3886200"/>
          </a:xfrm>
          <a:prstGeom prst="rect">
            <a:avLst/>
          </a:prstGeom>
          <a:noFill/>
          <a:ln>
            <a:noFill/>
          </a:ln>
        </p:spPr>
      </p:pic>
      <p:sp>
        <p:nvSpPr>
          <p:cNvPr id="667" name="Google Shape;667;p49"/>
          <p:cNvSpPr txBox="1"/>
          <p:nvPr/>
        </p:nvSpPr>
        <p:spPr>
          <a:xfrm>
            <a:off x="304800" y="3505200"/>
            <a:ext cx="36576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Harvest Moon</a:t>
            </a:r>
            <a:endParaRPr/>
          </a:p>
        </p:txBody>
      </p:sp>
      <p:sp>
        <p:nvSpPr>
          <p:cNvPr id="668" name="Google Shape;668;p49"/>
          <p:cNvSpPr txBox="1"/>
          <p:nvPr/>
        </p:nvSpPr>
        <p:spPr>
          <a:xfrm>
            <a:off x="5029200" y="2133600"/>
            <a:ext cx="36576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Blue Moon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50" descr="106_3044"/>
          <p:cNvPicPr preferRelativeResize="0">
            <a:picLocks noGrp="1"/>
          </p:cNvPicPr>
          <p:nvPr>
            <p:ph type="body" idx="4294967295"/>
          </p:nvPr>
        </p:nvPicPr>
        <p:blipFill rotWithShape="1">
          <a:blip r:embed="rId3">
            <a:alphaModFix/>
          </a:blip>
          <a:srcRect l="23341" r="10609"/>
          <a:stretch/>
        </p:blipFill>
        <p:spPr>
          <a:xfrm>
            <a:off x="241300" y="17713"/>
            <a:ext cx="3124200" cy="5919537"/>
          </a:xfrm>
          <a:prstGeom prst="rect">
            <a:avLst/>
          </a:prstGeom>
          <a:noFill/>
          <a:ln>
            <a:noFill/>
          </a:ln>
        </p:spPr>
      </p:pic>
      <p:pic>
        <p:nvPicPr>
          <p:cNvPr id="675" name="Google Shape;675;p50"/>
          <p:cNvPicPr preferRelativeResize="0">
            <a:picLocks noGrp="1"/>
          </p:cNvPicPr>
          <p:nvPr>
            <p:ph type="body" idx="4294967295"/>
          </p:nvPr>
        </p:nvPicPr>
        <p:blipFill rotWithShape="1">
          <a:blip r:embed="rId4">
            <a:alphaModFix/>
          </a:blip>
          <a:srcRect/>
          <a:stretch/>
        </p:blipFill>
        <p:spPr>
          <a:xfrm>
            <a:off x="6983413" y="1414463"/>
            <a:ext cx="2160587" cy="1812925"/>
          </a:xfrm>
          <a:prstGeom prst="rect">
            <a:avLst/>
          </a:prstGeom>
          <a:noFill/>
          <a:ln w="9525" cap="flat" cmpd="sng">
            <a:solidFill>
              <a:schemeClr val="dk1"/>
            </a:solidFill>
            <a:prstDash val="solid"/>
            <a:miter lim="800000"/>
            <a:headEnd type="none" w="sm" len="sm"/>
            <a:tailEnd type="none" w="sm" len="sm"/>
          </a:ln>
        </p:spPr>
      </p:pic>
      <p:pic>
        <p:nvPicPr>
          <p:cNvPr id="676" name="Google Shape;676;p50" descr="as17-145-22165 - best from here on"/>
          <p:cNvPicPr preferRelativeResize="0"/>
          <p:nvPr/>
        </p:nvPicPr>
        <p:blipFill rotWithShape="1">
          <a:blip r:embed="rId5">
            <a:alphaModFix/>
          </a:blip>
          <a:srcRect/>
          <a:stretch/>
        </p:blipFill>
        <p:spPr>
          <a:xfrm>
            <a:off x="3558677" y="3273425"/>
            <a:ext cx="2465388" cy="2663825"/>
          </a:xfrm>
          <a:prstGeom prst="rect">
            <a:avLst/>
          </a:prstGeom>
          <a:noFill/>
          <a:ln w="9525" cap="flat" cmpd="sng">
            <a:solidFill>
              <a:schemeClr val="dk1"/>
            </a:solidFill>
            <a:prstDash val="solid"/>
            <a:miter lim="800000"/>
            <a:headEnd type="none" w="sm" len="sm"/>
            <a:tailEnd type="none" w="sm" len="sm"/>
          </a:ln>
        </p:spPr>
      </p:pic>
      <p:pic>
        <p:nvPicPr>
          <p:cNvPr id="677" name="Google Shape;677;p50" descr="as11-40-5877"/>
          <p:cNvPicPr preferRelativeResize="0"/>
          <p:nvPr/>
        </p:nvPicPr>
        <p:blipFill rotWithShape="1">
          <a:blip r:embed="rId6">
            <a:alphaModFix/>
          </a:blip>
          <a:srcRect/>
          <a:stretch/>
        </p:blipFill>
        <p:spPr>
          <a:xfrm>
            <a:off x="6030913" y="2797175"/>
            <a:ext cx="3113087" cy="3140075"/>
          </a:xfrm>
          <a:prstGeom prst="rect">
            <a:avLst/>
          </a:prstGeom>
          <a:noFill/>
          <a:ln w="9525" cap="flat" cmpd="sng">
            <a:solidFill>
              <a:schemeClr val="dk1"/>
            </a:solidFill>
            <a:prstDash val="solid"/>
            <a:miter lim="800000"/>
            <a:headEnd type="none" w="sm" len="sm"/>
            <a:tailEnd type="none" w="sm" len="sm"/>
          </a:ln>
        </p:spPr>
      </p:pic>
      <p:pic>
        <p:nvPicPr>
          <p:cNvPr id="678" name="Google Shape;678;p50" descr="AS16-113-18339"/>
          <p:cNvPicPr preferRelativeResize="0"/>
          <p:nvPr/>
        </p:nvPicPr>
        <p:blipFill rotWithShape="1">
          <a:blip r:embed="rId7">
            <a:alphaModFix/>
          </a:blip>
          <a:srcRect/>
          <a:stretch/>
        </p:blipFill>
        <p:spPr>
          <a:xfrm>
            <a:off x="3924300" y="950912"/>
            <a:ext cx="3098799" cy="3240089"/>
          </a:xfrm>
          <a:prstGeom prst="rect">
            <a:avLst/>
          </a:prstGeom>
          <a:noFill/>
          <a:ln w="9525" cap="flat" cmpd="sng">
            <a:solidFill>
              <a:schemeClr val="dk1"/>
            </a:solidFill>
            <a:prstDash val="solid"/>
            <a:miter lim="800000"/>
            <a:headEnd type="none" w="sm" len="sm"/>
            <a:tailEnd type="none" w="sm" len="sm"/>
          </a:ln>
        </p:spPr>
      </p:pic>
      <p:sp>
        <p:nvSpPr>
          <p:cNvPr id="679" name="Google Shape;679;p50"/>
          <p:cNvSpPr txBox="1"/>
          <p:nvPr/>
        </p:nvSpPr>
        <p:spPr>
          <a:xfrm>
            <a:off x="94464" y="5599112"/>
            <a:ext cx="2160587" cy="3381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US" sz="1600">
                <a:solidFill>
                  <a:schemeClr val="lt1"/>
                </a:solidFill>
                <a:latin typeface="Arial"/>
                <a:ea typeface="Arial"/>
                <a:cs typeface="Arial"/>
                <a:sym typeface="Arial"/>
              </a:rPr>
              <a:t>Images from NASA</a:t>
            </a:r>
            <a:endParaRPr/>
          </a:p>
        </p:txBody>
      </p:sp>
      <p:sp>
        <p:nvSpPr>
          <p:cNvPr id="680" name="Google Shape;680;p50"/>
          <p:cNvSpPr txBox="1">
            <a:spLocks noGrp="1"/>
          </p:cNvSpPr>
          <p:nvPr>
            <p:ph type="title" idx="4294967295"/>
          </p:nvPr>
        </p:nvSpPr>
        <p:spPr>
          <a:xfrm>
            <a:off x="1066800" y="0"/>
            <a:ext cx="7143600" cy="1143000"/>
          </a:xfrm>
          <a:prstGeom prst="rect">
            <a:avLst/>
          </a:prstGeom>
          <a:noFill/>
          <a:ln>
            <a:noFill/>
          </a:ln>
        </p:spPr>
        <p:txBody>
          <a:bodyPr spcFirstLastPara="1" wrap="square" lIns="45700" tIns="45700" rIns="45700" bIns="45700" anchor="ctr" anchorCtr="0">
            <a:normAutofit/>
          </a:bodyPr>
          <a:lstStyle/>
          <a:p>
            <a:pPr marL="0" lvl="0" indent="0" algn="l" rtl="0">
              <a:spcBef>
                <a:spcPts val="0"/>
              </a:spcBef>
              <a:spcAft>
                <a:spcPts val="0"/>
              </a:spcAft>
              <a:buClr>
                <a:schemeClr val="dk1"/>
              </a:buClr>
              <a:buSzPts val="4770"/>
              <a:buFont typeface="Arial"/>
              <a:buNone/>
            </a:pPr>
            <a:r>
              <a:rPr lang="en-US" sz="4770">
                <a:solidFill>
                  <a:srgbClr val="FFFFFF"/>
                </a:solidFill>
              </a:rPr>
              <a:t>Moon’s</a:t>
            </a:r>
            <a:r>
              <a:rPr lang="en-US" sz="4770">
                <a:solidFill>
                  <a:srgbClr val="FFFFB5"/>
                </a:solidFill>
              </a:rPr>
              <a:t> </a:t>
            </a:r>
            <a:r>
              <a:rPr lang="en-US" sz="4770">
                <a:solidFill>
                  <a:srgbClr val="000000"/>
                </a:solidFill>
              </a:rPr>
              <a:t>Surface: Apollo</a:t>
            </a:r>
            <a:endParaRPr sz="477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533400" y="21336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a:solidFill>
                  <a:schemeClr val="dk1"/>
                </a:solidFill>
              </a:rPr>
              <a:t>Surface of the Moon</a:t>
            </a:r>
            <a:endParaRPr/>
          </a:p>
        </p:txBody>
      </p:sp>
      <p:pic>
        <p:nvPicPr>
          <p:cNvPr id="195" name="Google Shape;195;p5" descr="http://ufo.aadityas.com/wp-content/uploads/2008/09/moon11-19-02b.jpg"/>
          <p:cNvPicPr preferRelativeResize="0"/>
          <p:nvPr/>
        </p:nvPicPr>
        <p:blipFill rotWithShape="1">
          <a:blip r:embed="rId3">
            <a:alphaModFix/>
          </a:blip>
          <a:srcRect/>
          <a:stretch/>
        </p:blipFill>
        <p:spPr>
          <a:xfrm>
            <a:off x="6096000" y="3429000"/>
            <a:ext cx="2514600" cy="243363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1"/>
          <p:cNvSpPr txBox="1">
            <a:spLocks noGrp="1"/>
          </p:cNvSpPr>
          <p:nvPr>
            <p:ph type="title" idx="4294967295"/>
          </p:nvPr>
        </p:nvSpPr>
        <p:spPr>
          <a:xfrm>
            <a:off x="457200" y="115888"/>
            <a:ext cx="8686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rial"/>
              <a:buNone/>
            </a:pPr>
            <a:r>
              <a:rPr lang="en-US" sz="4000">
                <a:solidFill>
                  <a:schemeClr val="dk1"/>
                </a:solidFill>
              </a:rPr>
              <a:t>How do we study the Lunar surface?</a:t>
            </a:r>
            <a:endParaRPr/>
          </a:p>
        </p:txBody>
      </p:sp>
      <p:pic>
        <p:nvPicPr>
          <p:cNvPr id="688" name="Google Shape;688;p51"/>
          <p:cNvPicPr preferRelativeResize="0"/>
          <p:nvPr/>
        </p:nvPicPr>
        <p:blipFill rotWithShape="1">
          <a:blip r:embed="rId3">
            <a:alphaModFix/>
          </a:blip>
          <a:srcRect b="15575"/>
          <a:stretch/>
        </p:blipFill>
        <p:spPr>
          <a:xfrm>
            <a:off x="3960813" y="3048000"/>
            <a:ext cx="5113337" cy="2457450"/>
          </a:xfrm>
          <a:prstGeom prst="rect">
            <a:avLst/>
          </a:prstGeom>
          <a:solidFill>
            <a:schemeClr val="lt1"/>
          </a:solidFill>
          <a:ln>
            <a:noFill/>
          </a:ln>
        </p:spPr>
      </p:pic>
      <p:pic>
        <p:nvPicPr>
          <p:cNvPr id="689" name="Google Shape;689;p51"/>
          <p:cNvPicPr preferRelativeResize="0"/>
          <p:nvPr/>
        </p:nvPicPr>
        <p:blipFill rotWithShape="1">
          <a:blip r:embed="rId4">
            <a:alphaModFix/>
          </a:blip>
          <a:srcRect/>
          <a:stretch/>
        </p:blipFill>
        <p:spPr>
          <a:xfrm>
            <a:off x="228600" y="1562100"/>
            <a:ext cx="3205163" cy="21717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2"/>
          <p:cNvSpPr txBox="1">
            <a:spLocks noGrp="1"/>
          </p:cNvSpPr>
          <p:nvPr>
            <p:ph type="title"/>
          </p:nvPr>
        </p:nvSpPr>
        <p:spPr>
          <a:xfrm>
            <a:off x="457200" y="107244"/>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600"/>
              <a:buFont typeface="Arial"/>
              <a:buNone/>
            </a:pPr>
            <a:r>
              <a:rPr lang="en-US" sz="3600">
                <a:solidFill>
                  <a:schemeClr val="dk1"/>
                </a:solidFill>
              </a:rPr>
              <a:t>High Tech Instruments on Missions</a:t>
            </a:r>
            <a:endParaRPr/>
          </a:p>
        </p:txBody>
      </p:sp>
      <p:pic>
        <p:nvPicPr>
          <p:cNvPr id="695" name="Google Shape;695;p52" descr="20080411_kaguya_02l.jpg"/>
          <p:cNvPicPr preferRelativeResize="0"/>
          <p:nvPr/>
        </p:nvPicPr>
        <p:blipFill rotWithShape="1">
          <a:blip r:embed="rId3">
            <a:alphaModFix/>
          </a:blip>
          <a:srcRect/>
          <a:stretch/>
        </p:blipFill>
        <p:spPr>
          <a:xfrm>
            <a:off x="19050" y="990600"/>
            <a:ext cx="5086350" cy="2219325"/>
          </a:xfrm>
          <a:prstGeom prst="rect">
            <a:avLst/>
          </a:prstGeom>
          <a:noFill/>
          <a:ln>
            <a:noFill/>
          </a:ln>
        </p:spPr>
      </p:pic>
      <p:sp>
        <p:nvSpPr>
          <p:cNvPr id="696" name="Google Shape;696;p52"/>
          <p:cNvSpPr txBox="1"/>
          <p:nvPr/>
        </p:nvSpPr>
        <p:spPr>
          <a:xfrm>
            <a:off x="228600" y="3276600"/>
            <a:ext cx="42672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Kaguya – JAXA </a:t>
            </a:r>
            <a:endParaRPr/>
          </a:p>
        </p:txBody>
      </p:sp>
      <p:pic>
        <p:nvPicPr>
          <p:cNvPr id="697" name="Google Shape;697;p52" descr="Labeled LROC image of Apollo 14 landing site"/>
          <p:cNvPicPr preferRelativeResize="0"/>
          <p:nvPr/>
        </p:nvPicPr>
        <p:blipFill rotWithShape="1">
          <a:blip r:embed="rId4">
            <a:alphaModFix/>
          </a:blip>
          <a:srcRect/>
          <a:stretch/>
        </p:blipFill>
        <p:spPr>
          <a:xfrm>
            <a:off x="3810000" y="3063875"/>
            <a:ext cx="4876799" cy="3088024"/>
          </a:xfrm>
          <a:prstGeom prst="rect">
            <a:avLst/>
          </a:prstGeom>
          <a:noFill/>
          <a:ln>
            <a:noFill/>
          </a:ln>
        </p:spPr>
      </p:pic>
      <p:sp>
        <p:nvSpPr>
          <p:cNvPr id="698" name="Google Shape;698;p52"/>
          <p:cNvSpPr txBox="1"/>
          <p:nvPr/>
        </p:nvSpPr>
        <p:spPr>
          <a:xfrm>
            <a:off x="4648200" y="2286000"/>
            <a:ext cx="4191000" cy="83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Lunar Reconnaissance Orbiter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a:solidFill>
                  <a:schemeClr val="dk1"/>
                </a:solidFill>
              </a:rPr>
              <a:t>On the Lunar Surface </a:t>
            </a:r>
            <a:endParaRPr/>
          </a:p>
        </p:txBody>
      </p:sp>
      <p:pic>
        <p:nvPicPr>
          <p:cNvPr id="202" name="Google Shape;202;p6" descr="http://www.lpi.usra.edu/lunar/missions/clementine/images/img5_lg.gif"/>
          <p:cNvPicPr preferRelativeResize="0"/>
          <p:nvPr/>
        </p:nvPicPr>
        <p:blipFill rotWithShape="1">
          <a:blip r:embed="rId3">
            <a:alphaModFix/>
          </a:blip>
          <a:srcRect l="2639" t="21103" b="3173"/>
          <a:stretch/>
        </p:blipFill>
        <p:spPr>
          <a:xfrm>
            <a:off x="793750" y="1600200"/>
            <a:ext cx="7588250" cy="4183063"/>
          </a:xfrm>
          <a:prstGeom prst="rect">
            <a:avLst/>
          </a:prstGeom>
          <a:noFill/>
          <a:ln>
            <a:noFill/>
          </a:ln>
        </p:spPr>
      </p:pic>
      <p:sp>
        <p:nvSpPr>
          <p:cNvPr id="203" name="Google Shape;203;p6"/>
          <p:cNvSpPr/>
          <p:nvPr/>
        </p:nvSpPr>
        <p:spPr>
          <a:xfrm>
            <a:off x="4572000" y="1371600"/>
            <a:ext cx="3962400" cy="426720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lt2"/>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04" name="Google Shape;204;p6"/>
          <p:cNvCxnSpPr/>
          <p:nvPr/>
        </p:nvCxnSpPr>
        <p:spPr>
          <a:xfrm>
            <a:off x="685800" y="2362200"/>
            <a:ext cx="609600" cy="762000"/>
          </a:xfrm>
          <a:prstGeom prst="straightConnector1">
            <a:avLst/>
          </a:prstGeom>
          <a:noFill/>
          <a:ln w="19050" cap="flat" cmpd="sng">
            <a:solidFill>
              <a:schemeClr val="lt1"/>
            </a:solidFill>
            <a:prstDash val="solid"/>
            <a:round/>
            <a:headEnd type="none" w="med" len="med"/>
            <a:tailEnd type="triangle" w="med" len="med"/>
          </a:ln>
        </p:spPr>
      </p:cxnSp>
      <p:cxnSp>
        <p:nvCxnSpPr>
          <p:cNvPr id="205" name="Google Shape;205;p6"/>
          <p:cNvCxnSpPr/>
          <p:nvPr/>
        </p:nvCxnSpPr>
        <p:spPr>
          <a:xfrm rot="10800000">
            <a:off x="2743200" y="4648200"/>
            <a:ext cx="1524000" cy="381000"/>
          </a:xfrm>
          <a:prstGeom prst="straightConnector1">
            <a:avLst/>
          </a:prstGeom>
          <a:noFill/>
          <a:ln w="19050" cap="flat" cmpd="sng">
            <a:solidFill>
              <a:schemeClr val="lt1"/>
            </a:solidFill>
            <a:prstDash val="solid"/>
            <a:round/>
            <a:headEnd type="none" w="med" len="med"/>
            <a:tailEnd type="triangle" w="med" len="med"/>
          </a:ln>
        </p:spPr>
      </p:cxnSp>
      <p:sp>
        <p:nvSpPr>
          <p:cNvPr id="206" name="Google Shape;206;p6"/>
          <p:cNvSpPr txBox="1"/>
          <p:nvPr/>
        </p:nvSpPr>
        <p:spPr>
          <a:xfrm>
            <a:off x="76200" y="1995488"/>
            <a:ext cx="1600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mare</a:t>
            </a:r>
            <a:endParaRPr/>
          </a:p>
        </p:txBody>
      </p:sp>
      <p:sp>
        <p:nvSpPr>
          <p:cNvPr id="207" name="Google Shape;207;p6"/>
          <p:cNvSpPr txBox="1"/>
          <p:nvPr/>
        </p:nvSpPr>
        <p:spPr>
          <a:xfrm>
            <a:off x="4343400" y="4876800"/>
            <a:ext cx="1600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highland</a:t>
            </a:r>
            <a:endParaRPr/>
          </a:p>
        </p:txBody>
      </p:sp>
      <p:pic>
        <p:nvPicPr>
          <p:cNvPr id="208" name="Google Shape;208;p6" descr="The Moon at 9.7 days"/>
          <p:cNvPicPr preferRelativeResize="0"/>
          <p:nvPr/>
        </p:nvPicPr>
        <p:blipFill rotWithShape="1">
          <a:blip r:embed="rId4">
            <a:alphaModFix/>
          </a:blip>
          <a:srcRect/>
          <a:stretch/>
        </p:blipFill>
        <p:spPr>
          <a:xfrm>
            <a:off x="5715000" y="1371600"/>
            <a:ext cx="3124200" cy="3124200"/>
          </a:xfrm>
          <a:prstGeom prst="rect">
            <a:avLst/>
          </a:prstGeom>
          <a:noFill/>
          <a:ln>
            <a:noFill/>
          </a:ln>
        </p:spPr>
      </p:pic>
      <p:cxnSp>
        <p:nvCxnSpPr>
          <p:cNvPr id="209" name="Google Shape;209;p6"/>
          <p:cNvCxnSpPr/>
          <p:nvPr/>
        </p:nvCxnSpPr>
        <p:spPr>
          <a:xfrm>
            <a:off x="6165850" y="2133600"/>
            <a:ext cx="609600" cy="762000"/>
          </a:xfrm>
          <a:prstGeom prst="straightConnector1">
            <a:avLst/>
          </a:prstGeom>
          <a:noFill/>
          <a:ln w="19050" cap="flat" cmpd="sng">
            <a:solidFill>
              <a:schemeClr val="lt1"/>
            </a:solidFill>
            <a:prstDash val="solid"/>
            <a:round/>
            <a:headEnd type="none" w="med" len="med"/>
            <a:tailEnd type="triangle" w="med" len="med"/>
          </a:ln>
        </p:spPr>
      </p:cxnSp>
      <p:sp>
        <p:nvSpPr>
          <p:cNvPr id="210" name="Google Shape;210;p6"/>
          <p:cNvSpPr txBox="1"/>
          <p:nvPr/>
        </p:nvSpPr>
        <p:spPr>
          <a:xfrm>
            <a:off x="5257800" y="1766888"/>
            <a:ext cx="1600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terminator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0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1"/>
                                          </p:stCondLst>
                                        </p:cTn>
                                        <p:tgtEl>
                                          <p:spTgt spid="20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1"/>
                                          </p:stCondLst>
                                        </p:cTn>
                                        <p:tgtEl>
                                          <p:spTgt spid="21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1"/>
                                          </p:stCondLst>
                                        </p:cTn>
                                        <p:tgtEl>
                                          <p:spTgt spid="208"/>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
                                          </p:stCondLst>
                                        </p:cTn>
                                        <p:tgtEl>
                                          <p:spTgt spid="20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
                                          </p:stCondLst>
                                        </p:cTn>
                                        <p:tgtEl>
                                          <p:spTgt spid="20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
                                          </p:stCondLst>
                                        </p:cTn>
                                        <p:tgtEl>
                                          <p:spTgt spid="20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1"/>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7" descr="full_moon_names"/>
          <p:cNvPicPr preferRelativeResize="0"/>
          <p:nvPr/>
        </p:nvPicPr>
        <p:blipFill rotWithShape="1">
          <a:blip r:embed="rId3">
            <a:alphaModFix/>
          </a:blip>
          <a:srcRect/>
          <a:stretch/>
        </p:blipFill>
        <p:spPr>
          <a:xfrm>
            <a:off x="0" y="76200"/>
            <a:ext cx="5502275" cy="5559425"/>
          </a:xfrm>
          <a:prstGeom prst="rect">
            <a:avLst/>
          </a:prstGeom>
          <a:noFill/>
          <a:ln>
            <a:noFill/>
          </a:ln>
        </p:spPr>
      </p:pic>
      <p:sp>
        <p:nvSpPr>
          <p:cNvPr id="217" name="Google Shape;217;p7"/>
          <p:cNvSpPr txBox="1"/>
          <p:nvPr/>
        </p:nvSpPr>
        <p:spPr>
          <a:xfrm>
            <a:off x="5562600" y="1220788"/>
            <a:ext cx="3733800" cy="3231654"/>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Craters</a:t>
            </a:r>
            <a:endParaRPr/>
          </a:p>
          <a:p>
            <a:pPr marL="0" marR="0" lvl="0" indent="0" algn="l" rtl="0">
              <a:spcBef>
                <a:spcPts val="0"/>
              </a:spcBef>
              <a:spcAft>
                <a:spcPts val="0"/>
              </a:spcAft>
              <a:buClr>
                <a:schemeClr val="lt2"/>
              </a:buClr>
              <a:buSzPts val="2400"/>
              <a:buFont typeface="Arial"/>
              <a:buNone/>
            </a:pPr>
            <a:endParaRPr sz="2400" b="0" i="0" u="none" strike="noStrike" cap="none">
              <a:solidFill>
                <a:schemeClr val="dk1"/>
              </a:solidFill>
              <a:latin typeface="Arial"/>
              <a:ea typeface="Arial"/>
              <a:cs typeface="Arial"/>
              <a:sym typeface="Arial"/>
            </a:endParaRPr>
          </a:p>
          <a:p>
            <a:pPr marL="0" marR="0" lvl="0" indent="-1524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Mountains </a:t>
            </a:r>
            <a:endParaRPr/>
          </a:p>
          <a:p>
            <a:pPr marL="0" marR="0" lvl="0" indent="0" algn="l" rtl="0">
              <a:spcBef>
                <a:spcPts val="0"/>
              </a:spcBef>
              <a:spcAft>
                <a:spcPts val="0"/>
              </a:spcAft>
              <a:buClr>
                <a:schemeClr val="lt2"/>
              </a:buClr>
              <a:buSzPts val="2400"/>
              <a:buFont typeface="Arial"/>
              <a:buNone/>
            </a:pPr>
            <a:endParaRPr sz="2400" b="0" i="0" u="none" strike="noStrike" cap="none">
              <a:solidFill>
                <a:schemeClr val="dk1"/>
              </a:solidFill>
              <a:latin typeface="Arial"/>
              <a:ea typeface="Arial"/>
              <a:cs typeface="Arial"/>
              <a:sym typeface="Arial"/>
            </a:endParaRPr>
          </a:p>
          <a:p>
            <a:pPr marL="0" marR="0" lvl="0" indent="-1524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Valleys</a:t>
            </a:r>
            <a:endParaRPr/>
          </a:p>
          <a:p>
            <a:pPr marL="0" marR="0" lvl="0" indent="0" algn="l" rtl="0">
              <a:spcBef>
                <a:spcPts val="0"/>
              </a:spcBef>
              <a:spcAft>
                <a:spcPts val="0"/>
              </a:spcAft>
              <a:buClr>
                <a:schemeClr val="lt2"/>
              </a:buClr>
              <a:buSzPts val="2400"/>
              <a:buFont typeface="Arial"/>
              <a:buNone/>
            </a:pPr>
            <a:endParaRPr sz="2400" b="0" i="0" u="none" strike="noStrike" cap="none">
              <a:solidFill>
                <a:schemeClr val="dk1"/>
              </a:solidFill>
              <a:latin typeface="Arial"/>
              <a:ea typeface="Arial"/>
              <a:cs typeface="Arial"/>
              <a:sym typeface="Arial"/>
            </a:endParaRPr>
          </a:p>
          <a:p>
            <a:pPr marL="0" marR="0" lvl="0" indent="-152400" algn="l" rtl="0">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Frozen water at poles??</a:t>
            </a:r>
            <a:endParaRPr/>
          </a:p>
          <a:p>
            <a:pPr marL="0" marR="0" lvl="0" indent="0" algn="l" rtl="0">
              <a:spcBef>
                <a:spcPts val="1200"/>
              </a:spcBef>
              <a:spcAft>
                <a:spcPts val="0"/>
              </a:spcAft>
              <a:buClr>
                <a:schemeClr val="lt2"/>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5000"/>
              <a:buFont typeface="Arial"/>
              <a:buNone/>
            </a:pPr>
            <a:r>
              <a:rPr lang="en-US">
                <a:solidFill>
                  <a:schemeClr val="dk1"/>
                </a:solidFill>
              </a:rPr>
              <a:t>Earth, Sun, Moon: Sizes</a:t>
            </a:r>
            <a:endParaRPr/>
          </a:p>
        </p:txBody>
      </p:sp>
      <p:sp>
        <p:nvSpPr>
          <p:cNvPr id="223" name="Google Shape;223;p8"/>
          <p:cNvSpPr txBox="1">
            <a:spLocks noGrp="1"/>
          </p:cNvSpPr>
          <p:nvPr>
            <p:ph type="body" idx="1"/>
          </p:nvPr>
        </p:nvSpPr>
        <p:spPr>
          <a:xfrm>
            <a:off x="457200" y="1600200"/>
            <a:ext cx="8165400" cy="4526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Font typeface="Arial"/>
              <a:buNone/>
            </a:pPr>
            <a:r>
              <a:rPr lang="en-US" sz="2600">
                <a:solidFill>
                  <a:schemeClr val="dk1"/>
                </a:solidFill>
              </a:rPr>
              <a:t>Earth Radius: 6,378 km		Diameter:	12,756 km</a:t>
            </a:r>
            <a:br>
              <a:rPr lang="en-US" sz="2600">
                <a:solidFill>
                  <a:schemeClr val="dk1"/>
                </a:solidFill>
              </a:rPr>
            </a:br>
            <a:r>
              <a:rPr lang="en-US" sz="2600">
                <a:solidFill>
                  <a:schemeClr val="dk1"/>
                </a:solidFill>
              </a:rPr>
              <a:t>Moon Radius: 1,737 km		Diameter:	3,474 km</a:t>
            </a:r>
            <a:br>
              <a:rPr lang="en-US" sz="2600">
                <a:solidFill>
                  <a:schemeClr val="dk1"/>
                </a:solidFill>
              </a:rPr>
            </a:br>
            <a:r>
              <a:rPr lang="en-US" sz="2600">
                <a:solidFill>
                  <a:schemeClr val="dk1"/>
                </a:solidFill>
              </a:rPr>
              <a:t>Sun Radius:	695,500 km		Diameter:	1,391,000 km</a:t>
            </a:r>
            <a:endParaRPr sz="2600">
              <a:solidFill>
                <a:schemeClr val="dk1"/>
              </a:solidFill>
            </a:endParaRPr>
          </a:p>
          <a:p>
            <a:pPr marL="0" lvl="0" indent="0" algn="l" rtl="0">
              <a:spcBef>
                <a:spcPts val="2400"/>
              </a:spcBef>
              <a:spcAft>
                <a:spcPts val="0"/>
              </a:spcAft>
              <a:buClr>
                <a:srgbClr val="807F83"/>
              </a:buClr>
              <a:buSzPts val="2100"/>
              <a:buNone/>
            </a:pPr>
            <a:endParaRPr sz="2600" i="1">
              <a:solidFill>
                <a:schemeClr val="dk1"/>
              </a:solidFill>
            </a:endParaRPr>
          </a:p>
          <a:p>
            <a:pPr marL="0" lvl="0" indent="0" algn="ctr" rtl="0">
              <a:spcBef>
                <a:spcPts val="2400"/>
              </a:spcBef>
              <a:spcAft>
                <a:spcPts val="0"/>
              </a:spcAft>
              <a:buClr>
                <a:schemeClr val="dk1"/>
              </a:buClr>
              <a:buSzPts val="2100"/>
              <a:buFont typeface="Arial"/>
              <a:buNone/>
            </a:pPr>
            <a:r>
              <a:rPr lang="en-US" sz="2600" i="1">
                <a:solidFill>
                  <a:schemeClr val="dk1"/>
                </a:solidFill>
              </a:rPr>
              <a:t>It would take ~109 Earths to cross the surface of the Sun; and 3.5 moons would cross the surface of the Earth at the equator</a:t>
            </a:r>
            <a:endParaRPr sz="2600">
              <a:solidFill>
                <a:schemeClr val="dk1"/>
              </a:solidFill>
            </a:endParaRPr>
          </a:p>
          <a:p>
            <a:pPr marL="0" lvl="0" indent="0" algn="l" rtl="0">
              <a:spcBef>
                <a:spcPts val="2400"/>
              </a:spcBef>
              <a:spcAft>
                <a:spcPts val="0"/>
              </a:spcAft>
              <a:buClr>
                <a:srgbClr val="807F83"/>
              </a:buClr>
              <a:buSzPts val="2100"/>
              <a:buNone/>
            </a:pP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a:spLocks noGrp="1"/>
          </p:cNvSpPr>
          <p:nvPr>
            <p:ph type="title"/>
          </p:nvPr>
        </p:nvSpPr>
        <p:spPr>
          <a:xfrm>
            <a:off x="457200" y="274638"/>
            <a:ext cx="8686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800"/>
              <a:buFont typeface="Arial"/>
              <a:buNone/>
            </a:pPr>
            <a:r>
              <a:rPr lang="en-US" sz="4800">
                <a:solidFill>
                  <a:schemeClr val="dk1"/>
                </a:solidFill>
              </a:rPr>
              <a:t>Earth, Sun, Moon: Distances</a:t>
            </a:r>
            <a:endParaRPr/>
          </a:p>
        </p:txBody>
      </p:sp>
      <p:sp>
        <p:nvSpPr>
          <p:cNvPr id="229" name="Google Shape;229;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100"/>
              <a:buFont typeface="Arial"/>
              <a:buNone/>
            </a:pPr>
            <a:r>
              <a:rPr lang="en-US">
                <a:solidFill>
                  <a:schemeClr val="dk1"/>
                </a:solidFill>
              </a:rPr>
              <a:t>Earth – Moon:	384,403 km</a:t>
            </a:r>
            <a:br>
              <a:rPr lang="en-US">
                <a:solidFill>
                  <a:schemeClr val="dk1"/>
                </a:solidFill>
              </a:rPr>
            </a:br>
            <a:r>
              <a:rPr lang="en-US">
                <a:solidFill>
                  <a:schemeClr val="dk1"/>
                </a:solidFill>
              </a:rPr>
              <a:t>Earth – Sun:	149,597,870 km</a:t>
            </a:r>
            <a:endParaRPr>
              <a:solidFill>
                <a:schemeClr val="dk1"/>
              </a:solidFill>
            </a:endParaRPr>
          </a:p>
          <a:p>
            <a:pPr marL="0" lvl="0" indent="0" algn="l" rtl="0">
              <a:spcBef>
                <a:spcPts val="2400"/>
              </a:spcBef>
              <a:spcAft>
                <a:spcPts val="0"/>
              </a:spcAft>
              <a:buClr>
                <a:srgbClr val="807F83"/>
              </a:buClr>
              <a:buSzPts val="2100"/>
              <a:buFont typeface="Arial"/>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3369</Words>
  <Application>Microsoft Office PowerPoint</Application>
  <PresentationFormat>On-screen Show (4:3)</PresentationFormat>
  <Paragraphs>383</Paragraphs>
  <Slides>51</Slides>
  <Notes>51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51</vt:i4>
      </vt:variant>
    </vt:vector>
  </HeadingPairs>
  <TitlesOfParts>
    <vt:vector size="56" baseType="lpstr">
      <vt:lpstr>Malgun Gothic</vt:lpstr>
      <vt:lpstr>Arial</vt:lpstr>
      <vt:lpstr>Calibri</vt:lpstr>
      <vt:lpstr>Office Theme</vt:lpstr>
      <vt:lpstr>Office Theme</vt:lpstr>
      <vt:lpstr>PowerPoint Presentation</vt:lpstr>
      <vt:lpstr>The Earth, Moon, and Sun System</vt:lpstr>
      <vt:lpstr>Scale of the Earth/Moon/Sun System</vt:lpstr>
      <vt:lpstr>Earth and Moon to Scale</vt:lpstr>
      <vt:lpstr>Surface of the Moon</vt:lpstr>
      <vt:lpstr>On the Lunar Surface </vt:lpstr>
      <vt:lpstr>PowerPoint Presentation</vt:lpstr>
      <vt:lpstr>Earth, Sun, Moon: Sizes</vt:lpstr>
      <vt:lpstr>Earth, Sun, Moon: Distances</vt:lpstr>
      <vt:lpstr>Earth, Sun, Moon: Rotations and Revolutions</vt:lpstr>
      <vt:lpstr>Earth, Sun, Moon: Model</vt:lpstr>
      <vt:lpstr>MOTION OF THE EARTH, MOON AND SUN</vt:lpstr>
      <vt:lpstr>Moon Phases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Earth has phases too!</vt:lpstr>
      <vt:lpstr>WHAT HAPPENS WHEN THE EARTH, MOON AND SUN BECOME ALIGNED?</vt:lpstr>
      <vt:lpstr>Eclipses</vt:lpstr>
      <vt:lpstr>What kind of eclipses can occur?</vt:lpstr>
      <vt:lpstr>Solar Eclipse Types</vt:lpstr>
      <vt:lpstr>Why are there different types of solar eclipses?</vt:lpstr>
      <vt:lpstr>Location of Earth determines eclipse</vt:lpstr>
      <vt:lpstr>Lunar Eclipse Types</vt:lpstr>
      <vt:lpstr>Location of Moon determines eclipse</vt:lpstr>
      <vt:lpstr>Lunar Eclipse</vt:lpstr>
      <vt:lpstr>How often do eclipses happen?</vt:lpstr>
      <vt:lpstr>How often do eclipses happen?</vt:lpstr>
      <vt:lpstr>Tides</vt:lpstr>
      <vt:lpstr>Where are the tides?</vt:lpstr>
      <vt:lpstr>Cause of High Tide</vt:lpstr>
      <vt:lpstr>High Tides: Making things more complicated</vt:lpstr>
      <vt:lpstr>The Sun and Tides</vt:lpstr>
      <vt:lpstr>PowerPoint Presentation</vt:lpstr>
      <vt:lpstr>EXTRA SLIDES</vt:lpstr>
      <vt:lpstr>Want more info?</vt:lpstr>
      <vt:lpstr>Moon Zoo (www.moonzoo.org)</vt:lpstr>
      <vt:lpstr>PowerPoint Presentation</vt:lpstr>
      <vt:lpstr>PowerPoint Presentation</vt:lpstr>
      <vt:lpstr>Moon’s Surface: Apollo</vt:lpstr>
      <vt:lpstr>How do we study the Lunar surface?</vt:lpstr>
      <vt:lpstr>High Tech Instruments on 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CPSX-Admin</cp:lastModifiedBy>
  <cp:revision>1</cp:revision>
  <dcterms:created xsi:type="dcterms:W3CDTF">2011-12-23T15:22:14Z</dcterms:created>
  <dcterms:modified xsi:type="dcterms:W3CDTF">2019-08-30T17:40:55Z</dcterms:modified>
</cp:coreProperties>
</file>