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4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4" r:id="rId40"/>
    <p:sldId id="295" r:id="rId41"/>
    <p:sldId id="296" r:id="rId42"/>
  </p:sldIdLst>
  <p:sldSz cx="9144000" cy="6858000" type="screen4x3"/>
  <p:notesSz cx="6858000" cy="9144000"/>
  <p:embeddedFontLst>
    <p:embeddedFont>
      <p:font typeface="Calibri" panose="020F0502020204030204" pitchFamily="34" charset="0"/>
      <p:regular r:id="rId44"/>
      <p:bold r:id="rId45"/>
      <p:italic r:id="rId46"/>
      <p:boldItalic r:id="rId47"/>
    </p:embeddedFont>
    <p:embeddedFont>
      <p:font typeface="Consolas" panose="020B0609020204030204" pitchFamily="49" charset="0"/>
      <p:regular r:id="rId48"/>
      <p:bold r:id="rId49"/>
      <p:italic r:id="rId50"/>
      <p:boldItalic r:id="rId51"/>
    </p:embeddedFont>
    <p:embeddedFont>
      <p:font typeface="Corbel" panose="020B0503020204020204" pitchFamily="34" charset="0"/>
      <p:regular r:id="rId52"/>
      <p:bold r:id="rId53"/>
      <p:italic r:id="rId54"/>
      <p:boldItalic r:id="rId55"/>
    </p:embeddedFont>
    <p:embeddedFont>
      <p:font typeface="Malgun Gothic" panose="020B0503020000020004" pitchFamily="34" charset="-127"/>
      <p:regular r:id="rId56"/>
      <p:bold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58" roundtripDataSignature="AMtx7miKXe34v2oxSI635SC9gJg60GhGf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906" autoAdjust="0"/>
  </p:normalViewPr>
  <p:slideViewPr>
    <p:cSldViewPr snapToGrid="0">
      <p:cViewPr varScale="1">
        <p:scale>
          <a:sx n="91" d="100"/>
          <a:sy n="91" d="100"/>
        </p:scale>
        <p:origin x="218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customschemas.google.com/relationships/presentationmetadata" Target="meta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CA" sz="1200" b="0" i="0" u="none" strike="noStrike" cap="none" dirty="0">
                <a:solidFill>
                  <a:schemeClr val="dk1"/>
                </a:solidFill>
                <a:effectLst/>
                <a:latin typeface="Calibri"/>
                <a:ea typeface="Calibri"/>
                <a:cs typeface="Calibri"/>
                <a:sym typeface="Calibri"/>
              </a:rPr>
              <a:t>One of the biggest problems/questions a researcher has to answer when sending a rover to another planet is: what do you look for??  </a:t>
            </a:r>
          </a:p>
          <a:p>
            <a:r>
              <a:rPr lang="en-CA" sz="1200" b="1" i="0" u="none" strike="noStrike" cap="none" dirty="0">
                <a:solidFill>
                  <a:schemeClr val="dk1"/>
                </a:solidFill>
                <a:effectLst/>
                <a:latin typeface="Calibri"/>
                <a:ea typeface="Calibri"/>
                <a:cs typeface="Calibri"/>
                <a:sym typeface="Calibri"/>
              </a:rPr>
              <a:t>Q:</a:t>
            </a:r>
            <a:r>
              <a:rPr lang="en-CA" sz="1200" b="0" i="0" u="none" strike="noStrike" cap="none" dirty="0">
                <a:solidFill>
                  <a:schemeClr val="dk1"/>
                </a:solidFill>
                <a:effectLst/>
                <a:latin typeface="Calibri"/>
                <a:ea typeface="Calibri"/>
                <a:cs typeface="Calibri"/>
                <a:sym typeface="Calibri"/>
              </a:rPr>
              <a:t> Is life on another planet going to be the same as on this one?  What do you think?</a:t>
            </a:r>
          </a:p>
          <a:p>
            <a:r>
              <a:rPr lang="en-CA" sz="1200" b="1" i="0" u="none" strike="noStrike" cap="none" dirty="0">
                <a:solidFill>
                  <a:schemeClr val="dk1"/>
                </a:solidFill>
                <a:effectLst/>
                <a:latin typeface="Calibri"/>
                <a:ea typeface="Calibri"/>
                <a:cs typeface="Calibri"/>
                <a:sym typeface="Calibri"/>
              </a:rPr>
              <a:t>Q:</a:t>
            </a:r>
            <a:r>
              <a:rPr lang="en-CA" sz="1200" b="0" i="0" u="none" strike="noStrike" cap="none" dirty="0">
                <a:solidFill>
                  <a:schemeClr val="dk1"/>
                </a:solidFill>
                <a:effectLst/>
                <a:latin typeface="Calibri"/>
                <a:ea typeface="Calibri"/>
                <a:cs typeface="Calibri"/>
                <a:sym typeface="Calibri"/>
              </a:rPr>
              <a:t> Can anyone tell me “what is life?”</a:t>
            </a:r>
          </a:p>
          <a:p>
            <a:r>
              <a:rPr lang="en-CA" sz="1200" b="1" i="0" u="none" strike="noStrike" cap="none" dirty="0">
                <a:solidFill>
                  <a:schemeClr val="dk1"/>
                </a:solidFill>
                <a:effectLst/>
                <a:latin typeface="Calibri"/>
                <a:ea typeface="Calibri"/>
                <a:cs typeface="Calibri"/>
                <a:sym typeface="Calibri"/>
              </a:rPr>
              <a:t>Q:</a:t>
            </a:r>
            <a:r>
              <a:rPr lang="en-CA" sz="1200" b="0" i="0" u="none" strike="noStrike" cap="none" dirty="0">
                <a:solidFill>
                  <a:schemeClr val="dk1"/>
                </a:solidFill>
                <a:effectLst/>
                <a:latin typeface="Calibri"/>
                <a:ea typeface="Calibri"/>
                <a:cs typeface="Calibri"/>
                <a:sym typeface="Calibri"/>
              </a:rPr>
              <a:t> Can anyone tell me out of these three pictures here what is alive?  Ask them how they know?</a:t>
            </a:r>
          </a:p>
          <a:p>
            <a:r>
              <a:rPr lang="en-CA" sz="1200" b="1" i="0" u="none" strike="noStrike" cap="none" dirty="0">
                <a:solidFill>
                  <a:schemeClr val="dk1"/>
                </a:solidFill>
                <a:effectLst/>
                <a:latin typeface="Calibri"/>
                <a:ea typeface="Calibri"/>
                <a:cs typeface="Calibri"/>
                <a:sym typeface="Calibri"/>
              </a:rPr>
              <a:t>A:</a:t>
            </a:r>
            <a:r>
              <a:rPr lang="en-CA" sz="1200" b="0" i="0" u="none" strike="noStrike" cap="none" dirty="0">
                <a:solidFill>
                  <a:schemeClr val="dk1"/>
                </a:solidFill>
                <a:effectLst/>
                <a:latin typeface="Calibri"/>
                <a:ea typeface="Calibri"/>
                <a:cs typeface="Calibri"/>
                <a:sym typeface="Calibri"/>
              </a:rPr>
              <a:t> Possibly none of them.  From left to right: 1. An SEM picture of ALH84001 (Martian meteorite).  This famous picture was thought to show a fossil of a bacterium, proving the existence of life outside of our own planet.  It has since been dismissed.  2.  A picture of a virus.  Since viruses don’t have the machinery to replicate on their own, can they be considered living? 3. A picture of fire.  Most people would say that obviously this is not alive – but how do you know? </a:t>
            </a:r>
            <a:r>
              <a:rPr lang="en-CA" sz="1200" b="1" i="0" u="none" strike="noStrike" cap="none" dirty="0">
                <a:solidFill>
                  <a:schemeClr val="dk1"/>
                </a:solidFill>
                <a:effectLst/>
                <a:latin typeface="Calibri"/>
                <a:ea typeface="Calibri"/>
                <a:cs typeface="Calibri"/>
                <a:sym typeface="Calibri"/>
              </a:rPr>
              <a:t>What makes it not “alive”?</a:t>
            </a:r>
            <a:endParaRPr lang="en-CA"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dirty="0"/>
          </a:p>
        </p:txBody>
      </p:sp>
      <p:sp>
        <p:nvSpPr>
          <p:cNvPr id="241" name="Google Shape;24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0" name="Google Shape;25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CA" sz="1200" b="0" i="0" u="none" strike="noStrike" cap="none" dirty="0">
                <a:solidFill>
                  <a:schemeClr val="dk1"/>
                </a:solidFill>
                <a:effectLst/>
                <a:latin typeface="Calibri"/>
                <a:ea typeface="Calibri"/>
                <a:cs typeface="Calibri"/>
                <a:sym typeface="Calibri"/>
              </a:rPr>
              <a:t>Read out the types of definitions that we have so far.  And then point out that none of them are great definitions.  Click.  Read.  </a:t>
            </a:r>
          </a:p>
          <a:p>
            <a:r>
              <a:rPr lang="en-CA" sz="1200" b="0" i="0" u="none" strike="noStrike" cap="none" dirty="0">
                <a:solidFill>
                  <a:schemeClr val="dk1"/>
                </a:solidFill>
                <a:effectLst/>
                <a:latin typeface="Calibri"/>
                <a:ea typeface="Calibri"/>
                <a:cs typeface="Calibri"/>
                <a:sym typeface="Calibri"/>
              </a:rPr>
              <a:t>To give you an idea of the enormity of the problem, I want you guys to answer a question for me: </a:t>
            </a:r>
          </a:p>
          <a:p>
            <a:endParaRPr lang="en-CA" sz="1200" b="0" i="0" u="none" strike="noStrike" cap="none" dirty="0">
              <a:solidFill>
                <a:schemeClr val="dk1"/>
              </a:solidFill>
              <a:effectLst/>
              <a:latin typeface="Calibri"/>
              <a:ea typeface="Calibri"/>
              <a:cs typeface="Calibri"/>
              <a:sym typeface="Calibri"/>
            </a:endParaRPr>
          </a:p>
          <a:p>
            <a:pPr marL="0" lvl="0" indent="-76200" algn="l" rtl="0">
              <a:spcBef>
                <a:spcPts val="0"/>
              </a:spcBef>
              <a:spcAft>
                <a:spcPts val="0"/>
              </a:spcAft>
              <a:buClr>
                <a:schemeClr val="dk1"/>
              </a:buClr>
              <a:buSzPts val="1200"/>
              <a:buFont typeface="Calibri"/>
              <a:buChar char="-"/>
            </a:pPr>
            <a:r>
              <a:rPr lang="en-US" dirty="0"/>
              <a:t>As an example, ask the class to define water:  Water is a molecule made up of 2 atoms of hydrogen and 1 atom of Oxygen.</a:t>
            </a:r>
          </a:p>
          <a:p>
            <a:pPr marL="0" lvl="0" indent="-76200" algn="l" rtl="0">
              <a:spcBef>
                <a:spcPts val="0"/>
              </a:spcBef>
              <a:spcAft>
                <a:spcPts val="0"/>
              </a:spcAft>
              <a:buClr>
                <a:schemeClr val="dk1"/>
              </a:buClr>
              <a:buSzPts val="1200"/>
              <a:buFont typeface="Calibri"/>
              <a:buChar char="-"/>
            </a:pPr>
            <a:r>
              <a:rPr lang="en-US" dirty="0"/>
              <a:t>Now ask them how they would define water if they didn’t know about atoms? … the problem with defining life may be quite similar.</a:t>
            </a:r>
          </a:p>
          <a:p>
            <a:endParaRPr lang="en-CA" sz="1200" b="0" i="0" u="none" strike="noStrike" cap="none" dirty="0">
              <a:solidFill>
                <a:schemeClr val="dk1"/>
              </a:solidFill>
              <a:effectLst/>
              <a:latin typeface="Calibri"/>
              <a:ea typeface="Calibri"/>
              <a:cs typeface="Calibri"/>
              <a:sym typeface="Calibri"/>
            </a:endParaRPr>
          </a:p>
          <a:p>
            <a:r>
              <a:rPr lang="en-CA" sz="1200" b="1" i="0" u="none" strike="noStrike" cap="none" dirty="0">
                <a:solidFill>
                  <a:schemeClr val="dk1"/>
                </a:solidFill>
                <a:effectLst/>
                <a:latin typeface="Calibri"/>
                <a:ea typeface="Calibri"/>
                <a:cs typeface="Calibri"/>
                <a:sym typeface="Calibri"/>
              </a:rPr>
              <a:t>Who can tell me the textbook definition of what water is?</a:t>
            </a:r>
            <a:r>
              <a:rPr lang="en-CA" sz="1200" b="0" i="0" u="none" strike="noStrike" cap="none" dirty="0">
                <a:solidFill>
                  <a:schemeClr val="dk1"/>
                </a:solidFill>
                <a:effectLst/>
                <a:latin typeface="Calibri"/>
                <a:ea typeface="Calibri"/>
                <a:cs typeface="Calibri"/>
                <a:sym typeface="Calibri"/>
              </a:rPr>
              <a:t> Think chemistry.</a:t>
            </a:r>
          </a:p>
          <a:p>
            <a:r>
              <a:rPr lang="en-CA" sz="1200" b="1" i="0" u="none" strike="noStrike" cap="none" dirty="0">
                <a:solidFill>
                  <a:schemeClr val="dk1"/>
                </a:solidFill>
                <a:effectLst/>
                <a:latin typeface="Calibri"/>
                <a:ea typeface="Calibri"/>
                <a:cs typeface="Calibri"/>
                <a:sym typeface="Calibri"/>
              </a:rPr>
              <a:t>A:</a:t>
            </a:r>
            <a:r>
              <a:rPr lang="en-CA" sz="1200" b="0" i="0" u="none" strike="noStrike" cap="none" dirty="0">
                <a:solidFill>
                  <a:schemeClr val="dk1"/>
                </a:solidFill>
                <a:effectLst/>
                <a:latin typeface="Calibri"/>
                <a:ea typeface="Calibri"/>
                <a:cs typeface="Calibri"/>
                <a:sym typeface="Calibri"/>
              </a:rPr>
              <a:t> Water is H2O.  Defining water using the chemical structure is the most accurate.  </a:t>
            </a:r>
          </a:p>
          <a:p>
            <a:r>
              <a:rPr lang="en-CA" sz="1200" b="1" i="0" u="none" strike="noStrike" cap="none" dirty="0">
                <a:solidFill>
                  <a:schemeClr val="dk1"/>
                </a:solidFill>
                <a:effectLst/>
                <a:latin typeface="Calibri"/>
                <a:ea typeface="Calibri"/>
                <a:cs typeface="Calibri"/>
                <a:sym typeface="Calibri"/>
              </a:rPr>
              <a:t>Now, ask them to forget that they know about atoms.  Now, try to define what water is.</a:t>
            </a:r>
            <a:r>
              <a:rPr lang="en-CA" sz="1200" b="0" i="0" u="none" strike="noStrike" cap="none" dirty="0">
                <a:solidFill>
                  <a:schemeClr val="dk1"/>
                </a:solidFill>
                <a:effectLst/>
                <a:latin typeface="Calibri"/>
                <a:ea typeface="Calibri"/>
                <a:cs typeface="Calibri"/>
                <a:sym typeface="Calibri"/>
              </a:rPr>
              <a:t>  The definitions of:  it’s wet, it’s clear etc. can also describe other substances. You can’t do it.</a:t>
            </a:r>
          </a:p>
          <a:p>
            <a:r>
              <a:rPr lang="en-CA" sz="1200" b="0" i="0" u="none" strike="noStrike" cap="none" dirty="0">
                <a:solidFill>
                  <a:schemeClr val="dk1"/>
                </a:solidFill>
                <a:effectLst/>
                <a:latin typeface="Calibri"/>
                <a:ea typeface="Calibri"/>
                <a:cs typeface="Calibri"/>
                <a:sym typeface="Calibri"/>
              </a:rPr>
              <a:t>There was a time in the 19</a:t>
            </a:r>
            <a:r>
              <a:rPr lang="en-CA" sz="1200" b="0" i="0" u="none" strike="noStrike" cap="none" baseline="30000" dirty="0">
                <a:solidFill>
                  <a:schemeClr val="dk1"/>
                </a:solidFill>
                <a:effectLst/>
                <a:latin typeface="Calibri"/>
                <a:ea typeface="Calibri"/>
                <a:cs typeface="Calibri"/>
                <a:sym typeface="Calibri"/>
              </a:rPr>
              <a:t>th</a:t>
            </a:r>
            <a:r>
              <a:rPr lang="en-CA" sz="1200" b="0" i="0" u="none" strike="noStrike" cap="none" dirty="0">
                <a:solidFill>
                  <a:schemeClr val="dk1"/>
                </a:solidFill>
                <a:effectLst/>
                <a:latin typeface="Calibri"/>
                <a:ea typeface="Calibri"/>
                <a:cs typeface="Calibri"/>
                <a:sym typeface="Calibri"/>
              </a:rPr>
              <a:t> century, when scientists didn’t know about atoms, we didn’t know they existed, and thus it was difficult to accurately define things.</a:t>
            </a:r>
          </a:p>
          <a:p>
            <a:r>
              <a:rPr lang="en-CA" sz="1200" b="0" i="0" u="none" strike="noStrike" cap="none" dirty="0">
                <a:solidFill>
                  <a:schemeClr val="dk1"/>
                </a:solidFill>
                <a:effectLst/>
                <a:latin typeface="Calibri"/>
                <a:ea typeface="Calibri"/>
                <a:cs typeface="Calibri"/>
                <a:sym typeface="Calibri"/>
              </a:rPr>
              <a:t>The definition of life, then, might be a similar issue, that we currently lack the knowledge/understanding to be able to define it.  </a:t>
            </a:r>
          </a:p>
          <a:p>
            <a:r>
              <a:rPr lang="en-CA" sz="1200" b="1" i="0" u="none" strike="noStrike" cap="none" dirty="0">
                <a:solidFill>
                  <a:schemeClr val="dk1"/>
                </a:solidFill>
                <a:effectLst/>
                <a:latin typeface="Calibri"/>
                <a:ea typeface="Calibri"/>
                <a:cs typeface="Calibri"/>
                <a:sym typeface="Calibri"/>
              </a:rPr>
              <a:t>Q:</a:t>
            </a:r>
            <a:r>
              <a:rPr lang="en-CA" sz="1200" b="0" i="0" u="none" strike="noStrike" cap="none" dirty="0">
                <a:solidFill>
                  <a:schemeClr val="dk1"/>
                </a:solidFill>
                <a:effectLst/>
                <a:latin typeface="Calibri"/>
                <a:ea typeface="Calibri"/>
                <a:cs typeface="Calibri"/>
                <a:sym typeface="Calibri"/>
              </a:rPr>
              <a:t> So, if we can’t necessarily define it, how do we know what to look for?</a:t>
            </a:r>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9" name="Google Shape;25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dirty="0"/>
              <a:t>Would we even recognize life if we came upon it? Is all life going to be like what we know it to be?  Is it going to use carbon, or maybe something different like silica?  We use 22 amino acids, but there are more than 70 possible, is there life out there that uses a different set?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CA" dirty="0"/>
              <a:t>Does all life use carbon, sulfur, phosphorous, nitrogen, oxygen?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CA" dirty="0"/>
              <a:t>The answer is, we don’t know … the best we can do is to study life here on Earth that lives on the edge, in environments that we would deem to be “extreme”, so as to push our understanding of what life is capable of.</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9" name="Google Shape;269;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dirty="0"/>
              <a:t>These organisms that we look for, are called extremophiles </a:t>
            </a:r>
            <a:r>
              <a:rPr lang="en-CA" sz="1200" b="0" i="0" u="none" strike="noStrike" cap="none" dirty="0">
                <a:solidFill>
                  <a:schemeClr val="dk1"/>
                </a:solidFill>
                <a:effectLst/>
                <a:latin typeface="Calibri"/>
                <a:ea typeface="Calibri"/>
                <a:cs typeface="Calibri"/>
                <a:sym typeface="Calibri"/>
              </a:rPr>
              <a:t>Where </a:t>
            </a:r>
            <a:r>
              <a:rPr lang="en-CA" sz="1200" b="0" i="0" u="none" strike="noStrike" cap="none" dirty="0" err="1">
                <a:solidFill>
                  <a:schemeClr val="dk1"/>
                </a:solidFill>
                <a:effectLst/>
                <a:latin typeface="Calibri"/>
                <a:ea typeface="Calibri"/>
                <a:cs typeface="Calibri"/>
                <a:sym typeface="Calibri"/>
              </a:rPr>
              <a:t>phile</a:t>
            </a:r>
            <a:r>
              <a:rPr lang="en-CA" sz="1200" b="0" i="0" u="none" strike="noStrike" cap="none" dirty="0">
                <a:solidFill>
                  <a:schemeClr val="dk1"/>
                </a:solidFill>
                <a:effectLst/>
                <a:latin typeface="Calibri"/>
                <a:ea typeface="Calibri"/>
                <a:cs typeface="Calibri"/>
                <a:sym typeface="Calibri"/>
              </a:rPr>
              <a:t> = love. </a:t>
            </a:r>
          </a:p>
          <a:p>
            <a:pPr marL="0" lvl="0" indent="0" algn="l" rtl="0">
              <a:spcBef>
                <a:spcPts val="0"/>
              </a:spcBef>
              <a:spcAft>
                <a:spcPts val="0"/>
              </a:spcAft>
              <a:buNone/>
            </a:pPr>
            <a:endParaRPr lang="en-CA" sz="1200" b="0" i="0" u="none" strike="noStrike" cap="none" dirty="0">
              <a:solidFill>
                <a:schemeClr val="dk1"/>
              </a:solidFill>
              <a:effectLst/>
              <a:latin typeface="Calibri"/>
              <a:cs typeface="Calibri"/>
              <a:sym typeface="Calibri"/>
            </a:endParaRPr>
          </a:p>
          <a:p>
            <a:r>
              <a:rPr lang="en-CA" sz="1200" b="0" i="0" u="none" strike="noStrike" cap="none" dirty="0">
                <a:solidFill>
                  <a:schemeClr val="dk1"/>
                </a:solidFill>
                <a:effectLst/>
                <a:latin typeface="Calibri"/>
                <a:ea typeface="Calibri"/>
                <a:cs typeface="Calibri"/>
                <a:sym typeface="Calibri"/>
              </a:rPr>
              <a:t>These are some examples of types of extremophiles based on the environmental condition.  So for example, </a:t>
            </a:r>
            <a:r>
              <a:rPr lang="en-CA" sz="1200" b="0" i="0" u="none" strike="noStrike" cap="none" dirty="0" err="1">
                <a:solidFill>
                  <a:schemeClr val="dk1"/>
                </a:solidFill>
                <a:effectLst/>
                <a:latin typeface="Calibri"/>
                <a:ea typeface="Calibri"/>
                <a:cs typeface="Calibri"/>
                <a:sym typeface="Calibri"/>
              </a:rPr>
              <a:t>pyschrophiles</a:t>
            </a:r>
            <a:r>
              <a:rPr lang="en-CA" sz="1200" b="0" i="0" u="none" strike="noStrike" cap="none" dirty="0">
                <a:solidFill>
                  <a:schemeClr val="dk1"/>
                </a:solidFill>
                <a:effectLst/>
                <a:latin typeface="Calibri"/>
                <a:ea typeface="Calibri"/>
                <a:cs typeface="Calibri"/>
                <a:sym typeface="Calibri"/>
              </a:rPr>
              <a:t> are organisms that love living in cold temperatures.  </a:t>
            </a:r>
          </a:p>
          <a:p>
            <a:r>
              <a:rPr lang="en-CA" sz="1200" b="1" i="0" u="none" strike="noStrike" cap="none" dirty="0">
                <a:solidFill>
                  <a:schemeClr val="dk1"/>
                </a:solidFill>
                <a:effectLst/>
                <a:latin typeface="Calibri"/>
                <a:ea typeface="Calibri"/>
                <a:cs typeface="Calibri"/>
                <a:sym typeface="Calibri"/>
              </a:rPr>
              <a:t>Q:</a:t>
            </a:r>
            <a:r>
              <a:rPr lang="en-CA" sz="1200" b="0" i="0" u="none" strike="noStrike" cap="none" dirty="0">
                <a:solidFill>
                  <a:schemeClr val="dk1"/>
                </a:solidFill>
                <a:effectLst/>
                <a:latin typeface="Calibri"/>
                <a:ea typeface="Calibri"/>
                <a:cs typeface="Calibri"/>
                <a:sym typeface="Calibri"/>
              </a:rPr>
              <a:t> Can anyone guess what the other ones are?  </a:t>
            </a:r>
          </a:p>
          <a:p>
            <a:r>
              <a:rPr lang="en-CA" sz="1200" b="0" i="0" u="none" strike="noStrike" cap="none" dirty="0">
                <a:solidFill>
                  <a:schemeClr val="dk1"/>
                </a:solidFill>
                <a:effectLst/>
                <a:latin typeface="Calibri"/>
                <a:ea typeface="Calibri"/>
                <a:cs typeface="Calibri"/>
                <a:sym typeface="Calibri"/>
              </a:rPr>
              <a:t>Also, sometimes organisms can be more than just one of these things. Sometimes, organisms are </a:t>
            </a:r>
            <a:r>
              <a:rPr lang="en-CA" sz="1200" b="1" i="0" u="none" strike="noStrike" cap="none" dirty="0">
                <a:solidFill>
                  <a:schemeClr val="dk1"/>
                </a:solidFill>
                <a:effectLst/>
                <a:latin typeface="Calibri"/>
                <a:ea typeface="Calibri"/>
                <a:cs typeface="Calibri"/>
                <a:sym typeface="Calibri"/>
              </a:rPr>
              <a:t>many</a:t>
            </a:r>
            <a:r>
              <a:rPr lang="en-CA" sz="1200" b="0" i="0" u="none" strike="noStrike" cap="none" dirty="0">
                <a:solidFill>
                  <a:schemeClr val="dk1"/>
                </a:solidFill>
                <a:effectLst/>
                <a:latin typeface="Calibri"/>
                <a:ea typeface="Calibri"/>
                <a:cs typeface="Calibri"/>
                <a:sym typeface="Calibri"/>
              </a:rPr>
              <a:t> of these things … Ex. </a:t>
            </a:r>
            <a:r>
              <a:rPr lang="en-CA" sz="1200" b="0" i="1" u="none" strike="noStrike" cap="none" dirty="0" err="1">
                <a:solidFill>
                  <a:schemeClr val="dk1"/>
                </a:solidFill>
                <a:effectLst/>
                <a:latin typeface="Calibri"/>
                <a:ea typeface="Calibri"/>
                <a:cs typeface="Calibri"/>
                <a:sym typeface="Calibri"/>
              </a:rPr>
              <a:t>Halomonus</a:t>
            </a:r>
            <a:r>
              <a:rPr lang="en-CA" sz="1200" b="0" i="1" u="none" strike="noStrike" cap="none" dirty="0">
                <a:solidFill>
                  <a:schemeClr val="dk1"/>
                </a:solidFill>
                <a:effectLst/>
                <a:latin typeface="Calibri"/>
                <a:ea typeface="Calibri"/>
                <a:cs typeface="Calibri"/>
                <a:sym typeface="Calibri"/>
              </a:rPr>
              <a:t> </a:t>
            </a:r>
            <a:r>
              <a:rPr lang="en-CA" sz="1200" b="0" i="1" u="none" strike="noStrike" cap="none" dirty="0" err="1">
                <a:solidFill>
                  <a:schemeClr val="dk1"/>
                </a:solidFill>
                <a:effectLst/>
                <a:latin typeface="Calibri"/>
                <a:ea typeface="Calibri"/>
                <a:cs typeface="Calibri"/>
                <a:sym typeface="Calibri"/>
              </a:rPr>
              <a:t>salaria</a:t>
            </a:r>
            <a:r>
              <a:rPr lang="en-CA" sz="1200" b="0" i="0" u="none" strike="noStrike" cap="none" dirty="0">
                <a:solidFill>
                  <a:schemeClr val="dk1"/>
                </a:solidFill>
                <a:effectLst/>
                <a:latin typeface="Calibri"/>
                <a:ea typeface="Calibri"/>
                <a:cs typeface="Calibri"/>
                <a:sym typeface="Calibri"/>
              </a:rPr>
              <a:t> – obligate </a:t>
            </a:r>
            <a:r>
              <a:rPr lang="en-CA" sz="1200" b="0" i="0" u="none" strike="noStrike" cap="none" dirty="0" err="1">
                <a:solidFill>
                  <a:schemeClr val="dk1"/>
                </a:solidFill>
                <a:effectLst/>
                <a:latin typeface="Calibri"/>
                <a:ea typeface="Calibri"/>
                <a:cs typeface="Calibri"/>
                <a:sym typeface="Calibri"/>
              </a:rPr>
              <a:t>barophile</a:t>
            </a:r>
            <a:r>
              <a:rPr lang="en-CA" sz="1200" b="0" i="0" u="none" strike="noStrike" cap="none" dirty="0">
                <a:solidFill>
                  <a:schemeClr val="dk1"/>
                </a:solidFill>
                <a:effectLst/>
                <a:latin typeface="Calibri"/>
                <a:ea typeface="Calibri"/>
                <a:cs typeface="Calibri"/>
                <a:sym typeface="Calibri"/>
              </a:rPr>
              <a:t>, halophilic.  Obligate means that it has to live in that state.  So for pressure, it has to live at high pressures, and the membrane of the organism is adapted to that.  If you brought it up to our pressure (1 atm) the cell would explode.</a:t>
            </a:r>
          </a:p>
          <a:p>
            <a:r>
              <a:rPr lang="en-CA" sz="1200" b="0" i="0" u="none" strike="noStrike" cap="none" dirty="0">
                <a:solidFill>
                  <a:schemeClr val="dk1"/>
                </a:solidFill>
                <a:effectLst/>
                <a:latin typeface="Calibri"/>
                <a:ea typeface="Calibri"/>
                <a:cs typeface="Calibri"/>
                <a:sym typeface="Calibri"/>
              </a:rPr>
              <a:t>Some of these organisms even create the “extreme” environment.  Does anyone know what this is a picture of? (the top right picture).  This is called a </a:t>
            </a:r>
            <a:r>
              <a:rPr lang="en-CA" sz="1200" b="0" i="0" u="none" strike="noStrike" cap="none" dirty="0" err="1">
                <a:solidFill>
                  <a:schemeClr val="dk1"/>
                </a:solidFill>
                <a:effectLst/>
                <a:latin typeface="Calibri"/>
                <a:ea typeface="Calibri"/>
                <a:cs typeface="Calibri"/>
                <a:sym typeface="Calibri"/>
              </a:rPr>
              <a:t>snotcicle</a:t>
            </a:r>
            <a:r>
              <a:rPr lang="en-CA" sz="1200" b="0" i="0" u="none" strike="noStrike" cap="none" dirty="0">
                <a:solidFill>
                  <a:schemeClr val="dk1"/>
                </a:solidFill>
                <a:effectLst/>
                <a:latin typeface="Calibri"/>
                <a:ea typeface="Calibri"/>
                <a:cs typeface="Calibri"/>
                <a:sym typeface="Calibri"/>
              </a:rPr>
              <a:t>.  This is a goopy collection of bacteria that have formed a colony so large that it is dripping from the ceiling of this cave.  These organisms eat sulfur and produce sulfuric acid (H2SO4).</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CA" dirty="0"/>
              <a:t>Sometimes, organisms are </a:t>
            </a:r>
            <a:r>
              <a:rPr lang="en-CA" b="1" dirty="0">
                <a:solidFill>
                  <a:schemeClr val="accent1"/>
                </a:solidFill>
              </a:rPr>
              <a:t>many</a:t>
            </a:r>
            <a:r>
              <a:rPr lang="en-CA" dirty="0"/>
              <a:t> of these things …</a:t>
            </a:r>
            <a:endParaRPr dirty="0"/>
          </a:p>
          <a:p>
            <a:pPr marL="0" lvl="0" indent="0" algn="l" rtl="0">
              <a:spcBef>
                <a:spcPts val="0"/>
              </a:spcBef>
              <a:spcAft>
                <a:spcPts val="0"/>
              </a:spcAft>
              <a:buNone/>
            </a:pPr>
            <a:r>
              <a:rPr lang="en-CA" dirty="0"/>
              <a:t>Ex. </a:t>
            </a:r>
            <a:r>
              <a:rPr lang="en-CA" i="1" dirty="0" err="1"/>
              <a:t>Halomonus</a:t>
            </a:r>
            <a:r>
              <a:rPr lang="en-CA" i="1" dirty="0"/>
              <a:t> </a:t>
            </a:r>
            <a:r>
              <a:rPr lang="en-CA" i="1" dirty="0" err="1"/>
              <a:t>salaria</a:t>
            </a:r>
            <a:r>
              <a:rPr lang="en-CA" dirty="0"/>
              <a:t> – obligate </a:t>
            </a:r>
            <a:r>
              <a:rPr lang="en-CA" dirty="0" err="1"/>
              <a:t>barophile</a:t>
            </a:r>
            <a:r>
              <a:rPr lang="en-CA" dirty="0"/>
              <a:t>, halophilic</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CA" dirty="0"/>
              <a:t>Now, it’s a bit costly to send missions to other planets, so one of the ways that we study “alien” environments, is through the study of what we call analogue sites.</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0" name="Google Shape;280;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b="0" i="0" u="none" strike="noStrike" cap="none" dirty="0">
                <a:solidFill>
                  <a:schemeClr val="dk1"/>
                </a:solidFill>
                <a:effectLst/>
                <a:latin typeface="Calibri"/>
                <a:ea typeface="Calibri"/>
                <a:cs typeface="Calibri"/>
                <a:sym typeface="Calibri"/>
              </a:rPr>
              <a:t>Now the places that we go to study these organisms, are called analogue environments: </a:t>
            </a:r>
            <a:r>
              <a:rPr lang="en-CA" dirty="0"/>
              <a:t>These are sites that serve as a close representation of other planets/moons in our solar system.  And the organisms that we find living there, can act as good analogues for “alien” life.</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0" i="0" u="none" strike="noStrike" cap="none" dirty="0">
                <a:solidFill>
                  <a:schemeClr val="dk1"/>
                </a:solidFill>
                <a:effectLst/>
                <a:latin typeface="Calibri"/>
                <a:ea typeface="Calibri"/>
                <a:cs typeface="Calibri"/>
                <a:sym typeface="Calibri"/>
              </a:rPr>
              <a:t>So for example, many researchers go to the Atacama Desert in Chile, which is the driest place in the world to study how life survives with very little water.  NASA also tests their rovers in this place to simulate Mars.  Canada has some of the best analogue environment in the world in the high-Arctic.  More and more space organisations are coming here to do analogue research.</a:t>
            </a:r>
          </a:p>
          <a:p>
            <a:pPr marL="0" lvl="0" indent="0" algn="l" rtl="0">
              <a:spcBef>
                <a:spcPts val="0"/>
              </a:spcBef>
              <a:spcAft>
                <a:spcPts val="0"/>
              </a:spcAft>
              <a:buNone/>
            </a:pPr>
            <a:endParaRPr lang="en-CA" dirty="0"/>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9" name="Google Shape;299;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7" name="Google Shape;307;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6" name="Google Shape;316;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6128f4f503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g6128f4f50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0" name="Google Shape;33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CA" sz="1200" b="0" i="0" u="none" strike="noStrike" cap="none" dirty="0">
                <a:solidFill>
                  <a:schemeClr val="dk1"/>
                </a:solidFill>
                <a:effectLst/>
                <a:latin typeface="Calibri"/>
                <a:ea typeface="Calibri"/>
                <a:cs typeface="Calibri"/>
                <a:sym typeface="Calibri"/>
              </a:rPr>
              <a:t>Introduce yourself.  “Hi, my name is ____ and I’m from Institute for Earth and Space Exploration … etc.”  I wanted to talk to you today about Astrobiology and the search for life in our universe.</a:t>
            </a:r>
          </a:p>
          <a:p>
            <a:r>
              <a:rPr lang="en-CA" sz="1200" b="0" i="0" u="none" strike="noStrike" cap="none" dirty="0">
                <a:solidFill>
                  <a:schemeClr val="dk1"/>
                </a:solidFill>
                <a:effectLst/>
                <a:latin typeface="Calibri"/>
                <a:ea typeface="Calibri"/>
                <a:cs typeface="Calibri"/>
                <a:sym typeface="Calibri"/>
              </a:rPr>
              <a:t>Q: Can anyone tell me what Astrobiology is??</a:t>
            </a:r>
          </a:p>
          <a:p>
            <a:pPr marL="0" lvl="0" indent="0" algn="l" rtl="0">
              <a:spcBef>
                <a:spcPts val="0"/>
              </a:spcBef>
              <a:spcAft>
                <a:spcPts val="0"/>
              </a:spcAft>
              <a:buNone/>
            </a:pPr>
            <a:endParaRPr dirty="0"/>
          </a:p>
        </p:txBody>
      </p:sp>
      <p:sp>
        <p:nvSpPr>
          <p:cNvPr id="167" name="Google Shape;16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8" name="Google Shape;338;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Clr>
                <a:schemeClr val="dk1"/>
              </a:buClr>
              <a:buSzPts val="1200"/>
              <a:buFont typeface="Calibri"/>
              <a:buAutoNum type="arabicPeriod"/>
            </a:pPr>
            <a:r>
              <a:rPr lang="en-CA"/>
              <a:t>Bacteria</a:t>
            </a:r>
            <a:endParaRPr/>
          </a:p>
          <a:p>
            <a:pPr marL="228600" lvl="0" indent="-228600" algn="l" rtl="0">
              <a:spcBef>
                <a:spcPts val="0"/>
              </a:spcBef>
              <a:spcAft>
                <a:spcPts val="0"/>
              </a:spcAft>
              <a:buClr>
                <a:schemeClr val="dk1"/>
              </a:buClr>
              <a:buSzPts val="1200"/>
              <a:buFont typeface="Calibri"/>
              <a:buAutoNum type="arabicPeriod"/>
            </a:pPr>
            <a:r>
              <a:rPr lang="en-CA"/>
              <a:t>Pompei worm</a:t>
            </a:r>
            <a:endParaRPr/>
          </a:p>
          <a:p>
            <a:pPr marL="228600" lvl="0" indent="-228600" algn="l" rtl="0">
              <a:spcBef>
                <a:spcPts val="0"/>
              </a:spcBef>
              <a:spcAft>
                <a:spcPts val="0"/>
              </a:spcAft>
              <a:buClr>
                <a:schemeClr val="dk1"/>
              </a:buClr>
              <a:buSzPts val="1200"/>
              <a:buFont typeface="Calibri"/>
              <a:buAutoNum type="arabicPeriod"/>
            </a:pPr>
            <a:r>
              <a:rPr lang="en-CA"/>
              <a:t>Tubers</a:t>
            </a:r>
            <a:endParaRPr/>
          </a:p>
          <a:p>
            <a:pPr marL="228600" lvl="0" indent="-228600" algn="l" rtl="0">
              <a:spcBef>
                <a:spcPts val="0"/>
              </a:spcBef>
              <a:spcAft>
                <a:spcPts val="0"/>
              </a:spcAft>
              <a:buClr>
                <a:schemeClr val="dk1"/>
              </a:buClr>
              <a:buSzPts val="1200"/>
              <a:buFont typeface="Calibri"/>
              <a:buAutoNum type="arabicPeriod"/>
            </a:pPr>
            <a:r>
              <a:rPr lang="en-CA"/>
              <a:t>Gecko, stores water in sacks on it’s back (see arrow).</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6128f4f503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g6128f4f503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2" name="Google Shape;352;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0" name="Google Shape;360;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a:t>Different halophiles, inhabiting rock, saline lakes.</a:t>
            </a:r>
            <a:endParaRPr/>
          </a:p>
          <a:p>
            <a:pPr marL="0" lvl="0" indent="0" algn="l" rtl="0">
              <a:spcBef>
                <a:spcPts val="0"/>
              </a:spcBef>
              <a:spcAft>
                <a:spcPts val="0"/>
              </a:spcAft>
              <a:buNone/>
            </a:pPr>
            <a:r>
              <a:rPr lang="en-CA"/>
              <a:t>Turtles can also be considered halophiles, have to deal with salt water.  Have glands near their eyes that help secrete salt and keep the levels low in their body.</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6128f4f503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g6128f4f503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5" name="Google Shape;375;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3" name="Google Shape;383;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a:t>Halomonas solaria needs to grow at 1000atm, 3 deg C and likes to grow between 10-25% salinity.  The ocean is at 5%.</a:t>
            </a:r>
            <a:endParaRPr/>
          </a:p>
          <a:p>
            <a:pPr marL="0" marR="0" lvl="0" indent="0" algn="l" rtl="0">
              <a:lnSpc>
                <a:spcPct val="100000"/>
              </a:lnSpc>
              <a:spcBef>
                <a:spcPts val="360"/>
              </a:spcBef>
              <a:spcAft>
                <a:spcPts val="0"/>
              </a:spcAft>
              <a:buClr>
                <a:schemeClr val="dk1"/>
              </a:buClr>
              <a:buSzPts val="1200"/>
              <a:buFont typeface="Corbel"/>
              <a:buNone/>
            </a:pPr>
            <a:r>
              <a:rPr lang="en-CA" i="1">
                <a:latin typeface="Corbel"/>
                <a:ea typeface="Corbel"/>
                <a:cs typeface="Corbel"/>
                <a:sym typeface="Corbel"/>
              </a:rPr>
              <a:t>Deinococcus radiodurans: </a:t>
            </a:r>
            <a:r>
              <a:rPr lang="en-CA">
                <a:latin typeface="Corbel"/>
                <a:ea typeface="Corbel"/>
                <a:cs typeface="Corbel"/>
                <a:sym typeface="Corbel"/>
              </a:rPr>
              <a:t>in the </a:t>
            </a:r>
            <a:r>
              <a:rPr lang="en-CA" b="1">
                <a:solidFill>
                  <a:schemeClr val="accent1"/>
                </a:solidFill>
                <a:latin typeface="Corbel"/>
                <a:ea typeface="Corbel"/>
                <a:cs typeface="Corbel"/>
                <a:sym typeface="Corbel"/>
              </a:rPr>
              <a:t>Guinness Book of World Records</a:t>
            </a:r>
            <a:r>
              <a:rPr lang="en-CA">
                <a:latin typeface="Corbel"/>
                <a:ea typeface="Corbel"/>
                <a:cs typeface="Corbel"/>
                <a:sym typeface="Corbel"/>
              </a:rPr>
              <a:t> – can withstand cold, vacuum, radiation and acid!!</a:t>
            </a:r>
            <a:endParaRPr i="1">
              <a:latin typeface="Corbel"/>
              <a:ea typeface="Corbel"/>
              <a:cs typeface="Corbel"/>
              <a:sym typeface="Corbe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6128f4f503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g6128f4f503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6128f4f503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g6128f4f503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sz="1200" b="0" i="0" u="none" strike="noStrike" cap="none" dirty="0">
                <a:solidFill>
                  <a:schemeClr val="dk1"/>
                </a:solidFill>
                <a:effectLst/>
                <a:latin typeface="Calibri"/>
                <a:ea typeface="Calibri"/>
                <a:cs typeface="Calibri"/>
                <a:sym typeface="Calibri"/>
              </a:rPr>
              <a:t>Biology is the study of life, and so Astrobiology is the study of life in space.  It tries to answer big questions such as: Who are we? Where do we come from? And where are we headed?</a:t>
            </a:r>
            <a:endParaRPr dirty="0"/>
          </a:p>
        </p:txBody>
      </p:sp>
      <p:sp>
        <p:nvSpPr>
          <p:cNvPr id="180" name="Google Shape;18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6" name="Google Shape;416;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a:t>Tardigrades are some of the most “extreme” organisms on Earth!!!</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CA" sz="1200" b="0" i="0" u="none" strike="noStrike" cap="none" dirty="0">
                <a:solidFill>
                  <a:schemeClr val="dk1"/>
                </a:solidFill>
                <a:effectLst/>
                <a:latin typeface="Calibri"/>
                <a:ea typeface="Calibri"/>
                <a:cs typeface="Calibri"/>
                <a:sym typeface="Calibri"/>
              </a:rPr>
              <a:t>You may not realize it, but Astrobiology has a huge place in pop culture as well.  For example, has anyone here seen Avatar??  They had scientists consult on making the movie.  The organisms that you see there, the world that they created could be potentially real.  </a:t>
            </a:r>
          </a:p>
          <a:p>
            <a:r>
              <a:rPr lang="en-CA" sz="1200" b="0" i="0" u="none" strike="noStrike" cap="none" dirty="0">
                <a:solidFill>
                  <a:schemeClr val="dk1"/>
                </a:solidFill>
                <a:effectLst/>
                <a:latin typeface="Calibri"/>
                <a:ea typeface="Calibri"/>
                <a:cs typeface="Calibri"/>
                <a:sym typeface="Calibri"/>
              </a:rPr>
              <a:t>Q: Does anyone remember where Avatar was set? (</a:t>
            </a:r>
            <a:r>
              <a:rPr lang="en-CA" sz="1200" b="0" i="0" u="none" strike="noStrike" cap="none" dirty="0" err="1">
                <a:solidFill>
                  <a:schemeClr val="dk1"/>
                </a:solidFill>
                <a:effectLst/>
                <a:latin typeface="Calibri"/>
                <a:ea typeface="Calibri"/>
                <a:cs typeface="Calibri"/>
                <a:sym typeface="Calibri"/>
              </a:rPr>
              <a:t>ie</a:t>
            </a:r>
            <a:r>
              <a:rPr lang="en-CA" sz="1200" b="0" i="0" u="none" strike="noStrike" cap="none" dirty="0">
                <a:solidFill>
                  <a:schemeClr val="dk1"/>
                </a:solidFill>
                <a:effectLst/>
                <a:latin typeface="Calibri"/>
                <a:ea typeface="Calibri"/>
                <a:cs typeface="Calibri"/>
                <a:sym typeface="Calibri"/>
              </a:rPr>
              <a:t>. Try to get them to remember that it was on a moon circling a gas giant).</a:t>
            </a:r>
          </a:p>
          <a:p>
            <a:pPr marL="0" lvl="0" indent="0" algn="l" rtl="0">
              <a:spcBef>
                <a:spcPts val="0"/>
              </a:spcBef>
              <a:spcAft>
                <a:spcPts val="0"/>
              </a:spcAft>
              <a:buNone/>
            </a:pPr>
            <a:endParaRPr dirty="0"/>
          </a:p>
        </p:txBody>
      </p:sp>
      <p:sp>
        <p:nvSpPr>
          <p:cNvPr id="189" name="Google Shape;18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6128f4f503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g6128f4f503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g6128f4f503_0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40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CA" sz="1200" b="0" i="0" u="none" strike="noStrike" cap="none" dirty="0">
                <a:solidFill>
                  <a:schemeClr val="dk1"/>
                </a:solidFill>
                <a:effectLst/>
                <a:latin typeface="Calibri"/>
                <a:ea typeface="Calibri"/>
                <a:cs typeface="Calibri"/>
                <a:sym typeface="Calibri"/>
              </a:rPr>
              <a:t>Astrobiology encompasses four main fields of exploration:</a:t>
            </a:r>
          </a:p>
          <a:p>
            <a:pPr lvl="0"/>
            <a:r>
              <a:rPr lang="en-CA" sz="1200" b="0" i="0" u="none" strike="noStrike" cap="none" dirty="0">
                <a:solidFill>
                  <a:schemeClr val="dk1"/>
                </a:solidFill>
                <a:effectLst/>
                <a:latin typeface="Calibri"/>
                <a:ea typeface="Calibri"/>
                <a:cs typeface="Calibri"/>
                <a:sym typeface="Calibri"/>
              </a:rPr>
              <a:t>-The study of life in extreme environments on Earth</a:t>
            </a:r>
          </a:p>
          <a:p>
            <a:pPr lvl="0"/>
            <a:r>
              <a:rPr lang="en-CA" sz="1200" b="0" i="0" u="none" strike="noStrike" cap="none" dirty="0">
                <a:solidFill>
                  <a:schemeClr val="dk1"/>
                </a:solidFill>
                <a:effectLst/>
                <a:latin typeface="Calibri"/>
                <a:ea typeface="Calibri"/>
                <a:cs typeface="Calibri"/>
                <a:sym typeface="Calibri"/>
              </a:rPr>
              <a:t>-It’s the study of possible habitats for life on other planets</a:t>
            </a:r>
          </a:p>
        </p:txBody>
      </p:sp>
      <p:sp>
        <p:nvSpPr>
          <p:cNvPr id="199" name="Google Shape;19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-Studying the remnants of what life leaves behind.  Even organism as tiny as bacteria can leave behind fossils for us to find.</a:t>
            </a:r>
          </a:p>
          <a:p>
            <a:pPr lvl="0"/>
            <a:r>
              <a:rPr lang="en-US" sz="1200" b="0" i="0" u="none" strike="noStrike" cap="none" dirty="0">
                <a:solidFill>
                  <a:schemeClr val="dk1"/>
                </a:solidFill>
                <a:effectLst/>
                <a:latin typeface="Calibri"/>
                <a:ea typeface="Calibri"/>
                <a:cs typeface="Calibri"/>
                <a:sym typeface="Calibri"/>
              </a:rPr>
              <a:t>-And it’s also the design and building of instruments to detect that life – for all you engineers out there.</a:t>
            </a: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Finally, and this is something that is going to be very big in your life times – it’s the study of how humans can adapt and operate in space.  In the field of medicine, helping to counteract radiation, bone loss, muscle loss and isolation sickness are huge leaps we have yet to fully solve</a:t>
            </a:r>
            <a:endParaRPr lang="en-US" dirty="0"/>
          </a:p>
          <a:p>
            <a:pPr marL="0" lvl="0" indent="0" algn="l" rtl="0">
              <a:spcBef>
                <a:spcPts val="0"/>
              </a:spcBef>
              <a:spcAft>
                <a:spcPts val="0"/>
              </a:spcAft>
              <a:buNone/>
            </a:pPr>
            <a:endParaRPr dirty="0"/>
          </a:p>
        </p:txBody>
      </p:sp>
      <p:sp>
        <p:nvSpPr>
          <p:cNvPr id="208" name="Google Shape;20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6" name="Google Shape;21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CA" sz="1200" b="0" i="0" u="none" strike="noStrike" cap="none" dirty="0">
                <a:solidFill>
                  <a:schemeClr val="dk1"/>
                </a:solidFill>
                <a:effectLst/>
                <a:latin typeface="Calibri"/>
                <a:ea typeface="Calibri"/>
                <a:cs typeface="Calibri"/>
                <a:sym typeface="Calibri"/>
              </a:rPr>
              <a:t>So, now that you have a bit of an idea about what’s involved in Astrobiology, lets take another look at our solar system.</a:t>
            </a:r>
          </a:p>
          <a:p>
            <a:r>
              <a:rPr lang="en-CA" sz="1200" b="1" i="0" u="none" strike="noStrike" cap="none" dirty="0">
                <a:solidFill>
                  <a:schemeClr val="dk1"/>
                </a:solidFill>
                <a:effectLst/>
                <a:latin typeface="Calibri"/>
                <a:ea typeface="Calibri"/>
                <a:cs typeface="Calibri"/>
                <a:sym typeface="Calibri"/>
              </a:rPr>
              <a:t>Q:</a:t>
            </a:r>
            <a:r>
              <a:rPr lang="en-CA" sz="1200" b="0" i="0" u="none" strike="noStrike" cap="none" dirty="0">
                <a:solidFill>
                  <a:schemeClr val="dk1"/>
                </a:solidFill>
                <a:effectLst/>
                <a:latin typeface="Calibri"/>
                <a:ea typeface="Calibri"/>
                <a:cs typeface="Calibri"/>
                <a:sym typeface="Calibri"/>
              </a:rPr>
              <a:t> What do we need for the existence of life (or at least, what do we “think” we need)?</a:t>
            </a:r>
          </a:p>
          <a:p>
            <a:r>
              <a:rPr lang="en-CA" sz="1200" b="1" i="0" u="none" strike="noStrike" cap="none" dirty="0">
                <a:solidFill>
                  <a:schemeClr val="dk1"/>
                </a:solidFill>
                <a:effectLst/>
                <a:latin typeface="Calibri"/>
                <a:ea typeface="Calibri"/>
                <a:cs typeface="Calibri"/>
                <a:sym typeface="Calibri"/>
              </a:rPr>
              <a:t>A:</a:t>
            </a:r>
            <a:r>
              <a:rPr lang="en-CA" sz="1200" b="0" i="0" u="none" strike="noStrike" cap="none" dirty="0">
                <a:solidFill>
                  <a:schemeClr val="dk1"/>
                </a:solidFill>
                <a:effectLst/>
                <a:latin typeface="Calibri"/>
                <a:ea typeface="Calibri"/>
                <a:cs typeface="Calibri"/>
                <a:sym typeface="Calibri"/>
              </a:rPr>
              <a:t> Water, energy, light (to keep it simple).</a:t>
            </a:r>
          </a:p>
          <a:p>
            <a:r>
              <a:rPr lang="en-CA" sz="1200" b="1" i="0" u="none" strike="noStrike" cap="none" dirty="0">
                <a:solidFill>
                  <a:schemeClr val="dk1"/>
                </a:solidFill>
                <a:effectLst/>
                <a:latin typeface="Calibri"/>
                <a:ea typeface="Calibri"/>
                <a:cs typeface="Calibri"/>
                <a:sym typeface="Calibri"/>
              </a:rPr>
              <a:t>Q:</a:t>
            </a:r>
            <a:r>
              <a:rPr lang="en-CA" sz="1200" b="0" i="0" u="none" strike="noStrike" cap="none" dirty="0">
                <a:solidFill>
                  <a:schemeClr val="dk1"/>
                </a:solidFill>
                <a:effectLst/>
                <a:latin typeface="Calibri"/>
                <a:ea typeface="Calibri"/>
                <a:cs typeface="Calibri"/>
                <a:sym typeface="Calibri"/>
              </a:rPr>
              <a:t> So, where would you look for life in our solar system, outside of the Earth?</a:t>
            </a:r>
          </a:p>
          <a:p>
            <a:r>
              <a:rPr lang="en-CA" sz="1200" b="1" i="0" u="none" strike="noStrike" cap="none" dirty="0">
                <a:solidFill>
                  <a:schemeClr val="dk1"/>
                </a:solidFill>
                <a:effectLst/>
                <a:latin typeface="Calibri"/>
                <a:ea typeface="Calibri"/>
                <a:cs typeface="Calibri"/>
                <a:sym typeface="Calibri"/>
              </a:rPr>
              <a:t>A:</a:t>
            </a:r>
            <a:r>
              <a:rPr lang="en-CA" sz="1200" b="0" i="0" u="none" strike="noStrike" cap="none" dirty="0">
                <a:solidFill>
                  <a:schemeClr val="dk1"/>
                </a:solidFill>
                <a:effectLst/>
                <a:latin typeface="Calibri"/>
                <a:ea typeface="Calibri"/>
                <a:cs typeface="Calibri"/>
                <a:sym typeface="Calibri"/>
              </a:rPr>
              <a:t> The terrestrial planets, and maybe the moons of gas giants.</a:t>
            </a:r>
          </a:p>
          <a:p>
            <a:r>
              <a:rPr lang="en-CA" sz="1200" b="1" i="0" u="none" strike="noStrike" cap="none" dirty="0">
                <a:solidFill>
                  <a:schemeClr val="dk1"/>
                </a:solidFill>
                <a:effectLst/>
                <a:latin typeface="Calibri"/>
                <a:ea typeface="Calibri"/>
                <a:cs typeface="Calibri"/>
                <a:sym typeface="Calibri"/>
              </a:rPr>
              <a:t>Q:</a:t>
            </a:r>
            <a:r>
              <a:rPr lang="en-CA" sz="1200" b="0" i="0" u="none" strike="noStrike" cap="none" dirty="0">
                <a:solidFill>
                  <a:schemeClr val="dk1"/>
                </a:solidFill>
                <a:effectLst/>
                <a:latin typeface="Calibri"/>
                <a:ea typeface="Calibri"/>
                <a:cs typeface="Calibri"/>
                <a:sym typeface="Calibri"/>
              </a:rPr>
              <a:t> Why would the moons of gas giants potentially be a problem?</a:t>
            </a:r>
          </a:p>
          <a:p>
            <a:r>
              <a:rPr lang="en-CA" sz="1200" b="1" i="0" u="none" strike="noStrike" cap="none" dirty="0">
                <a:solidFill>
                  <a:schemeClr val="dk1"/>
                </a:solidFill>
                <a:effectLst/>
                <a:latin typeface="Calibri"/>
                <a:ea typeface="Calibri"/>
                <a:cs typeface="Calibri"/>
                <a:sym typeface="Calibri"/>
              </a:rPr>
              <a:t>A:</a:t>
            </a:r>
            <a:r>
              <a:rPr lang="en-CA" sz="1200" b="0" i="0" u="none" strike="noStrike" cap="none" dirty="0">
                <a:solidFill>
                  <a:schemeClr val="dk1"/>
                </a:solidFill>
                <a:effectLst/>
                <a:latin typeface="Calibri"/>
                <a:ea typeface="Calibri"/>
                <a:cs typeface="Calibri"/>
                <a:sym typeface="Calibri"/>
              </a:rPr>
              <a:t> They’re very far away from the Sun, and most are frozen.  An important thing to understand, from looking at this picture, is the idea of something called a Habitable Zone.  Each star, like our Sun, has a zone around it, where conditions are just right for the existence of liquid water.  Think of it kind of like Goldilocks and the three bears.  Your planet can’t be too close to the sun, but it can’t be too far away either.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CA" sz="1200" b="0" i="0" u="none" strike="noStrike" cap="none" dirty="0">
                <a:solidFill>
                  <a:schemeClr val="dk1"/>
                </a:solidFill>
                <a:effectLst/>
                <a:latin typeface="Calibri"/>
                <a:ea typeface="Calibri"/>
                <a:cs typeface="Calibri"/>
                <a:sym typeface="Calibri"/>
              </a:rPr>
              <a:t>So, you guys have covered most of these (hopefully they did).  Scientists think that we could potentially find life on our nearest neighbour, Mars (far left pic).  But the moons of gas giant planets are also of interest.  </a:t>
            </a:r>
          </a:p>
          <a:p>
            <a:r>
              <a:rPr lang="en-CA" sz="1200" b="0" i="0" u="none" strike="noStrike" cap="none" dirty="0">
                <a:solidFill>
                  <a:schemeClr val="dk1"/>
                </a:solidFill>
                <a:effectLst/>
                <a:latin typeface="Calibri"/>
                <a:ea typeface="Calibri"/>
                <a:cs typeface="Calibri"/>
                <a:sym typeface="Calibri"/>
              </a:rPr>
              <a:t>In this slide we can see:</a:t>
            </a:r>
          </a:p>
          <a:p>
            <a:r>
              <a:rPr lang="en-CA" sz="1200" b="0" i="0" u="none" strike="noStrike" cap="none" dirty="0">
                <a:solidFill>
                  <a:schemeClr val="dk1"/>
                </a:solidFill>
                <a:effectLst/>
                <a:latin typeface="Calibri"/>
                <a:ea typeface="Calibri"/>
                <a:cs typeface="Calibri"/>
                <a:sym typeface="Calibri"/>
              </a:rPr>
              <a:t>Titan (in the very centre), which is a moon of Saturn.  This moon is particularly interesting because it has a thick atmosphere with lots of gasses that could help support life.  It also has large seas of methane, which is great, because there are organisms here on earth that lives off of methane.</a:t>
            </a:r>
          </a:p>
          <a:p>
            <a:r>
              <a:rPr lang="en-CA" sz="1200" b="0" i="0" u="none" strike="noStrike" cap="none" dirty="0">
                <a:solidFill>
                  <a:schemeClr val="dk1"/>
                </a:solidFill>
                <a:effectLst/>
                <a:latin typeface="Calibri"/>
                <a:ea typeface="Calibri"/>
                <a:cs typeface="Calibri"/>
                <a:sym typeface="Calibri"/>
              </a:rPr>
              <a:t>Europa is at the bottom here, and we think this moon of Jupiter has a huge liquid ocean beneath the ice.</a:t>
            </a:r>
          </a:p>
          <a:p>
            <a:r>
              <a:rPr lang="en-CA" sz="1200" b="0" i="0" u="none" strike="noStrike" cap="none" dirty="0">
                <a:solidFill>
                  <a:schemeClr val="dk1"/>
                </a:solidFill>
                <a:effectLst/>
                <a:latin typeface="Calibri"/>
                <a:ea typeface="Calibri"/>
                <a:cs typeface="Calibri"/>
                <a:sym typeface="Calibri"/>
              </a:rPr>
              <a:t>Finally we have Enceladus (top right), which in 2008 we found was actually shooting jets of WATER into space. This is the first hard evidence we’ve found of liquid water on another body in our solar system!!</a:t>
            </a:r>
          </a:p>
          <a:p>
            <a:pPr marL="0" lvl="0" indent="0" algn="l" rtl="0">
              <a:spcBef>
                <a:spcPts val="0"/>
              </a:spcBef>
              <a:spcAft>
                <a:spcPts val="0"/>
              </a:spcAft>
              <a:buNone/>
            </a:pPr>
            <a:endParaRPr dirty="0"/>
          </a:p>
        </p:txBody>
      </p:sp>
      <p:sp>
        <p:nvSpPr>
          <p:cNvPr id="222" name="Google Shape;222;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0" i="0" u="none" strike="noStrike" cap="none" dirty="0">
                <a:solidFill>
                  <a:schemeClr val="dk1"/>
                </a:solidFill>
                <a:effectLst/>
                <a:latin typeface="Calibri"/>
                <a:ea typeface="Calibri"/>
                <a:cs typeface="Calibri"/>
                <a:sym typeface="Calibri"/>
              </a:rPr>
              <a:t>But how do we study these planets? How do we find out if there is life there?  One of the ways is to send actual rover missions to other planets.  So far we’ve sent several rovers to Mars, the most recent being the Mars Science Laboratory (a rover the size of a VW bug – which is huge!) to look for life.  There was also a space probe called Cassini-Huygens that was sent to fly by Jupiter and Saturn, and finally landed on Titan to allow us our first glimpse of the shrouded moon.</a:t>
            </a:r>
          </a:p>
          <a:p>
            <a:pPr marL="0" lvl="0" indent="0" algn="l" rtl="0">
              <a:spcBef>
                <a:spcPts val="0"/>
              </a:spcBef>
              <a:spcAft>
                <a:spcPts val="0"/>
              </a:spcAft>
              <a:buNone/>
            </a:pPr>
            <a:endParaRPr dirty="0"/>
          </a:p>
        </p:txBody>
      </p:sp>
      <p:sp>
        <p:nvSpPr>
          <p:cNvPr id="232" name="Google Shape;23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Clr>
                <a:srgbClr val="888888"/>
              </a:buClr>
              <a:buSzPts val="2100"/>
              <a:buNone/>
              <a:defRPr>
                <a:solidFill>
                  <a:srgbClr val="888888"/>
                </a:solidFill>
              </a:defRPr>
            </a:lvl1pPr>
            <a:lvl2pPr lvl="1" algn="ctr">
              <a:spcBef>
                <a:spcPts val="240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2"/>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g6128f4f503_0_43"/>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g6128f4f503_0_4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Clr>
                <a:srgbClr val="888888"/>
              </a:buClr>
              <a:buSzPts val="2100"/>
              <a:buNone/>
              <a:defRPr>
                <a:solidFill>
                  <a:srgbClr val="888888"/>
                </a:solidFill>
              </a:defRPr>
            </a:lvl1pPr>
            <a:lvl2pPr lvl="1" algn="ctr" rtl="0">
              <a:spcBef>
                <a:spcPts val="240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93" name="Google Shape;93;g6128f4f503_0_4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g6128f4f503_0_4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g6128f4f503_0_4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g6128f4f503_0_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g6128f4f503_0_4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99" name="Google Shape;99;g6128f4f503_0_4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g6128f4f503_0_4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g6128f4f503_0_4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
        <p:cNvGrpSpPr/>
        <p:nvPr/>
      </p:nvGrpSpPr>
      <p:grpSpPr>
        <a:xfrm>
          <a:off x="0" y="0"/>
          <a:ext cx="0" cy="0"/>
          <a:chOff x="0" y="0"/>
          <a:chExt cx="0" cy="0"/>
        </a:xfrm>
      </p:grpSpPr>
      <p:sp>
        <p:nvSpPr>
          <p:cNvPr id="103" name="Google Shape;103;g6128f4f503_0_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 name="Google Shape;104;g6128f4f503_0_55"/>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lvl="0" indent="-361950" algn="l" rtl="0">
              <a:spcBef>
                <a:spcPts val="0"/>
              </a:spcBef>
              <a:spcAft>
                <a:spcPts val="0"/>
              </a:spcAft>
              <a:buClr>
                <a:srgbClr val="807F83"/>
              </a:buClr>
              <a:buSzPts val="2100"/>
              <a:buChar char="•"/>
              <a:defRPr sz="2800"/>
            </a:lvl1pPr>
            <a:lvl2pPr marL="914400" lvl="1" indent="-381000" algn="l" rtl="0">
              <a:spcBef>
                <a:spcPts val="2400"/>
              </a:spcBef>
              <a:spcAft>
                <a:spcPts val="0"/>
              </a:spcAft>
              <a:buClr>
                <a:srgbClr val="807F83"/>
              </a:buClr>
              <a:buSzPts val="2400"/>
              <a:buChar char="–"/>
              <a:defRPr sz="2400"/>
            </a:lvl2pPr>
            <a:lvl3pPr marL="1371600" lvl="2" indent="-355600" algn="l" rtl="0">
              <a:spcBef>
                <a:spcPts val="400"/>
              </a:spcBef>
              <a:spcAft>
                <a:spcPts val="0"/>
              </a:spcAft>
              <a:buClr>
                <a:srgbClr val="807F83"/>
              </a:buClr>
              <a:buSzPts val="2000"/>
              <a:buChar char="•"/>
              <a:defRPr sz="2000"/>
            </a:lvl3pPr>
            <a:lvl4pPr marL="1828800" lvl="3" indent="-342900" algn="l" rtl="0">
              <a:spcBef>
                <a:spcPts val="360"/>
              </a:spcBef>
              <a:spcAft>
                <a:spcPts val="0"/>
              </a:spcAft>
              <a:buClr>
                <a:srgbClr val="807F83"/>
              </a:buClr>
              <a:buSzPts val="1800"/>
              <a:buChar char="–"/>
              <a:defRPr sz="1800"/>
            </a:lvl4pPr>
            <a:lvl5pPr marL="2286000" lvl="4" indent="-342900" algn="l" rtl="0">
              <a:spcBef>
                <a:spcPts val="360"/>
              </a:spcBef>
              <a:spcAft>
                <a:spcPts val="0"/>
              </a:spcAft>
              <a:buClr>
                <a:srgbClr val="807F83"/>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05" name="Google Shape;105;g6128f4f503_0_55"/>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lvl="0" indent="-361950" algn="l" rtl="0">
              <a:spcBef>
                <a:spcPts val="0"/>
              </a:spcBef>
              <a:spcAft>
                <a:spcPts val="0"/>
              </a:spcAft>
              <a:buClr>
                <a:srgbClr val="807F83"/>
              </a:buClr>
              <a:buSzPts val="2100"/>
              <a:buChar char="•"/>
              <a:defRPr sz="2800"/>
            </a:lvl1pPr>
            <a:lvl2pPr marL="914400" lvl="1" indent="-381000" algn="l" rtl="0">
              <a:spcBef>
                <a:spcPts val="2400"/>
              </a:spcBef>
              <a:spcAft>
                <a:spcPts val="0"/>
              </a:spcAft>
              <a:buClr>
                <a:srgbClr val="807F83"/>
              </a:buClr>
              <a:buSzPts val="2400"/>
              <a:buChar char="–"/>
              <a:defRPr sz="2400"/>
            </a:lvl2pPr>
            <a:lvl3pPr marL="1371600" lvl="2" indent="-355600" algn="l" rtl="0">
              <a:spcBef>
                <a:spcPts val="400"/>
              </a:spcBef>
              <a:spcAft>
                <a:spcPts val="0"/>
              </a:spcAft>
              <a:buClr>
                <a:srgbClr val="807F83"/>
              </a:buClr>
              <a:buSzPts val="2000"/>
              <a:buChar char="•"/>
              <a:defRPr sz="2000"/>
            </a:lvl3pPr>
            <a:lvl4pPr marL="1828800" lvl="3" indent="-342900" algn="l" rtl="0">
              <a:spcBef>
                <a:spcPts val="360"/>
              </a:spcBef>
              <a:spcAft>
                <a:spcPts val="0"/>
              </a:spcAft>
              <a:buClr>
                <a:srgbClr val="807F83"/>
              </a:buClr>
              <a:buSzPts val="1800"/>
              <a:buChar char="–"/>
              <a:defRPr sz="1800"/>
            </a:lvl4pPr>
            <a:lvl5pPr marL="2286000" lvl="4" indent="-342900" algn="l" rtl="0">
              <a:spcBef>
                <a:spcPts val="360"/>
              </a:spcBef>
              <a:spcAft>
                <a:spcPts val="0"/>
              </a:spcAft>
              <a:buClr>
                <a:srgbClr val="807F83"/>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06" name="Google Shape;106;g6128f4f503_0_5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g6128f4f503_0_5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g6128f4f503_0_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
        <p:cNvGrpSpPr/>
        <p:nvPr/>
      </p:nvGrpSpPr>
      <p:grpSpPr>
        <a:xfrm>
          <a:off x="0" y="0"/>
          <a:ext cx="0" cy="0"/>
          <a:chOff x="0" y="0"/>
          <a:chExt cx="0" cy="0"/>
        </a:xfrm>
      </p:grpSpPr>
      <p:sp>
        <p:nvSpPr>
          <p:cNvPr id="110" name="Google Shape;110;g6128f4f503_0_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g6128f4f503_0_6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 name="Google Shape;112;g6128f4f503_0_6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g6128f4f503_0_6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4"/>
        <p:cNvGrpSpPr/>
        <p:nvPr/>
      </p:nvGrpSpPr>
      <p:grpSpPr>
        <a:xfrm>
          <a:off x="0" y="0"/>
          <a:ext cx="0" cy="0"/>
          <a:chOff x="0" y="0"/>
          <a:chExt cx="0" cy="0"/>
        </a:xfrm>
      </p:grpSpPr>
      <p:sp>
        <p:nvSpPr>
          <p:cNvPr id="115" name="Google Shape;115;g6128f4f503_0_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5000"/>
              <a:buFont typeface="Arial"/>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g6128f4f503_0_67"/>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07F83"/>
              </a:buClr>
              <a:buSzPts val="1800"/>
              <a:buNone/>
              <a:defRPr sz="2400" b="1"/>
            </a:lvl1pPr>
            <a:lvl2pPr marL="914400" lvl="1" indent="-228600" algn="l" rtl="0">
              <a:spcBef>
                <a:spcPts val="2400"/>
              </a:spcBef>
              <a:spcAft>
                <a:spcPts val="0"/>
              </a:spcAft>
              <a:buClr>
                <a:srgbClr val="807F83"/>
              </a:buClr>
              <a:buSzPts val="2000"/>
              <a:buNone/>
              <a:defRPr sz="2000" b="1"/>
            </a:lvl2pPr>
            <a:lvl3pPr marL="1371600" lvl="2" indent="-228600" algn="l" rtl="0">
              <a:spcBef>
                <a:spcPts val="360"/>
              </a:spcBef>
              <a:spcAft>
                <a:spcPts val="0"/>
              </a:spcAft>
              <a:buClr>
                <a:srgbClr val="807F83"/>
              </a:buClr>
              <a:buSzPts val="1800"/>
              <a:buNone/>
              <a:defRPr sz="1800" b="1"/>
            </a:lvl3pPr>
            <a:lvl4pPr marL="1828800" lvl="3" indent="-228600" algn="l" rtl="0">
              <a:spcBef>
                <a:spcPts val="320"/>
              </a:spcBef>
              <a:spcAft>
                <a:spcPts val="0"/>
              </a:spcAft>
              <a:buClr>
                <a:srgbClr val="807F83"/>
              </a:buClr>
              <a:buSzPts val="1600"/>
              <a:buNone/>
              <a:defRPr sz="1600" b="1"/>
            </a:lvl4pPr>
            <a:lvl5pPr marL="2286000" lvl="4" indent="-228600" algn="l" rtl="0">
              <a:spcBef>
                <a:spcPts val="320"/>
              </a:spcBef>
              <a:spcAft>
                <a:spcPts val="0"/>
              </a:spcAft>
              <a:buClr>
                <a:srgbClr val="807F83"/>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17" name="Google Shape;117;g6128f4f503_0_67"/>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rgbClr val="807F83"/>
              </a:buClr>
              <a:buSzPts val="1800"/>
              <a:buChar char="•"/>
              <a:defRPr sz="2400"/>
            </a:lvl1pPr>
            <a:lvl2pPr marL="914400" lvl="1" indent="-355600" algn="l" rtl="0">
              <a:spcBef>
                <a:spcPts val="2400"/>
              </a:spcBef>
              <a:spcAft>
                <a:spcPts val="0"/>
              </a:spcAft>
              <a:buClr>
                <a:srgbClr val="807F83"/>
              </a:buClr>
              <a:buSzPts val="2000"/>
              <a:buChar char="–"/>
              <a:defRPr sz="2000"/>
            </a:lvl2pPr>
            <a:lvl3pPr marL="1371600" lvl="2" indent="-342900" algn="l" rtl="0">
              <a:spcBef>
                <a:spcPts val="360"/>
              </a:spcBef>
              <a:spcAft>
                <a:spcPts val="0"/>
              </a:spcAft>
              <a:buClr>
                <a:srgbClr val="807F83"/>
              </a:buClr>
              <a:buSzPts val="1800"/>
              <a:buChar char="•"/>
              <a:defRPr sz="1800"/>
            </a:lvl3pPr>
            <a:lvl4pPr marL="1828800" lvl="3" indent="-330200" algn="l" rtl="0">
              <a:spcBef>
                <a:spcPts val="320"/>
              </a:spcBef>
              <a:spcAft>
                <a:spcPts val="0"/>
              </a:spcAft>
              <a:buClr>
                <a:srgbClr val="807F83"/>
              </a:buClr>
              <a:buSzPts val="1600"/>
              <a:buChar char="–"/>
              <a:defRPr sz="1600"/>
            </a:lvl4pPr>
            <a:lvl5pPr marL="2286000" lvl="4" indent="-330200" algn="l" rtl="0">
              <a:spcBef>
                <a:spcPts val="320"/>
              </a:spcBef>
              <a:spcAft>
                <a:spcPts val="0"/>
              </a:spcAft>
              <a:buClr>
                <a:srgbClr val="807F83"/>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18" name="Google Shape;118;g6128f4f503_0_67"/>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07F83"/>
              </a:buClr>
              <a:buSzPts val="1800"/>
              <a:buNone/>
              <a:defRPr sz="2400" b="1"/>
            </a:lvl1pPr>
            <a:lvl2pPr marL="914400" lvl="1" indent="-228600" algn="l" rtl="0">
              <a:spcBef>
                <a:spcPts val="2400"/>
              </a:spcBef>
              <a:spcAft>
                <a:spcPts val="0"/>
              </a:spcAft>
              <a:buClr>
                <a:srgbClr val="807F83"/>
              </a:buClr>
              <a:buSzPts val="2000"/>
              <a:buNone/>
              <a:defRPr sz="2000" b="1"/>
            </a:lvl2pPr>
            <a:lvl3pPr marL="1371600" lvl="2" indent="-228600" algn="l" rtl="0">
              <a:spcBef>
                <a:spcPts val="360"/>
              </a:spcBef>
              <a:spcAft>
                <a:spcPts val="0"/>
              </a:spcAft>
              <a:buClr>
                <a:srgbClr val="807F83"/>
              </a:buClr>
              <a:buSzPts val="1800"/>
              <a:buNone/>
              <a:defRPr sz="1800" b="1"/>
            </a:lvl3pPr>
            <a:lvl4pPr marL="1828800" lvl="3" indent="-228600" algn="l" rtl="0">
              <a:spcBef>
                <a:spcPts val="320"/>
              </a:spcBef>
              <a:spcAft>
                <a:spcPts val="0"/>
              </a:spcAft>
              <a:buClr>
                <a:srgbClr val="807F83"/>
              </a:buClr>
              <a:buSzPts val="1600"/>
              <a:buNone/>
              <a:defRPr sz="1600" b="1"/>
            </a:lvl4pPr>
            <a:lvl5pPr marL="2286000" lvl="4" indent="-228600" algn="l" rtl="0">
              <a:spcBef>
                <a:spcPts val="320"/>
              </a:spcBef>
              <a:spcAft>
                <a:spcPts val="0"/>
              </a:spcAft>
              <a:buClr>
                <a:srgbClr val="807F83"/>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19" name="Google Shape;119;g6128f4f503_0_67"/>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rgbClr val="807F83"/>
              </a:buClr>
              <a:buSzPts val="1800"/>
              <a:buChar char="•"/>
              <a:defRPr sz="2400"/>
            </a:lvl1pPr>
            <a:lvl2pPr marL="914400" lvl="1" indent="-355600" algn="l" rtl="0">
              <a:spcBef>
                <a:spcPts val="2400"/>
              </a:spcBef>
              <a:spcAft>
                <a:spcPts val="0"/>
              </a:spcAft>
              <a:buClr>
                <a:srgbClr val="807F83"/>
              </a:buClr>
              <a:buSzPts val="2000"/>
              <a:buChar char="–"/>
              <a:defRPr sz="2000"/>
            </a:lvl2pPr>
            <a:lvl3pPr marL="1371600" lvl="2" indent="-342900" algn="l" rtl="0">
              <a:spcBef>
                <a:spcPts val="360"/>
              </a:spcBef>
              <a:spcAft>
                <a:spcPts val="0"/>
              </a:spcAft>
              <a:buClr>
                <a:srgbClr val="807F83"/>
              </a:buClr>
              <a:buSzPts val="1800"/>
              <a:buChar char="•"/>
              <a:defRPr sz="1800"/>
            </a:lvl3pPr>
            <a:lvl4pPr marL="1828800" lvl="3" indent="-330200" algn="l" rtl="0">
              <a:spcBef>
                <a:spcPts val="320"/>
              </a:spcBef>
              <a:spcAft>
                <a:spcPts val="0"/>
              </a:spcAft>
              <a:buClr>
                <a:srgbClr val="807F83"/>
              </a:buClr>
              <a:buSzPts val="1600"/>
              <a:buChar char="–"/>
              <a:defRPr sz="1600"/>
            </a:lvl4pPr>
            <a:lvl5pPr marL="2286000" lvl="4" indent="-330200" algn="l" rtl="0">
              <a:spcBef>
                <a:spcPts val="320"/>
              </a:spcBef>
              <a:spcAft>
                <a:spcPts val="0"/>
              </a:spcAft>
              <a:buClr>
                <a:srgbClr val="807F83"/>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20" name="Google Shape;120;g6128f4f503_0_6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1" name="Google Shape;121;g6128f4f503_0_6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g6128f4f503_0_6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g6128f4f503_0_7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g6128f4f503_0_7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g6128f4f503_0_7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7"/>
        <p:cNvGrpSpPr/>
        <p:nvPr/>
      </p:nvGrpSpPr>
      <p:grpSpPr>
        <a:xfrm>
          <a:off x="0" y="0"/>
          <a:ext cx="0" cy="0"/>
          <a:chOff x="0" y="0"/>
          <a:chExt cx="0" cy="0"/>
        </a:xfrm>
      </p:grpSpPr>
      <p:sp>
        <p:nvSpPr>
          <p:cNvPr id="128" name="Google Shape;128;g6128f4f503_0_80"/>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3C1B71"/>
              </a:buClr>
              <a:buSzPts val="4000"/>
              <a:buFont typeface="Arial"/>
              <a:buNone/>
              <a:defRPr sz="4000" b="1" cap="none"/>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g6128f4f503_0_80"/>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88888"/>
              </a:buClr>
              <a:buSzPts val="1500"/>
              <a:buNone/>
              <a:defRPr sz="2000">
                <a:solidFill>
                  <a:srgbClr val="888888"/>
                </a:solidFill>
              </a:defRPr>
            </a:lvl1pPr>
            <a:lvl2pPr marL="914400" lvl="1" indent="-228600" algn="l" rtl="0">
              <a:spcBef>
                <a:spcPts val="240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130" name="Google Shape;130;g6128f4f503_0_8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g6128f4f503_0_8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g6128f4f503_0_8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6128f4f503_0_86"/>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3C1B71"/>
              </a:buClr>
              <a:buSzPts val="2000"/>
              <a:buFont typeface="Arial"/>
              <a:buNone/>
              <a:defRPr sz="2000" b="1"/>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g6128f4f503_0_86"/>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lvl="0" indent="-381000" algn="l" rtl="0">
              <a:spcBef>
                <a:spcPts val="0"/>
              </a:spcBef>
              <a:spcAft>
                <a:spcPts val="0"/>
              </a:spcAft>
              <a:buClr>
                <a:srgbClr val="807F83"/>
              </a:buClr>
              <a:buSzPts val="2400"/>
              <a:buChar char="•"/>
              <a:defRPr sz="3200"/>
            </a:lvl1pPr>
            <a:lvl2pPr marL="914400" lvl="1" indent="-406400" algn="l" rtl="0">
              <a:spcBef>
                <a:spcPts val="2400"/>
              </a:spcBef>
              <a:spcAft>
                <a:spcPts val="0"/>
              </a:spcAft>
              <a:buClr>
                <a:srgbClr val="807F83"/>
              </a:buClr>
              <a:buSzPts val="2800"/>
              <a:buChar char="–"/>
              <a:defRPr sz="2800"/>
            </a:lvl2pPr>
            <a:lvl3pPr marL="1371600" lvl="2" indent="-381000" algn="l" rtl="0">
              <a:spcBef>
                <a:spcPts val="480"/>
              </a:spcBef>
              <a:spcAft>
                <a:spcPts val="0"/>
              </a:spcAft>
              <a:buClr>
                <a:srgbClr val="807F83"/>
              </a:buClr>
              <a:buSzPts val="2400"/>
              <a:buChar char="•"/>
              <a:defRPr sz="2400"/>
            </a:lvl3pPr>
            <a:lvl4pPr marL="1828800" lvl="3" indent="-355600" algn="l" rtl="0">
              <a:spcBef>
                <a:spcPts val="400"/>
              </a:spcBef>
              <a:spcAft>
                <a:spcPts val="0"/>
              </a:spcAft>
              <a:buClr>
                <a:srgbClr val="807F83"/>
              </a:buClr>
              <a:buSzPts val="2000"/>
              <a:buChar char="–"/>
              <a:defRPr sz="2000"/>
            </a:lvl4pPr>
            <a:lvl5pPr marL="2286000" lvl="4" indent="-355600" algn="l" rtl="0">
              <a:spcBef>
                <a:spcPts val="400"/>
              </a:spcBef>
              <a:spcAft>
                <a:spcPts val="0"/>
              </a:spcAft>
              <a:buClr>
                <a:srgbClr val="807F83"/>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136" name="Google Shape;136;g6128f4f503_0_86"/>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Clr>
                <a:srgbClr val="807F83"/>
              </a:buClr>
              <a:buSzPts val="1050"/>
              <a:buNone/>
              <a:defRPr sz="1400"/>
            </a:lvl1pPr>
            <a:lvl2pPr marL="914400" lvl="1" indent="-228600" algn="l" rtl="0">
              <a:spcBef>
                <a:spcPts val="2400"/>
              </a:spcBef>
              <a:spcAft>
                <a:spcPts val="0"/>
              </a:spcAft>
              <a:buClr>
                <a:srgbClr val="807F83"/>
              </a:buClr>
              <a:buSzPts val="1200"/>
              <a:buNone/>
              <a:defRPr sz="1200"/>
            </a:lvl2pPr>
            <a:lvl3pPr marL="1371600" lvl="2" indent="-228600" algn="l" rtl="0">
              <a:spcBef>
                <a:spcPts val="200"/>
              </a:spcBef>
              <a:spcAft>
                <a:spcPts val="0"/>
              </a:spcAft>
              <a:buClr>
                <a:srgbClr val="807F83"/>
              </a:buClr>
              <a:buSzPts val="1000"/>
              <a:buNone/>
              <a:defRPr sz="1000"/>
            </a:lvl3pPr>
            <a:lvl4pPr marL="1828800" lvl="3" indent="-228600" algn="l" rtl="0">
              <a:spcBef>
                <a:spcPts val="180"/>
              </a:spcBef>
              <a:spcAft>
                <a:spcPts val="0"/>
              </a:spcAft>
              <a:buClr>
                <a:srgbClr val="807F83"/>
              </a:buClr>
              <a:buSzPts val="900"/>
              <a:buNone/>
              <a:defRPr sz="900"/>
            </a:lvl4pPr>
            <a:lvl5pPr marL="2286000" lvl="4" indent="-228600" algn="l" rtl="0">
              <a:spcBef>
                <a:spcPts val="180"/>
              </a:spcBef>
              <a:spcAft>
                <a:spcPts val="0"/>
              </a:spcAft>
              <a:buClr>
                <a:srgbClr val="807F83"/>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37" name="Google Shape;137;g6128f4f503_0_8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 name="Google Shape;138;g6128f4f503_0_8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g6128f4f503_0_8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6128f4f503_0_93"/>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3C1B71"/>
              </a:buClr>
              <a:buSzPts val="2000"/>
              <a:buFont typeface="Arial"/>
              <a:buNone/>
              <a:defRPr sz="2000" b="1"/>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2" name="Google Shape;142;g6128f4f503_0_9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807F83"/>
              </a:buClr>
              <a:buSzPts val="2400"/>
              <a:buFont typeface="Arial"/>
              <a:buNone/>
              <a:defRPr sz="3200" b="0" i="0" u="none" strike="noStrike" cap="none">
                <a:solidFill>
                  <a:srgbClr val="807F83"/>
                </a:solidFill>
                <a:latin typeface="Arial"/>
                <a:ea typeface="Arial"/>
                <a:cs typeface="Arial"/>
                <a:sym typeface="Arial"/>
              </a:defRPr>
            </a:lvl1pPr>
            <a:lvl2pPr marR="0" lvl="1" algn="l" rtl="0">
              <a:spcBef>
                <a:spcPts val="2400"/>
              </a:spcBef>
              <a:spcAft>
                <a:spcPts val="0"/>
              </a:spcAft>
              <a:buClr>
                <a:srgbClr val="807F83"/>
              </a:buClr>
              <a:buSzPts val="2800"/>
              <a:buFont typeface="Arial"/>
              <a:buNone/>
              <a:defRPr sz="2800" b="0" i="0" u="none" strike="noStrike" cap="none">
                <a:solidFill>
                  <a:srgbClr val="807F83"/>
                </a:solidFill>
                <a:latin typeface="Arial"/>
                <a:ea typeface="Arial"/>
                <a:cs typeface="Arial"/>
                <a:sym typeface="Arial"/>
              </a:defRPr>
            </a:lvl2pPr>
            <a:lvl3pPr marR="0" lvl="2" algn="l" rtl="0">
              <a:spcBef>
                <a:spcPts val="480"/>
              </a:spcBef>
              <a:spcAft>
                <a:spcPts val="0"/>
              </a:spcAft>
              <a:buClr>
                <a:srgbClr val="807F83"/>
              </a:buClr>
              <a:buSzPts val="2400"/>
              <a:buFont typeface="Arial"/>
              <a:buNone/>
              <a:defRPr sz="2400" b="0" i="0" u="none" strike="noStrike" cap="none">
                <a:solidFill>
                  <a:srgbClr val="807F83"/>
                </a:solidFill>
                <a:latin typeface="Arial"/>
                <a:ea typeface="Arial"/>
                <a:cs typeface="Arial"/>
                <a:sym typeface="Arial"/>
              </a:defRPr>
            </a:lvl3pPr>
            <a:lvl4pPr marR="0" lvl="3"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4pPr>
            <a:lvl5pPr marR="0" lvl="4"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Google Shape;143;g6128f4f503_0_93"/>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Clr>
                <a:srgbClr val="807F83"/>
              </a:buClr>
              <a:buSzPts val="1050"/>
              <a:buNone/>
              <a:defRPr sz="1400"/>
            </a:lvl1pPr>
            <a:lvl2pPr marL="914400" lvl="1" indent="-228600" algn="l" rtl="0">
              <a:spcBef>
                <a:spcPts val="2400"/>
              </a:spcBef>
              <a:spcAft>
                <a:spcPts val="0"/>
              </a:spcAft>
              <a:buClr>
                <a:srgbClr val="807F83"/>
              </a:buClr>
              <a:buSzPts val="1200"/>
              <a:buNone/>
              <a:defRPr sz="1200"/>
            </a:lvl2pPr>
            <a:lvl3pPr marL="1371600" lvl="2" indent="-228600" algn="l" rtl="0">
              <a:spcBef>
                <a:spcPts val="200"/>
              </a:spcBef>
              <a:spcAft>
                <a:spcPts val="0"/>
              </a:spcAft>
              <a:buClr>
                <a:srgbClr val="807F83"/>
              </a:buClr>
              <a:buSzPts val="1000"/>
              <a:buNone/>
              <a:defRPr sz="1000"/>
            </a:lvl3pPr>
            <a:lvl4pPr marL="1828800" lvl="3" indent="-228600" algn="l" rtl="0">
              <a:spcBef>
                <a:spcPts val="180"/>
              </a:spcBef>
              <a:spcAft>
                <a:spcPts val="0"/>
              </a:spcAft>
              <a:buClr>
                <a:srgbClr val="807F83"/>
              </a:buClr>
              <a:buSzPts val="900"/>
              <a:buNone/>
              <a:defRPr sz="900"/>
            </a:lvl4pPr>
            <a:lvl5pPr marL="2286000" lvl="4" indent="-228600" algn="l" rtl="0">
              <a:spcBef>
                <a:spcPts val="180"/>
              </a:spcBef>
              <a:spcAft>
                <a:spcPts val="0"/>
              </a:spcAft>
              <a:buClr>
                <a:srgbClr val="807F83"/>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44" name="Google Shape;144;g6128f4f503_0_9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5" name="Google Shape;145;g6128f4f503_0_9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g6128f4f503_0_9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6128f4f503_0_10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9" name="Google Shape;149;g6128f4f503_0_100"/>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50" name="Google Shape;150;g6128f4f503_0_10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1" name="Google Shape;151;g6128f4f503_0_10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2" name="Google Shape;152;g6128f4f503_0_10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6128f4f503_0_106"/>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5" name="Google Shape;155;g6128f4f503_0_106"/>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56" name="Google Shape;156;g6128f4f503_0_10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7" name="Google Shape;157;g6128f4f503_0_10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8" name="Google Shape;158;g6128f4f503_0_10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3C1B71"/>
              </a:buClr>
              <a:buSzPts val="4000"/>
              <a:buFont typeface="Arial"/>
              <a:buNone/>
              <a:defRPr sz="4000" b="1" cap="none"/>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88888"/>
              </a:buClr>
              <a:buSzPts val="1500"/>
              <a:buNone/>
              <a:defRPr sz="2000">
                <a:solidFill>
                  <a:srgbClr val="888888"/>
                </a:solidFill>
              </a:defRPr>
            </a:lvl1pPr>
            <a:lvl2pPr marL="914400" lvl="1" indent="-228600" algn="l">
              <a:spcBef>
                <a:spcPts val="240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0"/>
              </a:spcBef>
              <a:spcAft>
                <a:spcPts val="0"/>
              </a:spcAft>
              <a:buClr>
                <a:srgbClr val="807F83"/>
              </a:buClr>
              <a:buSzPts val="2100"/>
              <a:buChar char="•"/>
              <a:defRPr sz="2800"/>
            </a:lvl1pPr>
            <a:lvl2pPr marL="914400" lvl="1" indent="-381000" algn="l">
              <a:spcBef>
                <a:spcPts val="2400"/>
              </a:spcBef>
              <a:spcAft>
                <a:spcPts val="0"/>
              </a:spcAft>
              <a:buClr>
                <a:srgbClr val="807F83"/>
              </a:buClr>
              <a:buSzPts val="2400"/>
              <a:buChar char="–"/>
              <a:defRPr sz="2400"/>
            </a:lvl2pPr>
            <a:lvl3pPr marL="1371600" lvl="2" indent="-355600" algn="l">
              <a:spcBef>
                <a:spcPts val="400"/>
              </a:spcBef>
              <a:spcAft>
                <a:spcPts val="0"/>
              </a:spcAft>
              <a:buClr>
                <a:srgbClr val="807F83"/>
              </a:buClr>
              <a:buSzPts val="2000"/>
              <a:buChar char="•"/>
              <a:defRPr sz="2000"/>
            </a:lvl3pPr>
            <a:lvl4pPr marL="1828800" lvl="3" indent="-342900" algn="l">
              <a:spcBef>
                <a:spcPts val="360"/>
              </a:spcBef>
              <a:spcAft>
                <a:spcPts val="0"/>
              </a:spcAft>
              <a:buClr>
                <a:srgbClr val="807F83"/>
              </a:buClr>
              <a:buSzPts val="1800"/>
              <a:buChar char="–"/>
              <a:defRPr sz="1800"/>
            </a:lvl4pPr>
            <a:lvl5pPr marL="2286000" lvl="4" indent="-342900" algn="l">
              <a:spcBef>
                <a:spcPts val="360"/>
              </a:spcBef>
              <a:spcAft>
                <a:spcPts val="0"/>
              </a:spcAft>
              <a:buClr>
                <a:srgbClr val="807F83"/>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5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0"/>
              </a:spcBef>
              <a:spcAft>
                <a:spcPts val="0"/>
              </a:spcAft>
              <a:buClr>
                <a:srgbClr val="807F83"/>
              </a:buClr>
              <a:buSzPts val="2100"/>
              <a:buChar char="•"/>
              <a:defRPr sz="2800"/>
            </a:lvl1pPr>
            <a:lvl2pPr marL="914400" lvl="1" indent="-381000" algn="l">
              <a:spcBef>
                <a:spcPts val="2400"/>
              </a:spcBef>
              <a:spcAft>
                <a:spcPts val="0"/>
              </a:spcAft>
              <a:buClr>
                <a:srgbClr val="807F83"/>
              </a:buClr>
              <a:buSzPts val="2400"/>
              <a:buChar char="–"/>
              <a:defRPr sz="2400"/>
            </a:lvl2pPr>
            <a:lvl3pPr marL="1371600" lvl="2" indent="-355600" algn="l">
              <a:spcBef>
                <a:spcPts val="400"/>
              </a:spcBef>
              <a:spcAft>
                <a:spcPts val="0"/>
              </a:spcAft>
              <a:buClr>
                <a:srgbClr val="807F83"/>
              </a:buClr>
              <a:buSzPts val="2000"/>
              <a:buChar char="•"/>
              <a:defRPr sz="2000"/>
            </a:lvl3pPr>
            <a:lvl4pPr marL="1828800" lvl="3" indent="-342900" algn="l">
              <a:spcBef>
                <a:spcPts val="360"/>
              </a:spcBef>
              <a:spcAft>
                <a:spcPts val="0"/>
              </a:spcAft>
              <a:buClr>
                <a:srgbClr val="807F83"/>
              </a:buClr>
              <a:buSzPts val="1800"/>
              <a:buChar char="–"/>
              <a:defRPr sz="1800"/>
            </a:lvl4pPr>
            <a:lvl5pPr marL="2286000" lvl="4" indent="-342900" algn="l">
              <a:spcBef>
                <a:spcPts val="360"/>
              </a:spcBef>
              <a:spcAft>
                <a:spcPts val="0"/>
              </a:spcAft>
              <a:buClr>
                <a:srgbClr val="807F83"/>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5000"/>
              <a:buFont typeface="Arial"/>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07F83"/>
              </a:buClr>
              <a:buSzPts val="1800"/>
              <a:buNone/>
              <a:defRPr sz="2400" b="1"/>
            </a:lvl1pPr>
            <a:lvl2pPr marL="914400" lvl="1" indent="-228600" algn="l">
              <a:spcBef>
                <a:spcPts val="2400"/>
              </a:spcBef>
              <a:spcAft>
                <a:spcPts val="0"/>
              </a:spcAft>
              <a:buClr>
                <a:srgbClr val="807F83"/>
              </a:buClr>
              <a:buSzPts val="2000"/>
              <a:buNone/>
              <a:defRPr sz="2000" b="1"/>
            </a:lvl2pPr>
            <a:lvl3pPr marL="1371600" lvl="2" indent="-228600" algn="l">
              <a:spcBef>
                <a:spcPts val="360"/>
              </a:spcBef>
              <a:spcAft>
                <a:spcPts val="0"/>
              </a:spcAft>
              <a:buClr>
                <a:srgbClr val="807F83"/>
              </a:buClr>
              <a:buSzPts val="1800"/>
              <a:buNone/>
              <a:defRPr sz="1800" b="1"/>
            </a:lvl3pPr>
            <a:lvl4pPr marL="1828800" lvl="3" indent="-228600" algn="l">
              <a:spcBef>
                <a:spcPts val="320"/>
              </a:spcBef>
              <a:spcAft>
                <a:spcPts val="0"/>
              </a:spcAft>
              <a:buClr>
                <a:srgbClr val="807F83"/>
              </a:buClr>
              <a:buSzPts val="1600"/>
              <a:buNone/>
              <a:defRPr sz="1600" b="1"/>
            </a:lvl4pPr>
            <a:lvl5pPr marL="2286000" lvl="4" indent="-228600" algn="l">
              <a:spcBef>
                <a:spcPts val="320"/>
              </a:spcBef>
              <a:spcAft>
                <a:spcPts val="0"/>
              </a:spcAft>
              <a:buClr>
                <a:srgbClr val="807F8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5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807F83"/>
              </a:buClr>
              <a:buSzPts val="1800"/>
              <a:buChar char="•"/>
              <a:defRPr sz="2400"/>
            </a:lvl1pPr>
            <a:lvl2pPr marL="914400" lvl="1" indent="-355600" algn="l">
              <a:spcBef>
                <a:spcPts val="2400"/>
              </a:spcBef>
              <a:spcAft>
                <a:spcPts val="0"/>
              </a:spcAft>
              <a:buClr>
                <a:srgbClr val="807F83"/>
              </a:buClr>
              <a:buSzPts val="2000"/>
              <a:buChar char="–"/>
              <a:defRPr sz="2000"/>
            </a:lvl2pPr>
            <a:lvl3pPr marL="1371600" lvl="2" indent="-342900" algn="l">
              <a:spcBef>
                <a:spcPts val="360"/>
              </a:spcBef>
              <a:spcAft>
                <a:spcPts val="0"/>
              </a:spcAft>
              <a:buClr>
                <a:srgbClr val="807F83"/>
              </a:buClr>
              <a:buSzPts val="1800"/>
              <a:buChar char="•"/>
              <a:defRPr sz="1800"/>
            </a:lvl3pPr>
            <a:lvl4pPr marL="1828800" lvl="3" indent="-330200" algn="l">
              <a:spcBef>
                <a:spcPts val="320"/>
              </a:spcBef>
              <a:spcAft>
                <a:spcPts val="0"/>
              </a:spcAft>
              <a:buClr>
                <a:srgbClr val="807F83"/>
              </a:buClr>
              <a:buSzPts val="1600"/>
              <a:buChar char="–"/>
              <a:defRPr sz="1600"/>
            </a:lvl4pPr>
            <a:lvl5pPr marL="2286000" lvl="4" indent="-330200" algn="l">
              <a:spcBef>
                <a:spcPts val="320"/>
              </a:spcBef>
              <a:spcAft>
                <a:spcPts val="0"/>
              </a:spcAft>
              <a:buClr>
                <a:srgbClr val="807F83"/>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5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07F83"/>
              </a:buClr>
              <a:buSzPts val="1800"/>
              <a:buNone/>
              <a:defRPr sz="2400" b="1"/>
            </a:lvl1pPr>
            <a:lvl2pPr marL="914400" lvl="1" indent="-228600" algn="l">
              <a:spcBef>
                <a:spcPts val="2400"/>
              </a:spcBef>
              <a:spcAft>
                <a:spcPts val="0"/>
              </a:spcAft>
              <a:buClr>
                <a:srgbClr val="807F83"/>
              </a:buClr>
              <a:buSzPts val="2000"/>
              <a:buNone/>
              <a:defRPr sz="2000" b="1"/>
            </a:lvl2pPr>
            <a:lvl3pPr marL="1371600" lvl="2" indent="-228600" algn="l">
              <a:spcBef>
                <a:spcPts val="360"/>
              </a:spcBef>
              <a:spcAft>
                <a:spcPts val="0"/>
              </a:spcAft>
              <a:buClr>
                <a:srgbClr val="807F83"/>
              </a:buClr>
              <a:buSzPts val="1800"/>
              <a:buNone/>
              <a:defRPr sz="1800" b="1"/>
            </a:lvl3pPr>
            <a:lvl4pPr marL="1828800" lvl="3" indent="-228600" algn="l">
              <a:spcBef>
                <a:spcPts val="320"/>
              </a:spcBef>
              <a:spcAft>
                <a:spcPts val="0"/>
              </a:spcAft>
              <a:buClr>
                <a:srgbClr val="807F83"/>
              </a:buClr>
              <a:buSzPts val="1600"/>
              <a:buNone/>
              <a:defRPr sz="1600" b="1"/>
            </a:lvl4pPr>
            <a:lvl5pPr marL="2286000" lvl="4" indent="-228600" algn="l">
              <a:spcBef>
                <a:spcPts val="320"/>
              </a:spcBef>
              <a:spcAft>
                <a:spcPts val="0"/>
              </a:spcAft>
              <a:buClr>
                <a:srgbClr val="807F8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5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807F83"/>
              </a:buClr>
              <a:buSzPts val="1800"/>
              <a:buChar char="•"/>
              <a:defRPr sz="2400"/>
            </a:lvl1pPr>
            <a:lvl2pPr marL="914400" lvl="1" indent="-355600" algn="l">
              <a:spcBef>
                <a:spcPts val="2400"/>
              </a:spcBef>
              <a:spcAft>
                <a:spcPts val="0"/>
              </a:spcAft>
              <a:buClr>
                <a:srgbClr val="807F83"/>
              </a:buClr>
              <a:buSzPts val="2000"/>
              <a:buChar char="–"/>
              <a:defRPr sz="2000"/>
            </a:lvl2pPr>
            <a:lvl3pPr marL="1371600" lvl="2" indent="-342900" algn="l">
              <a:spcBef>
                <a:spcPts val="360"/>
              </a:spcBef>
              <a:spcAft>
                <a:spcPts val="0"/>
              </a:spcAft>
              <a:buClr>
                <a:srgbClr val="807F83"/>
              </a:buClr>
              <a:buSzPts val="1800"/>
              <a:buChar char="•"/>
              <a:defRPr sz="1800"/>
            </a:lvl3pPr>
            <a:lvl4pPr marL="1828800" lvl="3" indent="-330200" algn="l">
              <a:spcBef>
                <a:spcPts val="320"/>
              </a:spcBef>
              <a:spcAft>
                <a:spcPts val="0"/>
              </a:spcAft>
              <a:buClr>
                <a:srgbClr val="807F83"/>
              </a:buClr>
              <a:buSzPts val="1600"/>
              <a:buChar char="–"/>
              <a:defRPr sz="1600"/>
            </a:lvl4pPr>
            <a:lvl5pPr marL="2286000" lvl="4" indent="-330200" algn="l">
              <a:spcBef>
                <a:spcPts val="320"/>
              </a:spcBef>
              <a:spcAft>
                <a:spcPts val="0"/>
              </a:spcAft>
              <a:buClr>
                <a:srgbClr val="807F83"/>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3C1B71"/>
              </a:buClr>
              <a:buSzPts val="2000"/>
              <a:buFont typeface="Arial"/>
              <a:buNone/>
              <a:defRPr sz="2000" b="1"/>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381000" algn="l">
              <a:spcBef>
                <a:spcPts val="0"/>
              </a:spcBef>
              <a:spcAft>
                <a:spcPts val="0"/>
              </a:spcAft>
              <a:buClr>
                <a:srgbClr val="807F83"/>
              </a:buClr>
              <a:buSzPts val="2400"/>
              <a:buChar char="•"/>
              <a:defRPr sz="3200"/>
            </a:lvl1pPr>
            <a:lvl2pPr marL="914400" lvl="1" indent="-406400" algn="l">
              <a:spcBef>
                <a:spcPts val="2400"/>
              </a:spcBef>
              <a:spcAft>
                <a:spcPts val="0"/>
              </a:spcAft>
              <a:buClr>
                <a:srgbClr val="807F83"/>
              </a:buClr>
              <a:buSzPts val="2800"/>
              <a:buChar char="–"/>
              <a:defRPr sz="2800"/>
            </a:lvl2pPr>
            <a:lvl3pPr marL="1371600" lvl="2" indent="-381000" algn="l">
              <a:spcBef>
                <a:spcPts val="480"/>
              </a:spcBef>
              <a:spcAft>
                <a:spcPts val="0"/>
              </a:spcAft>
              <a:buClr>
                <a:srgbClr val="807F83"/>
              </a:buClr>
              <a:buSzPts val="2400"/>
              <a:buChar char="•"/>
              <a:defRPr sz="2400"/>
            </a:lvl3pPr>
            <a:lvl4pPr marL="1828800" lvl="3" indent="-355600" algn="l">
              <a:spcBef>
                <a:spcPts val="400"/>
              </a:spcBef>
              <a:spcAft>
                <a:spcPts val="0"/>
              </a:spcAft>
              <a:buClr>
                <a:srgbClr val="807F83"/>
              </a:buClr>
              <a:buSzPts val="2000"/>
              <a:buChar char="–"/>
              <a:defRPr sz="2000"/>
            </a:lvl4pPr>
            <a:lvl5pPr marL="2286000" lvl="4" indent="-355600" algn="l">
              <a:spcBef>
                <a:spcPts val="400"/>
              </a:spcBef>
              <a:spcAft>
                <a:spcPts val="0"/>
              </a:spcAft>
              <a:buClr>
                <a:srgbClr val="807F83"/>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Clr>
                <a:srgbClr val="807F83"/>
              </a:buClr>
              <a:buSzPts val="1050"/>
              <a:buNone/>
              <a:defRPr sz="1400"/>
            </a:lvl1pPr>
            <a:lvl2pPr marL="914400" lvl="1" indent="-228600" algn="l">
              <a:spcBef>
                <a:spcPts val="2400"/>
              </a:spcBef>
              <a:spcAft>
                <a:spcPts val="0"/>
              </a:spcAft>
              <a:buClr>
                <a:srgbClr val="807F83"/>
              </a:buClr>
              <a:buSzPts val="1200"/>
              <a:buNone/>
              <a:defRPr sz="1200"/>
            </a:lvl2pPr>
            <a:lvl3pPr marL="1371600" lvl="2" indent="-228600" algn="l">
              <a:spcBef>
                <a:spcPts val="200"/>
              </a:spcBef>
              <a:spcAft>
                <a:spcPts val="0"/>
              </a:spcAft>
              <a:buClr>
                <a:srgbClr val="807F83"/>
              </a:buClr>
              <a:buSzPts val="1000"/>
              <a:buNone/>
              <a:defRPr sz="1000"/>
            </a:lvl3pPr>
            <a:lvl4pPr marL="1828800" lvl="3" indent="-228600" algn="l">
              <a:spcBef>
                <a:spcPts val="180"/>
              </a:spcBef>
              <a:spcAft>
                <a:spcPts val="0"/>
              </a:spcAft>
              <a:buClr>
                <a:srgbClr val="807F83"/>
              </a:buClr>
              <a:buSzPts val="900"/>
              <a:buNone/>
              <a:defRPr sz="900"/>
            </a:lvl4pPr>
            <a:lvl5pPr marL="2286000" lvl="4" indent="-228600" algn="l">
              <a:spcBef>
                <a:spcPts val="180"/>
              </a:spcBef>
              <a:spcAft>
                <a:spcPts val="0"/>
              </a:spcAft>
              <a:buClr>
                <a:srgbClr val="807F83"/>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3C1B71"/>
              </a:buClr>
              <a:buSzPts val="2000"/>
              <a:buFont typeface="Arial"/>
              <a:buNone/>
              <a:defRPr sz="2000" b="1"/>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807F83"/>
              </a:buClr>
              <a:buSzPts val="2400"/>
              <a:buFont typeface="Arial"/>
              <a:buNone/>
              <a:defRPr sz="3200" b="0" i="0" u="none" strike="noStrike" cap="none">
                <a:solidFill>
                  <a:srgbClr val="807F83"/>
                </a:solidFill>
                <a:latin typeface="Arial"/>
                <a:ea typeface="Arial"/>
                <a:cs typeface="Arial"/>
                <a:sym typeface="Arial"/>
              </a:defRPr>
            </a:lvl1pPr>
            <a:lvl2pPr marR="0" lvl="1" algn="l" rtl="0">
              <a:spcBef>
                <a:spcPts val="2400"/>
              </a:spcBef>
              <a:spcAft>
                <a:spcPts val="0"/>
              </a:spcAft>
              <a:buClr>
                <a:srgbClr val="807F83"/>
              </a:buClr>
              <a:buSzPts val="2800"/>
              <a:buFont typeface="Arial"/>
              <a:buNone/>
              <a:defRPr sz="2800" b="0" i="0" u="none" strike="noStrike" cap="none">
                <a:solidFill>
                  <a:srgbClr val="807F83"/>
                </a:solidFill>
                <a:latin typeface="Arial"/>
                <a:ea typeface="Arial"/>
                <a:cs typeface="Arial"/>
                <a:sym typeface="Arial"/>
              </a:defRPr>
            </a:lvl2pPr>
            <a:lvl3pPr marR="0" lvl="2" algn="l" rtl="0">
              <a:spcBef>
                <a:spcPts val="480"/>
              </a:spcBef>
              <a:spcAft>
                <a:spcPts val="0"/>
              </a:spcAft>
              <a:buClr>
                <a:srgbClr val="807F83"/>
              </a:buClr>
              <a:buSzPts val="2400"/>
              <a:buFont typeface="Arial"/>
              <a:buNone/>
              <a:defRPr sz="2400" b="0" i="0" u="none" strike="noStrike" cap="none">
                <a:solidFill>
                  <a:srgbClr val="807F83"/>
                </a:solidFill>
                <a:latin typeface="Arial"/>
                <a:ea typeface="Arial"/>
                <a:cs typeface="Arial"/>
                <a:sym typeface="Arial"/>
              </a:defRPr>
            </a:lvl3pPr>
            <a:lvl4pPr marR="0" lvl="3"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4pPr>
            <a:lvl5pPr marR="0" lvl="4"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6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Clr>
                <a:srgbClr val="807F83"/>
              </a:buClr>
              <a:buSzPts val="1050"/>
              <a:buNone/>
              <a:defRPr sz="1400"/>
            </a:lvl1pPr>
            <a:lvl2pPr marL="914400" lvl="1" indent="-228600" algn="l">
              <a:spcBef>
                <a:spcPts val="2400"/>
              </a:spcBef>
              <a:spcAft>
                <a:spcPts val="0"/>
              </a:spcAft>
              <a:buClr>
                <a:srgbClr val="807F83"/>
              </a:buClr>
              <a:buSzPts val="1200"/>
              <a:buNone/>
              <a:defRPr sz="1200"/>
            </a:lvl2pPr>
            <a:lvl3pPr marL="1371600" lvl="2" indent="-228600" algn="l">
              <a:spcBef>
                <a:spcPts val="200"/>
              </a:spcBef>
              <a:spcAft>
                <a:spcPts val="0"/>
              </a:spcAft>
              <a:buClr>
                <a:srgbClr val="807F83"/>
              </a:buClr>
              <a:buSzPts val="1000"/>
              <a:buNone/>
              <a:defRPr sz="1000"/>
            </a:lvl3pPr>
            <a:lvl4pPr marL="1828800" lvl="3" indent="-228600" algn="l">
              <a:spcBef>
                <a:spcPts val="180"/>
              </a:spcBef>
              <a:spcAft>
                <a:spcPts val="0"/>
              </a:spcAft>
              <a:buClr>
                <a:srgbClr val="807F83"/>
              </a:buClr>
              <a:buSzPts val="900"/>
              <a:buNone/>
              <a:defRPr sz="900"/>
            </a:lvl4pPr>
            <a:lvl5pPr marL="2286000" lvl="4" indent="-228600" algn="l">
              <a:spcBef>
                <a:spcPts val="180"/>
              </a:spcBef>
              <a:spcAft>
                <a:spcPts val="0"/>
              </a:spcAft>
              <a:buClr>
                <a:srgbClr val="807F83"/>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C1B71"/>
              </a:buClr>
              <a:buSzPts val="5000"/>
              <a:buFont typeface="Arial"/>
              <a:buNone/>
              <a:defRPr sz="5000" b="1" i="0" u="none" strike="noStrike" cap="none">
                <a:solidFill>
                  <a:srgbClr val="3C1B71"/>
                </a:solidFill>
                <a:latin typeface="Arial"/>
                <a:ea typeface="Arial"/>
                <a:cs typeface="Arial"/>
                <a:sym typeface="Arial"/>
              </a:defRPr>
            </a:lvl1pPr>
            <a:lvl2pPr lvl="1">
              <a:spcBef>
                <a:spcPts val="120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361950" algn="l" rtl="0">
              <a:spcBef>
                <a:spcPts val="0"/>
              </a:spcBef>
              <a:spcAft>
                <a:spcPts val="0"/>
              </a:spcAft>
              <a:buClr>
                <a:srgbClr val="807F83"/>
              </a:buClr>
              <a:buSzPts val="2100"/>
              <a:buFont typeface="Arial"/>
              <a:buChar char="•"/>
              <a:defRPr sz="2800" b="0" i="0" u="none" strike="noStrike" cap="none">
                <a:solidFill>
                  <a:srgbClr val="807F83"/>
                </a:solidFill>
                <a:latin typeface="Arial"/>
                <a:ea typeface="Arial"/>
                <a:cs typeface="Arial"/>
                <a:sym typeface="Arial"/>
              </a:defRPr>
            </a:lvl1pPr>
            <a:lvl2pPr marL="914400" marR="0" lvl="1" indent="-406400" algn="l" rtl="0">
              <a:spcBef>
                <a:spcPts val="2400"/>
              </a:spcBef>
              <a:spcAft>
                <a:spcPts val="0"/>
              </a:spcAft>
              <a:buClr>
                <a:srgbClr val="807F83"/>
              </a:buClr>
              <a:buSzPts val="2800"/>
              <a:buFont typeface="Arial"/>
              <a:buChar char="–"/>
              <a:defRPr sz="2800" b="0" i="0" u="none" strike="noStrike" cap="none">
                <a:solidFill>
                  <a:srgbClr val="807F83"/>
                </a:solidFill>
                <a:latin typeface="Arial"/>
                <a:ea typeface="Arial"/>
                <a:cs typeface="Arial"/>
                <a:sym typeface="Arial"/>
              </a:defRPr>
            </a:lvl2pPr>
            <a:lvl3pPr marL="1371600" marR="0" lvl="2" indent="-381000" algn="l" rtl="0">
              <a:spcBef>
                <a:spcPts val="480"/>
              </a:spcBef>
              <a:spcAft>
                <a:spcPts val="0"/>
              </a:spcAft>
              <a:buClr>
                <a:srgbClr val="807F83"/>
              </a:buClr>
              <a:buSzPts val="2400"/>
              <a:buFont typeface="Arial"/>
              <a:buChar char="•"/>
              <a:defRPr sz="2400" b="0" i="0" u="none" strike="noStrike" cap="none">
                <a:solidFill>
                  <a:srgbClr val="807F83"/>
                </a:solidFill>
                <a:latin typeface="Arial"/>
                <a:ea typeface="Arial"/>
                <a:cs typeface="Arial"/>
                <a:sym typeface="Arial"/>
              </a:defRPr>
            </a:lvl3pPr>
            <a:lvl4pPr marL="1828800" marR="0" lvl="3"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4pPr>
            <a:lvl5pPr marL="2286000" marR="0" lvl="4"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4"/>
        <p:cNvGrpSpPr/>
        <p:nvPr/>
      </p:nvGrpSpPr>
      <p:grpSpPr>
        <a:xfrm>
          <a:off x="0" y="0"/>
          <a:ext cx="0" cy="0"/>
          <a:chOff x="0" y="0"/>
          <a:chExt cx="0" cy="0"/>
        </a:xfrm>
      </p:grpSpPr>
      <p:sp>
        <p:nvSpPr>
          <p:cNvPr id="85" name="Google Shape;85;g6128f4f503_0_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C1B71"/>
              </a:buClr>
              <a:buSzPts val="5000"/>
              <a:buFont typeface="Arial"/>
              <a:buNone/>
              <a:defRPr sz="5000" b="1" i="0" u="none" strike="noStrike" cap="none">
                <a:solidFill>
                  <a:srgbClr val="3C1B71"/>
                </a:solidFill>
                <a:latin typeface="Arial"/>
                <a:ea typeface="Arial"/>
                <a:cs typeface="Arial"/>
                <a:sym typeface="Arial"/>
              </a:defRPr>
            </a:lvl1pPr>
            <a:lvl2pPr lvl="1" rtl="0">
              <a:spcBef>
                <a:spcPts val="120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6" name="Google Shape;86;g6128f4f503_0_3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361950" algn="l" rtl="0">
              <a:spcBef>
                <a:spcPts val="0"/>
              </a:spcBef>
              <a:spcAft>
                <a:spcPts val="0"/>
              </a:spcAft>
              <a:buClr>
                <a:srgbClr val="807F83"/>
              </a:buClr>
              <a:buSzPts val="2100"/>
              <a:buFont typeface="Arial"/>
              <a:buChar char="•"/>
              <a:defRPr sz="2800" b="0" i="0" u="none" strike="noStrike" cap="none">
                <a:solidFill>
                  <a:srgbClr val="807F83"/>
                </a:solidFill>
                <a:latin typeface="Arial"/>
                <a:ea typeface="Arial"/>
                <a:cs typeface="Arial"/>
                <a:sym typeface="Arial"/>
              </a:defRPr>
            </a:lvl1pPr>
            <a:lvl2pPr marL="914400" marR="0" lvl="1" indent="-406400" algn="l" rtl="0">
              <a:spcBef>
                <a:spcPts val="2400"/>
              </a:spcBef>
              <a:spcAft>
                <a:spcPts val="0"/>
              </a:spcAft>
              <a:buClr>
                <a:srgbClr val="807F83"/>
              </a:buClr>
              <a:buSzPts val="2800"/>
              <a:buFont typeface="Arial"/>
              <a:buChar char="–"/>
              <a:defRPr sz="2800" b="0" i="0" u="none" strike="noStrike" cap="none">
                <a:solidFill>
                  <a:srgbClr val="807F83"/>
                </a:solidFill>
                <a:latin typeface="Arial"/>
                <a:ea typeface="Arial"/>
                <a:cs typeface="Arial"/>
                <a:sym typeface="Arial"/>
              </a:defRPr>
            </a:lvl2pPr>
            <a:lvl3pPr marL="1371600" marR="0" lvl="2" indent="-381000" algn="l" rtl="0">
              <a:spcBef>
                <a:spcPts val="480"/>
              </a:spcBef>
              <a:spcAft>
                <a:spcPts val="0"/>
              </a:spcAft>
              <a:buClr>
                <a:srgbClr val="807F83"/>
              </a:buClr>
              <a:buSzPts val="2400"/>
              <a:buFont typeface="Arial"/>
              <a:buChar char="•"/>
              <a:defRPr sz="2400" b="0" i="0" u="none" strike="noStrike" cap="none">
                <a:solidFill>
                  <a:srgbClr val="807F83"/>
                </a:solidFill>
                <a:latin typeface="Arial"/>
                <a:ea typeface="Arial"/>
                <a:cs typeface="Arial"/>
                <a:sym typeface="Arial"/>
              </a:defRPr>
            </a:lvl3pPr>
            <a:lvl4pPr marL="1828800" marR="0" lvl="3"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4pPr>
            <a:lvl5pPr marL="2286000" marR="0" lvl="4"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g6128f4f503_0_3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6128f4f503_0_3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6128f4f503_0_3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hyperlink" Target="http://www.discoverychannel.ca/Article.aspx?aid=3064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9.jpg"/><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9.jpg"/></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68.jpg"/><Relationship Id="rId4" Type="http://schemas.openxmlformats.org/officeDocument/2006/relationships/image" Target="../media/image67.jp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pic>
        <p:nvPicPr>
          <p:cNvPr id="164" name="Google Shape;164;p1"/>
          <p:cNvPicPr preferRelativeResize="0"/>
          <p:nvPr/>
        </p:nvPicPr>
        <p:blipFill rotWithShape="1">
          <a:blip r:embed="rId4">
            <a:alphaModFix/>
          </a:blip>
          <a:srcRect/>
          <a:stretch/>
        </p:blipFill>
        <p:spPr>
          <a:xfrm>
            <a:off x="0" y="10672"/>
            <a:ext cx="9144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0"/>
          <p:cNvSpPr txBox="1">
            <a:spLocks noGrp="1"/>
          </p:cNvSpPr>
          <p:nvPr>
            <p:ph type="title" idx="4294967295"/>
          </p:nvPr>
        </p:nvSpPr>
        <p:spPr>
          <a:xfrm>
            <a:off x="118534" y="14994"/>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Consolas"/>
              <a:buNone/>
            </a:pPr>
            <a:r>
              <a:rPr lang="en-CA">
                <a:latin typeface="Consolas"/>
                <a:ea typeface="Consolas"/>
                <a:cs typeface="Consolas"/>
                <a:sym typeface="Consolas"/>
              </a:rPr>
              <a:t>What to look for?</a:t>
            </a:r>
            <a:endParaRPr/>
          </a:p>
        </p:txBody>
      </p:sp>
      <p:sp>
        <p:nvSpPr>
          <p:cNvPr id="244" name="Google Shape;244;p10"/>
          <p:cNvSpPr txBox="1">
            <a:spLocks noGrp="1"/>
          </p:cNvSpPr>
          <p:nvPr>
            <p:ph type="body" idx="4294967295"/>
          </p:nvPr>
        </p:nvSpPr>
        <p:spPr>
          <a:xfrm>
            <a:off x="685800" y="1206325"/>
            <a:ext cx="7772400" cy="2508250"/>
          </a:xfrm>
          <a:prstGeom prst="rect">
            <a:avLst/>
          </a:prstGeom>
          <a:noFill/>
          <a:ln>
            <a:noFill/>
          </a:ln>
        </p:spPr>
        <p:txBody>
          <a:bodyPr spcFirstLastPara="1" wrap="square" lIns="91425" tIns="45700" rIns="91425" bIns="45700" anchor="t" anchorCtr="0">
            <a:normAutofit/>
          </a:bodyPr>
          <a:lstStyle/>
          <a:p>
            <a:pPr marL="687600" lvl="0" indent="-687600" algn="l" rtl="0">
              <a:lnSpc>
                <a:spcPct val="90000"/>
              </a:lnSpc>
              <a:spcBef>
                <a:spcPts val="0"/>
              </a:spcBef>
              <a:spcAft>
                <a:spcPts val="0"/>
              </a:spcAft>
              <a:buClr>
                <a:schemeClr val="dk1"/>
              </a:buClr>
              <a:buSzPts val="2100"/>
              <a:buChar char="•"/>
            </a:pPr>
            <a:r>
              <a:rPr lang="en-CA">
                <a:solidFill>
                  <a:schemeClr val="dk1"/>
                </a:solidFill>
                <a:latin typeface="Corbel"/>
                <a:ea typeface="Corbel"/>
                <a:cs typeface="Corbel"/>
                <a:sym typeface="Corbel"/>
              </a:rPr>
              <a:t>If you’re sending a robot mission to another planet, how do you know what to look for?</a:t>
            </a:r>
            <a:endParaRPr/>
          </a:p>
          <a:p>
            <a:pPr marL="742950" lvl="1" indent="-285750" algn="l" rtl="0">
              <a:lnSpc>
                <a:spcPct val="90000"/>
              </a:lnSpc>
              <a:spcBef>
                <a:spcPts val="2960"/>
              </a:spcBef>
              <a:spcAft>
                <a:spcPts val="0"/>
              </a:spcAft>
              <a:buClr>
                <a:srgbClr val="92D050"/>
              </a:buClr>
              <a:buSzPts val="2800"/>
              <a:buChar char="–"/>
            </a:pPr>
            <a:r>
              <a:rPr lang="en-CA" sz="2800">
                <a:solidFill>
                  <a:srgbClr val="92D050"/>
                </a:solidFill>
                <a:latin typeface="Corbel"/>
                <a:ea typeface="Corbel"/>
                <a:cs typeface="Corbel"/>
                <a:sym typeface="Corbel"/>
              </a:rPr>
              <a:t>Is life on another planet going to be the same as here?</a:t>
            </a:r>
            <a:endParaRPr/>
          </a:p>
          <a:p>
            <a:pPr marL="742950" lvl="1" indent="-285750" algn="l" rtl="0">
              <a:lnSpc>
                <a:spcPct val="90000"/>
              </a:lnSpc>
              <a:spcBef>
                <a:spcPts val="560"/>
              </a:spcBef>
              <a:spcAft>
                <a:spcPts val="0"/>
              </a:spcAft>
              <a:buClr>
                <a:srgbClr val="92D050"/>
              </a:buClr>
              <a:buSzPts val="2800"/>
              <a:buChar char="–"/>
            </a:pPr>
            <a:r>
              <a:rPr lang="en-CA" sz="2800">
                <a:solidFill>
                  <a:srgbClr val="92D050"/>
                </a:solidFill>
                <a:latin typeface="Corbel"/>
                <a:ea typeface="Corbel"/>
                <a:cs typeface="Corbel"/>
                <a:sym typeface="Corbel"/>
              </a:rPr>
              <a:t>What is</a:t>
            </a:r>
            <a:r>
              <a:rPr lang="en-CA" sz="2800" b="1" i="1">
                <a:solidFill>
                  <a:srgbClr val="92D050"/>
                </a:solidFill>
                <a:latin typeface="Corbel"/>
                <a:ea typeface="Corbel"/>
                <a:cs typeface="Corbel"/>
                <a:sym typeface="Corbel"/>
              </a:rPr>
              <a:t> life?</a:t>
            </a:r>
            <a:endParaRPr/>
          </a:p>
        </p:txBody>
      </p:sp>
      <p:pic>
        <p:nvPicPr>
          <p:cNvPr id="245" name="Google Shape;245;p10"/>
          <p:cNvPicPr preferRelativeResize="0"/>
          <p:nvPr/>
        </p:nvPicPr>
        <p:blipFill rotWithShape="1">
          <a:blip r:embed="rId3">
            <a:alphaModFix/>
          </a:blip>
          <a:srcRect r="4120"/>
          <a:stretch/>
        </p:blipFill>
        <p:spPr>
          <a:xfrm>
            <a:off x="479425" y="3913188"/>
            <a:ext cx="2808287" cy="2016125"/>
          </a:xfrm>
          <a:prstGeom prst="rect">
            <a:avLst/>
          </a:prstGeom>
          <a:noFill/>
          <a:ln>
            <a:noFill/>
          </a:ln>
        </p:spPr>
      </p:pic>
      <p:pic>
        <p:nvPicPr>
          <p:cNvPr id="246" name="Google Shape;246;p10"/>
          <p:cNvPicPr preferRelativeResize="0"/>
          <p:nvPr/>
        </p:nvPicPr>
        <p:blipFill rotWithShape="1">
          <a:blip r:embed="rId4">
            <a:alphaModFix/>
          </a:blip>
          <a:srcRect r="1709"/>
          <a:stretch/>
        </p:blipFill>
        <p:spPr>
          <a:xfrm>
            <a:off x="6300788" y="3913188"/>
            <a:ext cx="2736850" cy="2016125"/>
          </a:xfrm>
          <a:prstGeom prst="rect">
            <a:avLst/>
          </a:prstGeom>
          <a:noFill/>
          <a:ln>
            <a:noFill/>
          </a:ln>
        </p:spPr>
      </p:pic>
      <p:pic>
        <p:nvPicPr>
          <p:cNvPr id="247" name="Google Shape;247;p10"/>
          <p:cNvPicPr preferRelativeResize="0"/>
          <p:nvPr/>
        </p:nvPicPr>
        <p:blipFill rotWithShape="1">
          <a:blip r:embed="rId5">
            <a:alphaModFix/>
          </a:blip>
          <a:srcRect/>
          <a:stretch/>
        </p:blipFill>
        <p:spPr>
          <a:xfrm>
            <a:off x="3394075" y="3913188"/>
            <a:ext cx="2800350" cy="210026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11"/>
          <p:cNvPicPr preferRelativeResize="0"/>
          <p:nvPr/>
        </p:nvPicPr>
        <p:blipFill rotWithShape="1">
          <a:blip r:embed="rId3">
            <a:alphaModFix/>
          </a:blip>
          <a:srcRect r="13238"/>
          <a:stretch/>
        </p:blipFill>
        <p:spPr>
          <a:xfrm rot="940063">
            <a:off x="6807357" y="8300"/>
            <a:ext cx="2122488" cy="1878012"/>
          </a:xfrm>
          <a:prstGeom prst="rect">
            <a:avLst/>
          </a:prstGeom>
          <a:noFill/>
          <a:ln>
            <a:noFill/>
          </a:ln>
        </p:spPr>
      </p:pic>
      <p:sp>
        <p:nvSpPr>
          <p:cNvPr id="253" name="Google Shape;253;p11"/>
          <p:cNvSpPr txBox="1">
            <a:spLocks noGrp="1"/>
          </p:cNvSpPr>
          <p:nvPr>
            <p:ph type="title" idx="4294967295"/>
          </p:nvPr>
        </p:nvSpPr>
        <p:spPr>
          <a:xfrm>
            <a:off x="611188" y="427038"/>
            <a:ext cx="7772400" cy="91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Consolas"/>
              <a:buNone/>
            </a:pPr>
            <a:r>
              <a:rPr lang="en-CA">
                <a:latin typeface="Consolas"/>
                <a:ea typeface="Consolas"/>
                <a:cs typeface="Consolas"/>
                <a:sym typeface="Consolas"/>
              </a:rPr>
              <a:t>What is Life?</a:t>
            </a:r>
            <a:endParaRPr/>
          </a:p>
        </p:txBody>
      </p:sp>
      <p:sp>
        <p:nvSpPr>
          <p:cNvPr id="254" name="Google Shape;254;p11"/>
          <p:cNvSpPr txBox="1"/>
          <p:nvPr/>
        </p:nvSpPr>
        <p:spPr>
          <a:xfrm>
            <a:off x="284182" y="1705314"/>
            <a:ext cx="792003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b="0" i="0" u="none" strike="noStrike" cap="none">
                <a:solidFill>
                  <a:srgbClr val="92D050"/>
                </a:solidFill>
                <a:latin typeface="Malgun Gothic"/>
                <a:ea typeface="Malgun Gothic"/>
                <a:cs typeface="Malgun Gothic"/>
                <a:sym typeface="Malgun Gothic"/>
              </a:rPr>
              <a:t>“Life is a self-sustained chemical system capable of undergoing Darwinian Evolution” – Joyce, 1998 (NASA)</a:t>
            </a:r>
            <a:endParaRPr/>
          </a:p>
        </p:txBody>
      </p:sp>
      <p:sp>
        <p:nvSpPr>
          <p:cNvPr id="255" name="Google Shape;255;p11"/>
          <p:cNvSpPr txBox="1"/>
          <p:nvPr/>
        </p:nvSpPr>
        <p:spPr>
          <a:xfrm>
            <a:off x="284182" y="2720349"/>
            <a:ext cx="7920037" cy="20415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a:solidFill>
                  <a:schemeClr val="dk1"/>
                </a:solidFill>
                <a:latin typeface="Malgun Gothic"/>
                <a:ea typeface="Malgun Gothic"/>
                <a:cs typeface="Malgun Gothic"/>
                <a:sym typeface="Malgun Gothic"/>
              </a:rPr>
              <a:t>BUT:</a:t>
            </a:r>
            <a:endParaRPr/>
          </a:p>
          <a:p>
            <a:pPr marL="457200" marR="0" lvl="1" indent="-203200" algn="l" rtl="0">
              <a:spcBef>
                <a:spcPts val="0"/>
              </a:spcBef>
              <a:spcAft>
                <a:spcPts val="0"/>
              </a:spcAft>
              <a:buClr>
                <a:schemeClr val="dk1"/>
              </a:buClr>
              <a:buSzPts val="3200"/>
              <a:buFont typeface="Malgun Gothic"/>
              <a:buChar char="o"/>
            </a:pPr>
            <a:r>
              <a:rPr lang="en-CA" sz="3200" b="0" i="0" u="none" strike="noStrike" cap="none">
                <a:solidFill>
                  <a:schemeClr val="dk1"/>
                </a:solidFill>
                <a:latin typeface="Malgun Gothic"/>
                <a:ea typeface="Malgun Gothic"/>
                <a:cs typeface="Malgun Gothic"/>
                <a:sym typeface="Malgun Gothic"/>
              </a:rPr>
              <a:t> Computer programs can replicate</a:t>
            </a:r>
            <a:endParaRPr/>
          </a:p>
          <a:p>
            <a:pPr marL="457200" marR="0" lvl="1" indent="-203200" algn="l" rtl="0">
              <a:spcBef>
                <a:spcPts val="0"/>
              </a:spcBef>
              <a:spcAft>
                <a:spcPts val="0"/>
              </a:spcAft>
              <a:buClr>
                <a:schemeClr val="dk1"/>
              </a:buClr>
              <a:buSzPts val="3200"/>
              <a:buFont typeface="Malgun Gothic"/>
              <a:buChar char="o"/>
            </a:pPr>
            <a:r>
              <a:rPr lang="en-CA" sz="3200" b="0" i="0" u="none" strike="noStrike" cap="none">
                <a:solidFill>
                  <a:schemeClr val="dk1"/>
                </a:solidFill>
                <a:latin typeface="Malgun Gothic"/>
                <a:ea typeface="Malgun Gothic"/>
                <a:cs typeface="Malgun Gothic"/>
                <a:sym typeface="Malgun Gothic"/>
              </a:rPr>
              <a:t> Fire can grow</a:t>
            </a:r>
            <a:endParaRPr/>
          </a:p>
          <a:p>
            <a:pPr marL="457200" marR="0" lvl="1" indent="-203200" algn="l" rtl="0">
              <a:spcBef>
                <a:spcPts val="0"/>
              </a:spcBef>
              <a:spcAft>
                <a:spcPts val="0"/>
              </a:spcAft>
              <a:buClr>
                <a:schemeClr val="dk1"/>
              </a:buClr>
              <a:buSzPts val="3200"/>
              <a:buFont typeface="Malgun Gothic"/>
              <a:buChar char="o"/>
            </a:pPr>
            <a:r>
              <a:rPr lang="en-CA" sz="3200" b="0" i="0" u="none" strike="noStrike" cap="none">
                <a:solidFill>
                  <a:schemeClr val="dk1"/>
                </a:solidFill>
                <a:latin typeface="Malgun Gothic"/>
                <a:ea typeface="Malgun Gothic"/>
                <a:cs typeface="Malgun Gothic"/>
                <a:sym typeface="Malgun Gothic"/>
              </a:rPr>
              <a:t> Culture can evolve</a:t>
            </a:r>
            <a:endParaRPr/>
          </a:p>
        </p:txBody>
      </p:sp>
      <p:sp>
        <p:nvSpPr>
          <p:cNvPr id="256" name="Google Shape;256;p11"/>
          <p:cNvSpPr txBox="1"/>
          <p:nvPr/>
        </p:nvSpPr>
        <p:spPr>
          <a:xfrm>
            <a:off x="284183" y="5211413"/>
            <a:ext cx="792003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a:solidFill>
                  <a:srgbClr val="92D050"/>
                </a:solidFill>
                <a:latin typeface="Malgun Gothic"/>
                <a:ea typeface="Malgun Gothic"/>
                <a:cs typeface="Malgun Gothic"/>
                <a:sym typeface="Malgun Gothic"/>
              </a:rPr>
              <a:t>Can anyone define water?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2"/>
          <p:cNvSpPr txBox="1">
            <a:spLocks noGrp="1"/>
          </p:cNvSpPr>
          <p:nvPr>
            <p:ph type="title" idx="4294967295"/>
          </p:nvPr>
        </p:nvSpPr>
        <p:spPr>
          <a:xfrm>
            <a:off x="52916" y="152224"/>
            <a:ext cx="9330267"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Consolas"/>
              <a:buNone/>
            </a:pPr>
            <a:r>
              <a:rPr lang="en-CA">
                <a:latin typeface="Consolas"/>
                <a:ea typeface="Consolas"/>
                <a:cs typeface="Consolas"/>
                <a:sym typeface="Consolas"/>
              </a:rPr>
              <a:t>Would we recognize life?</a:t>
            </a:r>
            <a:endParaRPr/>
          </a:p>
        </p:txBody>
      </p:sp>
      <p:sp>
        <p:nvSpPr>
          <p:cNvPr id="262" name="Google Shape;262;p12"/>
          <p:cNvSpPr txBox="1">
            <a:spLocks noGrp="1"/>
          </p:cNvSpPr>
          <p:nvPr>
            <p:ph type="body" idx="4294967295"/>
          </p:nvPr>
        </p:nvSpPr>
        <p:spPr>
          <a:xfrm>
            <a:off x="831850" y="1295224"/>
            <a:ext cx="7772400" cy="1836738"/>
          </a:xfrm>
          <a:prstGeom prst="rect">
            <a:avLst/>
          </a:prstGeom>
          <a:noFill/>
          <a:ln>
            <a:noFill/>
          </a:ln>
        </p:spPr>
        <p:txBody>
          <a:bodyPr spcFirstLastPara="1" wrap="square" lIns="91425" tIns="45700" rIns="91425" bIns="45700" anchor="t" anchorCtr="0">
            <a:normAutofit/>
          </a:bodyPr>
          <a:lstStyle/>
          <a:p>
            <a:pPr marL="687600" lvl="0" indent="-687600" algn="l" rtl="0">
              <a:lnSpc>
                <a:spcPct val="90000"/>
              </a:lnSpc>
              <a:spcBef>
                <a:spcPts val="0"/>
              </a:spcBef>
              <a:spcAft>
                <a:spcPts val="0"/>
              </a:spcAft>
              <a:buClr>
                <a:srgbClr val="807F83"/>
              </a:buClr>
              <a:buSzPts val="1942"/>
              <a:buChar char="•"/>
            </a:pPr>
            <a:r>
              <a:rPr lang="en-CA" sz="2590">
                <a:latin typeface="Corbel"/>
                <a:ea typeface="Corbel"/>
                <a:cs typeface="Corbel"/>
                <a:sym typeface="Corbel"/>
              </a:rPr>
              <a:t>Is all life made up of </a:t>
            </a:r>
            <a:r>
              <a:rPr lang="en-CA" sz="2590">
                <a:solidFill>
                  <a:srgbClr val="92D050"/>
                </a:solidFill>
                <a:latin typeface="Corbel"/>
                <a:ea typeface="Corbel"/>
                <a:cs typeface="Corbel"/>
                <a:sym typeface="Corbel"/>
              </a:rPr>
              <a:t>DNA?</a:t>
            </a:r>
            <a:endParaRPr/>
          </a:p>
          <a:p>
            <a:pPr marL="687600" lvl="0" indent="-687600" algn="l" rtl="0">
              <a:lnSpc>
                <a:spcPct val="90000"/>
              </a:lnSpc>
              <a:spcBef>
                <a:spcPts val="2400"/>
              </a:spcBef>
              <a:spcAft>
                <a:spcPts val="0"/>
              </a:spcAft>
              <a:buClr>
                <a:srgbClr val="807F83"/>
              </a:buClr>
              <a:buSzPts val="1942"/>
              <a:buChar char="•"/>
            </a:pPr>
            <a:r>
              <a:rPr lang="en-CA" sz="2590">
                <a:latin typeface="Corbel"/>
                <a:ea typeface="Corbel"/>
                <a:cs typeface="Corbel"/>
                <a:sym typeface="Corbel"/>
              </a:rPr>
              <a:t>Does all life use the same set of </a:t>
            </a:r>
            <a:r>
              <a:rPr lang="en-CA" sz="2590">
                <a:solidFill>
                  <a:srgbClr val="92D050"/>
                </a:solidFill>
                <a:latin typeface="Corbel"/>
                <a:ea typeface="Corbel"/>
                <a:cs typeface="Corbel"/>
                <a:sym typeface="Corbel"/>
              </a:rPr>
              <a:t>amino acids?</a:t>
            </a:r>
            <a:endParaRPr/>
          </a:p>
          <a:p>
            <a:pPr marL="687600" lvl="0" indent="-687600" algn="l" rtl="0">
              <a:lnSpc>
                <a:spcPct val="90000"/>
              </a:lnSpc>
              <a:spcBef>
                <a:spcPts val="2400"/>
              </a:spcBef>
              <a:spcAft>
                <a:spcPts val="0"/>
              </a:spcAft>
              <a:buClr>
                <a:srgbClr val="807F83"/>
              </a:buClr>
              <a:buSzPts val="1942"/>
              <a:buChar char="•"/>
            </a:pPr>
            <a:r>
              <a:rPr lang="en-CA" sz="2590">
                <a:latin typeface="Corbel"/>
                <a:ea typeface="Corbel"/>
                <a:cs typeface="Corbel"/>
                <a:sym typeface="Corbel"/>
              </a:rPr>
              <a:t>Does all life use </a:t>
            </a:r>
            <a:r>
              <a:rPr lang="en-CA" sz="2590">
                <a:solidFill>
                  <a:srgbClr val="92D050"/>
                </a:solidFill>
                <a:latin typeface="Corbel"/>
                <a:ea typeface="Corbel"/>
                <a:cs typeface="Corbel"/>
                <a:sym typeface="Corbel"/>
              </a:rPr>
              <a:t>carbon?</a:t>
            </a:r>
            <a:endParaRPr/>
          </a:p>
        </p:txBody>
      </p:sp>
      <p:sp>
        <p:nvSpPr>
          <p:cNvPr id="263" name="Google Shape;263;p12"/>
          <p:cNvSpPr txBox="1"/>
          <p:nvPr/>
        </p:nvSpPr>
        <p:spPr>
          <a:xfrm>
            <a:off x="755650" y="3207544"/>
            <a:ext cx="7632700" cy="5794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3200" i="1">
                <a:solidFill>
                  <a:srgbClr val="92D050"/>
                </a:solidFill>
                <a:latin typeface="Malgun Gothic"/>
                <a:ea typeface="Malgun Gothic"/>
                <a:cs typeface="Malgun Gothic"/>
                <a:sym typeface="Malgun Gothic"/>
              </a:rPr>
              <a:t>KNOW YOUR ASSUMPTIONS!!!!</a:t>
            </a:r>
            <a:endParaRPr/>
          </a:p>
        </p:txBody>
      </p:sp>
      <p:pic>
        <p:nvPicPr>
          <p:cNvPr id="264" name="Google Shape;264;p12"/>
          <p:cNvPicPr preferRelativeResize="0"/>
          <p:nvPr/>
        </p:nvPicPr>
        <p:blipFill rotWithShape="1">
          <a:blip r:embed="rId3">
            <a:alphaModFix/>
          </a:blip>
          <a:srcRect/>
          <a:stretch/>
        </p:blipFill>
        <p:spPr>
          <a:xfrm>
            <a:off x="3347864" y="4131978"/>
            <a:ext cx="2466975" cy="1847850"/>
          </a:xfrm>
          <a:prstGeom prst="rect">
            <a:avLst/>
          </a:prstGeom>
          <a:noFill/>
          <a:ln>
            <a:noFill/>
          </a:ln>
        </p:spPr>
      </p:pic>
      <p:pic>
        <p:nvPicPr>
          <p:cNvPr id="265" name="Google Shape;265;p12"/>
          <p:cNvPicPr preferRelativeResize="0"/>
          <p:nvPr/>
        </p:nvPicPr>
        <p:blipFill rotWithShape="1">
          <a:blip r:embed="rId4">
            <a:alphaModFix/>
          </a:blip>
          <a:srcRect/>
          <a:stretch/>
        </p:blipFill>
        <p:spPr>
          <a:xfrm>
            <a:off x="6187827" y="4175567"/>
            <a:ext cx="2344613" cy="1760671"/>
          </a:xfrm>
          <a:prstGeom prst="rect">
            <a:avLst/>
          </a:prstGeom>
          <a:noFill/>
          <a:ln>
            <a:noFill/>
          </a:ln>
        </p:spPr>
      </p:pic>
      <p:pic>
        <p:nvPicPr>
          <p:cNvPr id="266" name="Google Shape;266;p12"/>
          <p:cNvPicPr preferRelativeResize="0"/>
          <p:nvPr/>
        </p:nvPicPr>
        <p:blipFill rotWithShape="1">
          <a:blip r:embed="rId5">
            <a:alphaModFix/>
          </a:blip>
          <a:srcRect/>
          <a:stretch/>
        </p:blipFill>
        <p:spPr>
          <a:xfrm>
            <a:off x="611560" y="4108736"/>
            <a:ext cx="2520279" cy="187109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13" descr="snotcicle"/>
          <p:cNvPicPr preferRelativeResize="0"/>
          <p:nvPr/>
        </p:nvPicPr>
        <p:blipFill rotWithShape="1">
          <a:blip r:embed="rId3">
            <a:alphaModFix/>
          </a:blip>
          <a:srcRect/>
          <a:stretch/>
        </p:blipFill>
        <p:spPr>
          <a:xfrm>
            <a:off x="5373511" y="-3175"/>
            <a:ext cx="3735564" cy="1932315"/>
          </a:xfrm>
          <a:prstGeom prst="rect">
            <a:avLst/>
          </a:prstGeom>
          <a:noFill/>
          <a:ln>
            <a:noFill/>
          </a:ln>
        </p:spPr>
      </p:pic>
      <p:sp>
        <p:nvSpPr>
          <p:cNvPr id="272" name="Google Shape;272;p13"/>
          <p:cNvSpPr txBox="1">
            <a:spLocks noGrp="1"/>
          </p:cNvSpPr>
          <p:nvPr>
            <p:ph type="title" idx="4294967295"/>
          </p:nvPr>
        </p:nvSpPr>
        <p:spPr>
          <a:xfrm>
            <a:off x="52741" y="174626"/>
            <a:ext cx="7772400" cy="91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Consolas"/>
              <a:buNone/>
            </a:pPr>
            <a:r>
              <a:rPr lang="en-CA">
                <a:latin typeface="Consolas"/>
                <a:ea typeface="Consolas"/>
                <a:cs typeface="Consolas"/>
                <a:sym typeface="Consolas"/>
              </a:rPr>
              <a:t>Extremophiles</a:t>
            </a:r>
            <a:endParaRPr/>
          </a:p>
        </p:txBody>
      </p:sp>
      <p:sp>
        <p:nvSpPr>
          <p:cNvPr id="273" name="Google Shape;273;p13"/>
          <p:cNvSpPr txBox="1">
            <a:spLocks noGrp="1"/>
          </p:cNvSpPr>
          <p:nvPr>
            <p:ph type="body" idx="4294967295"/>
          </p:nvPr>
        </p:nvSpPr>
        <p:spPr>
          <a:xfrm>
            <a:off x="-202847" y="1616957"/>
            <a:ext cx="8027988" cy="4538485"/>
          </a:xfrm>
          <a:prstGeom prst="rect">
            <a:avLst/>
          </a:prstGeom>
          <a:noFill/>
          <a:ln>
            <a:noFill/>
          </a:ln>
        </p:spPr>
        <p:txBody>
          <a:bodyPr spcFirstLastPara="1" wrap="square" lIns="91425" tIns="45700" rIns="91425" bIns="45700" anchor="t" anchorCtr="0">
            <a:noAutofit/>
          </a:bodyPr>
          <a:lstStyle/>
          <a:p>
            <a:pPr marL="687600" lvl="0" indent="-687600" algn="l" rtl="0">
              <a:lnSpc>
                <a:spcPct val="90000"/>
              </a:lnSpc>
              <a:spcBef>
                <a:spcPts val="0"/>
              </a:spcBef>
              <a:spcAft>
                <a:spcPts val="0"/>
              </a:spcAft>
              <a:buClr>
                <a:schemeClr val="dk1"/>
              </a:buClr>
              <a:buSzPts val="1350"/>
              <a:buChar char="•"/>
            </a:pPr>
            <a:r>
              <a:rPr lang="en-CA" sz="1800">
                <a:solidFill>
                  <a:schemeClr val="dk1"/>
                </a:solidFill>
                <a:latin typeface="Corbel"/>
                <a:ea typeface="Corbel"/>
                <a:cs typeface="Corbel"/>
                <a:sym typeface="Corbel"/>
              </a:rPr>
              <a:t>Organisms that live in “extreme” environments:</a:t>
            </a:r>
            <a:endParaRPr/>
          </a:p>
          <a:p>
            <a:pPr marL="742950" lvl="1" indent="-285750" algn="l" rtl="0">
              <a:lnSpc>
                <a:spcPct val="90000"/>
              </a:lnSpc>
              <a:spcBef>
                <a:spcPts val="2760"/>
              </a:spcBef>
              <a:spcAft>
                <a:spcPts val="0"/>
              </a:spcAft>
              <a:buClr>
                <a:srgbClr val="92D050"/>
              </a:buClr>
              <a:buSzPts val="1800"/>
              <a:buChar char="–"/>
            </a:pPr>
            <a:r>
              <a:rPr lang="en-CA" sz="1800">
                <a:solidFill>
                  <a:srgbClr val="92D050"/>
                </a:solidFill>
                <a:latin typeface="Corbel"/>
                <a:ea typeface="Corbel"/>
                <a:cs typeface="Corbel"/>
                <a:sym typeface="Corbel"/>
              </a:rPr>
              <a:t>Phile = Love</a:t>
            </a:r>
            <a:endParaRPr/>
          </a:p>
          <a:p>
            <a:pPr marL="742950" lvl="1" indent="-171450" algn="l" rtl="0">
              <a:lnSpc>
                <a:spcPct val="90000"/>
              </a:lnSpc>
              <a:spcBef>
                <a:spcPts val="360"/>
              </a:spcBef>
              <a:spcAft>
                <a:spcPts val="0"/>
              </a:spcAft>
              <a:buClr>
                <a:srgbClr val="807F83"/>
              </a:buClr>
              <a:buSzPts val="1800"/>
              <a:buNone/>
            </a:pPr>
            <a:endParaRPr sz="1800">
              <a:solidFill>
                <a:schemeClr val="dk1"/>
              </a:solidFill>
              <a:latin typeface="Corbel"/>
              <a:ea typeface="Corbel"/>
              <a:cs typeface="Corbel"/>
              <a:sym typeface="Corbel"/>
            </a:endParaRPr>
          </a:p>
          <a:p>
            <a:pPr marL="687600" lvl="0" indent="-687600" algn="l" rtl="0">
              <a:lnSpc>
                <a:spcPct val="90000"/>
              </a:lnSpc>
              <a:spcBef>
                <a:spcPts val="0"/>
              </a:spcBef>
              <a:spcAft>
                <a:spcPts val="0"/>
              </a:spcAft>
              <a:buClr>
                <a:schemeClr val="dk1"/>
              </a:buClr>
              <a:buSzPts val="1350"/>
              <a:buChar char="•"/>
            </a:pPr>
            <a:r>
              <a:rPr lang="en-CA" sz="1800">
                <a:solidFill>
                  <a:schemeClr val="dk1"/>
                </a:solidFill>
                <a:latin typeface="Corbel"/>
                <a:ea typeface="Corbel"/>
                <a:cs typeface="Corbel"/>
                <a:sym typeface="Corbel"/>
              </a:rPr>
              <a:t>What are some examples?</a:t>
            </a:r>
            <a:endParaRPr/>
          </a:p>
          <a:p>
            <a:pPr marL="742950" lvl="1" indent="-285750" algn="l" rtl="0">
              <a:lnSpc>
                <a:spcPct val="90000"/>
              </a:lnSpc>
              <a:spcBef>
                <a:spcPts val="2760"/>
              </a:spcBef>
              <a:spcAft>
                <a:spcPts val="0"/>
              </a:spcAft>
              <a:buClr>
                <a:schemeClr val="dk1"/>
              </a:buClr>
              <a:buSzPts val="1800"/>
              <a:buChar char="–"/>
            </a:pPr>
            <a:r>
              <a:rPr lang="en-CA" sz="1800">
                <a:solidFill>
                  <a:schemeClr val="dk1"/>
                </a:solidFill>
                <a:latin typeface="Corbel"/>
                <a:ea typeface="Corbel"/>
                <a:cs typeface="Corbel"/>
                <a:sym typeface="Corbel"/>
              </a:rPr>
              <a:t>Psychrophiles</a:t>
            </a:r>
            <a:endParaRPr/>
          </a:p>
          <a:p>
            <a:pPr marL="742950" lvl="1" indent="-285750" algn="l" rtl="0">
              <a:lnSpc>
                <a:spcPct val="90000"/>
              </a:lnSpc>
              <a:spcBef>
                <a:spcPts val="360"/>
              </a:spcBef>
              <a:spcAft>
                <a:spcPts val="0"/>
              </a:spcAft>
              <a:buClr>
                <a:srgbClr val="807F83"/>
              </a:buClr>
              <a:buSzPts val="1800"/>
              <a:buFont typeface="Noto Sans Symbols"/>
              <a:buNone/>
            </a:pPr>
            <a:endParaRPr sz="1800">
              <a:solidFill>
                <a:schemeClr val="dk1"/>
              </a:solidFill>
              <a:latin typeface="Corbel"/>
              <a:ea typeface="Corbel"/>
              <a:cs typeface="Corbel"/>
              <a:sym typeface="Corbel"/>
            </a:endParaRPr>
          </a:p>
          <a:p>
            <a:pPr marL="742950" lvl="1" indent="-285750" algn="l" rtl="0">
              <a:lnSpc>
                <a:spcPct val="90000"/>
              </a:lnSpc>
              <a:spcBef>
                <a:spcPts val="360"/>
              </a:spcBef>
              <a:spcAft>
                <a:spcPts val="0"/>
              </a:spcAft>
              <a:buClr>
                <a:schemeClr val="dk1"/>
              </a:buClr>
              <a:buSzPts val="1800"/>
              <a:buChar char="–"/>
            </a:pPr>
            <a:r>
              <a:rPr lang="en-CA" sz="1800">
                <a:solidFill>
                  <a:schemeClr val="dk1"/>
                </a:solidFill>
                <a:latin typeface="Corbel"/>
                <a:ea typeface="Corbel"/>
                <a:cs typeface="Corbel"/>
                <a:sym typeface="Corbel"/>
              </a:rPr>
              <a:t>Halophiles </a:t>
            </a:r>
            <a:endParaRPr/>
          </a:p>
          <a:p>
            <a:pPr marL="742950" lvl="1" indent="-285750" algn="l" rtl="0">
              <a:lnSpc>
                <a:spcPct val="90000"/>
              </a:lnSpc>
              <a:spcBef>
                <a:spcPts val="360"/>
              </a:spcBef>
              <a:spcAft>
                <a:spcPts val="0"/>
              </a:spcAft>
              <a:buClr>
                <a:srgbClr val="807F83"/>
              </a:buClr>
              <a:buSzPts val="1800"/>
              <a:buFont typeface="Noto Sans Symbols"/>
              <a:buNone/>
            </a:pPr>
            <a:endParaRPr sz="1800">
              <a:solidFill>
                <a:schemeClr val="dk1"/>
              </a:solidFill>
              <a:latin typeface="Corbel"/>
              <a:ea typeface="Corbel"/>
              <a:cs typeface="Corbel"/>
              <a:sym typeface="Corbel"/>
            </a:endParaRPr>
          </a:p>
          <a:p>
            <a:pPr marL="742950" lvl="1" indent="-285750" algn="l" rtl="0">
              <a:lnSpc>
                <a:spcPct val="90000"/>
              </a:lnSpc>
              <a:spcBef>
                <a:spcPts val="360"/>
              </a:spcBef>
              <a:spcAft>
                <a:spcPts val="0"/>
              </a:spcAft>
              <a:buClr>
                <a:schemeClr val="dk1"/>
              </a:buClr>
              <a:buSzPts val="1800"/>
              <a:buChar char="–"/>
            </a:pPr>
            <a:r>
              <a:rPr lang="en-CA" sz="1800">
                <a:solidFill>
                  <a:schemeClr val="dk1"/>
                </a:solidFill>
                <a:latin typeface="Corbel"/>
                <a:ea typeface="Corbel"/>
                <a:cs typeface="Corbel"/>
                <a:sym typeface="Corbel"/>
              </a:rPr>
              <a:t>Barophile</a:t>
            </a:r>
            <a:endParaRPr sz="1800">
              <a:solidFill>
                <a:schemeClr val="dk1"/>
              </a:solidFill>
              <a:latin typeface="Corbel"/>
              <a:ea typeface="Corbel"/>
              <a:cs typeface="Corbel"/>
              <a:sym typeface="Corbel"/>
            </a:endParaRPr>
          </a:p>
          <a:p>
            <a:pPr marL="742950" lvl="1" indent="-285750" algn="l" rtl="0">
              <a:lnSpc>
                <a:spcPct val="90000"/>
              </a:lnSpc>
              <a:spcBef>
                <a:spcPts val="360"/>
              </a:spcBef>
              <a:spcAft>
                <a:spcPts val="0"/>
              </a:spcAft>
              <a:buClr>
                <a:srgbClr val="807F83"/>
              </a:buClr>
              <a:buSzPts val="1800"/>
              <a:buFont typeface="Noto Sans Symbols"/>
              <a:buNone/>
            </a:pPr>
            <a:endParaRPr sz="1800">
              <a:solidFill>
                <a:schemeClr val="dk1"/>
              </a:solidFill>
              <a:latin typeface="Corbel"/>
              <a:ea typeface="Corbel"/>
              <a:cs typeface="Corbel"/>
              <a:sym typeface="Corbel"/>
            </a:endParaRPr>
          </a:p>
          <a:p>
            <a:pPr marL="742950" lvl="1" indent="-285750" algn="l" rtl="0">
              <a:lnSpc>
                <a:spcPct val="90000"/>
              </a:lnSpc>
              <a:spcBef>
                <a:spcPts val="360"/>
              </a:spcBef>
              <a:spcAft>
                <a:spcPts val="0"/>
              </a:spcAft>
              <a:buClr>
                <a:schemeClr val="dk1"/>
              </a:buClr>
              <a:buSzPts val="1800"/>
              <a:buChar char="–"/>
            </a:pPr>
            <a:r>
              <a:rPr lang="en-CA" sz="1800">
                <a:solidFill>
                  <a:schemeClr val="dk1"/>
                </a:solidFill>
                <a:latin typeface="Corbel"/>
                <a:ea typeface="Corbel"/>
                <a:cs typeface="Corbel"/>
                <a:sym typeface="Corbel"/>
              </a:rPr>
              <a:t>Acidophiles</a:t>
            </a:r>
            <a:endParaRPr/>
          </a:p>
        </p:txBody>
      </p:sp>
      <p:sp>
        <p:nvSpPr>
          <p:cNvPr id="274" name="Google Shape;274;p13"/>
          <p:cNvSpPr txBox="1"/>
          <p:nvPr/>
        </p:nvSpPr>
        <p:spPr>
          <a:xfrm>
            <a:off x="1756304" y="5160385"/>
            <a:ext cx="5184775"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a:solidFill>
                  <a:schemeClr val="dk1"/>
                </a:solidFill>
                <a:latin typeface="Corbel"/>
                <a:ea typeface="Corbel"/>
                <a:cs typeface="Corbel"/>
                <a:sym typeface="Corbel"/>
              </a:rPr>
              <a:t>– love of </a:t>
            </a:r>
            <a:r>
              <a:rPr lang="en-CA" sz="2400">
                <a:solidFill>
                  <a:srgbClr val="92D050"/>
                </a:solidFill>
                <a:latin typeface="Corbel"/>
                <a:ea typeface="Corbel"/>
                <a:cs typeface="Corbel"/>
                <a:sym typeface="Corbel"/>
              </a:rPr>
              <a:t>acidic</a:t>
            </a:r>
            <a:r>
              <a:rPr lang="en-CA" sz="2400">
                <a:solidFill>
                  <a:schemeClr val="dk1"/>
                </a:solidFill>
                <a:latin typeface="Corbel"/>
                <a:ea typeface="Corbel"/>
                <a:cs typeface="Corbel"/>
                <a:sym typeface="Corbel"/>
              </a:rPr>
              <a:t> environments</a:t>
            </a:r>
            <a:endParaRPr/>
          </a:p>
        </p:txBody>
      </p:sp>
      <p:sp>
        <p:nvSpPr>
          <p:cNvPr id="275" name="Google Shape;275;p13"/>
          <p:cNvSpPr txBox="1"/>
          <p:nvPr/>
        </p:nvSpPr>
        <p:spPr>
          <a:xfrm>
            <a:off x="1623130" y="3942469"/>
            <a:ext cx="5184775"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a:solidFill>
                  <a:schemeClr val="dk1"/>
                </a:solidFill>
                <a:latin typeface="Corbel"/>
                <a:ea typeface="Corbel"/>
                <a:cs typeface="Corbel"/>
                <a:sym typeface="Corbel"/>
              </a:rPr>
              <a:t>– love of </a:t>
            </a:r>
            <a:r>
              <a:rPr lang="en-CA" sz="2400">
                <a:solidFill>
                  <a:srgbClr val="92D050"/>
                </a:solidFill>
                <a:latin typeface="Corbel"/>
                <a:ea typeface="Corbel"/>
                <a:cs typeface="Corbel"/>
                <a:sym typeface="Corbel"/>
              </a:rPr>
              <a:t>salty </a:t>
            </a:r>
            <a:r>
              <a:rPr lang="en-CA" sz="2400">
                <a:solidFill>
                  <a:schemeClr val="dk1"/>
                </a:solidFill>
                <a:latin typeface="Corbel"/>
                <a:ea typeface="Corbel"/>
                <a:cs typeface="Corbel"/>
                <a:sym typeface="Corbel"/>
              </a:rPr>
              <a:t>environments</a:t>
            </a:r>
            <a:endParaRPr/>
          </a:p>
        </p:txBody>
      </p:sp>
      <p:sp>
        <p:nvSpPr>
          <p:cNvPr id="276" name="Google Shape;276;p13"/>
          <p:cNvSpPr txBox="1"/>
          <p:nvPr/>
        </p:nvSpPr>
        <p:spPr>
          <a:xfrm>
            <a:off x="1979612" y="3307469"/>
            <a:ext cx="5184775"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a:solidFill>
                  <a:schemeClr val="dk1"/>
                </a:solidFill>
                <a:latin typeface="Corbel"/>
                <a:ea typeface="Corbel"/>
                <a:cs typeface="Corbel"/>
                <a:sym typeface="Corbel"/>
              </a:rPr>
              <a:t>– love of </a:t>
            </a:r>
            <a:r>
              <a:rPr lang="en-CA" sz="2400">
                <a:solidFill>
                  <a:srgbClr val="92D050"/>
                </a:solidFill>
                <a:latin typeface="Corbel"/>
                <a:ea typeface="Corbel"/>
                <a:cs typeface="Corbel"/>
                <a:sym typeface="Corbel"/>
              </a:rPr>
              <a:t>cold</a:t>
            </a:r>
            <a:r>
              <a:rPr lang="en-CA" sz="2400">
                <a:solidFill>
                  <a:schemeClr val="dk1"/>
                </a:solidFill>
                <a:latin typeface="Corbel"/>
                <a:ea typeface="Corbel"/>
                <a:cs typeface="Corbel"/>
                <a:sym typeface="Corbel"/>
              </a:rPr>
              <a:t> temperatures</a:t>
            </a:r>
            <a:endParaRPr/>
          </a:p>
        </p:txBody>
      </p:sp>
      <p:sp>
        <p:nvSpPr>
          <p:cNvPr id="277" name="Google Shape;277;p13"/>
          <p:cNvSpPr txBox="1"/>
          <p:nvPr/>
        </p:nvSpPr>
        <p:spPr>
          <a:xfrm>
            <a:off x="1523824" y="4524402"/>
            <a:ext cx="5184775"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a:solidFill>
                  <a:schemeClr val="dk1"/>
                </a:solidFill>
                <a:latin typeface="Corbel"/>
                <a:ea typeface="Corbel"/>
                <a:cs typeface="Corbel"/>
                <a:sym typeface="Corbel"/>
              </a:rPr>
              <a:t>– love of high </a:t>
            </a:r>
            <a:r>
              <a:rPr lang="en-CA" sz="2400">
                <a:solidFill>
                  <a:srgbClr val="92D050"/>
                </a:solidFill>
                <a:latin typeface="Corbel"/>
                <a:ea typeface="Corbel"/>
                <a:cs typeface="Corbel"/>
                <a:sym typeface="Corbel"/>
              </a:rPr>
              <a:t>pressure</a:t>
            </a:r>
            <a:r>
              <a:rPr lang="en-CA" sz="2400">
                <a:solidFill>
                  <a:schemeClr val="dk1"/>
                </a:solidFill>
                <a:latin typeface="Corbel"/>
                <a:ea typeface="Corbel"/>
                <a:cs typeface="Corbel"/>
                <a:sym typeface="Corbel"/>
              </a:rPr>
              <a:t> systems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4"/>
          <p:cNvSpPr txBox="1">
            <a:spLocks noGrp="1"/>
          </p:cNvSpPr>
          <p:nvPr>
            <p:ph type="title" idx="4294967295"/>
          </p:nvPr>
        </p:nvSpPr>
        <p:spPr>
          <a:xfrm>
            <a:off x="0" y="26282"/>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92D050"/>
              </a:buClr>
              <a:buSzPts val="5000"/>
              <a:buFont typeface="Consolas"/>
              <a:buNone/>
            </a:pPr>
            <a:r>
              <a:rPr lang="en-CA">
                <a:solidFill>
                  <a:srgbClr val="92D050"/>
                </a:solidFill>
                <a:latin typeface="Consolas"/>
                <a:ea typeface="Consolas"/>
                <a:cs typeface="Consolas"/>
                <a:sym typeface="Consolas"/>
              </a:rPr>
              <a:t>Analogue</a:t>
            </a:r>
            <a:r>
              <a:rPr lang="en-CA">
                <a:latin typeface="Consolas"/>
                <a:ea typeface="Consolas"/>
                <a:cs typeface="Consolas"/>
                <a:sym typeface="Consolas"/>
              </a:rPr>
              <a:t> Sites</a:t>
            </a:r>
            <a:endParaRPr/>
          </a:p>
        </p:txBody>
      </p:sp>
      <p:pic>
        <p:nvPicPr>
          <p:cNvPr id="283" name="Google Shape;283;p14"/>
          <p:cNvPicPr preferRelativeResize="0"/>
          <p:nvPr/>
        </p:nvPicPr>
        <p:blipFill rotWithShape="1">
          <a:blip r:embed="rId3">
            <a:alphaModFix/>
          </a:blip>
          <a:srcRect/>
          <a:stretch/>
        </p:blipFill>
        <p:spPr>
          <a:xfrm>
            <a:off x="6987821" y="106363"/>
            <a:ext cx="1760891" cy="1123037"/>
          </a:xfrm>
          <a:prstGeom prst="rect">
            <a:avLst/>
          </a:prstGeom>
          <a:noFill/>
          <a:ln>
            <a:noFill/>
          </a:ln>
        </p:spPr>
      </p:pic>
      <p:sp>
        <p:nvSpPr>
          <p:cNvPr id="284" name="Google Shape;284;p14"/>
          <p:cNvSpPr txBox="1"/>
          <p:nvPr/>
        </p:nvSpPr>
        <p:spPr>
          <a:xfrm>
            <a:off x="468313" y="3557587"/>
            <a:ext cx="7056437" cy="2444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000">
                <a:solidFill>
                  <a:schemeClr val="dk1"/>
                </a:solidFill>
                <a:latin typeface="Calibri"/>
                <a:ea typeface="Calibri"/>
                <a:cs typeface="Calibri"/>
                <a:sym typeface="Calibri"/>
              </a:rPr>
              <a:t>http://www.lukemastin.com/diary/gallery_atacama.html</a:t>
            </a:r>
            <a:endParaRPr/>
          </a:p>
        </p:txBody>
      </p:sp>
      <p:grpSp>
        <p:nvGrpSpPr>
          <p:cNvPr id="285" name="Google Shape;285;p14"/>
          <p:cNvGrpSpPr/>
          <p:nvPr/>
        </p:nvGrpSpPr>
        <p:grpSpPr>
          <a:xfrm>
            <a:off x="387174" y="1250948"/>
            <a:ext cx="4032250" cy="2447925"/>
            <a:chOff x="539750" y="1628775"/>
            <a:chExt cx="4032250" cy="2447925"/>
          </a:xfrm>
        </p:grpSpPr>
        <p:pic>
          <p:nvPicPr>
            <p:cNvPr id="286" name="Google Shape;286;p14"/>
            <p:cNvPicPr preferRelativeResize="0"/>
            <p:nvPr/>
          </p:nvPicPr>
          <p:blipFill rotWithShape="1">
            <a:blip r:embed="rId4">
              <a:alphaModFix/>
            </a:blip>
            <a:srcRect r="2556" b="1598"/>
            <a:stretch/>
          </p:blipFill>
          <p:spPr>
            <a:xfrm>
              <a:off x="539750" y="1628775"/>
              <a:ext cx="4032250" cy="2447925"/>
            </a:xfrm>
            <a:prstGeom prst="rect">
              <a:avLst/>
            </a:prstGeom>
            <a:noFill/>
            <a:ln>
              <a:noFill/>
            </a:ln>
          </p:spPr>
        </p:pic>
        <p:sp>
          <p:nvSpPr>
            <p:cNvPr id="287" name="Google Shape;287;p14"/>
            <p:cNvSpPr txBox="1"/>
            <p:nvPr/>
          </p:nvSpPr>
          <p:spPr>
            <a:xfrm>
              <a:off x="539750" y="1628775"/>
              <a:ext cx="2735263"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chemeClr val="lt1"/>
                  </a:solidFill>
                  <a:latin typeface="Corbel"/>
                  <a:ea typeface="Corbel"/>
                  <a:cs typeface="Corbel"/>
                  <a:sym typeface="Corbel"/>
                </a:rPr>
                <a:t>Atacama Desert, Chile</a:t>
              </a:r>
              <a:endParaRPr/>
            </a:p>
          </p:txBody>
        </p:sp>
      </p:grpSp>
      <p:grpSp>
        <p:nvGrpSpPr>
          <p:cNvPr id="288" name="Google Shape;288;p14"/>
          <p:cNvGrpSpPr/>
          <p:nvPr/>
        </p:nvGrpSpPr>
        <p:grpSpPr>
          <a:xfrm>
            <a:off x="4599162" y="3720421"/>
            <a:ext cx="4176713" cy="2455863"/>
            <a:chOff x="4787900" y="4286250"/>
            <a:chExt cx="4176713" cy="2455863"/>
          </a:xfrm>
        </p:grpSpPr>
        <p:pic>
          <p:nvPicPr>
            <p:cNvPr id="289" name="Google Shape;289;p14" descr="Haughton_Crater_Mars_Station"/>
            <p:cNvPicPr preferRelativeResize="0"/>
            <p:nvPr/>
          </p:nvPicPr>
          <p:blipFill rotWithShape="1">
            <a:blip r:embed="rId5">
              <a:alphaModFix/>
            </a:blip>
            <a:srcRect b="2364"/>
            <a:stretch/>
          </p:blipFill>
          <p:spPr>
            <a:xfrm>
              <a:off x="4787900" y="4292600"/>
              <a:ext cx="4176713" cy="2449513"/>
            </a:xfrm>
            <a:prstGeom prst="rect">
              <a:avLst/>
            </a:prstGeom>
            <a:noFill/>
            <a:ln>
              <a:noFill/>
            </a:ln>
          </p:spPr>
        </p:pic>
        <p:sp>
          <p:nvSpPr>
            <p:cNvPr id="290" name="Google Shape;290;p14"/>
            <p:cNvSpPr txBox="1"/>
            <p:nvPr/>
          </p:nvSpPr>
          <p:spPr>
            <a:xfrm>
              <a:off x="4860925" y="4286250"/>
              <a:ext cx="2735263"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chemeClr val="lt1"/>
                  </a:solidFill>
                  <a:latin typeface="Corbel"/>
                  <a:ea typeface="Corbel"/>
                  <a:cs typeface="Corbel"/>
                  <a:sym typeface="Corbel"/>
                </a:rPr>
                <a:t>Devon Island, Canada</a:t>
              </a:r>
              <a:endParaRPr/>
            </a:p>
          </p:txBody>
        </p:sp>
      </p:grpSp>
      <p:grpSp>
        <p:nvGrpSpPr>
          <p:cNvPr id="291" name="Google Shape;291;p14"/>
          <p:cNvGrpSpPr/>
          <p:nvPr/>
        </p:nvGrpSpPr>
        <p:grpSpPr>
          <a:xfrm>
            <a:off x="4618213" y="1250948"/>
            <a:ext cx="4138613" cy="2447925"/>
            <a:chOff x="4787900" y="1628775"/>
            <a:chExt cx="4138613" cy="2447925"/>
          </a:xfrm>
        </p:grpSpPr>
        <p:pic>
          <p:nvPicPr>
            <p:cNvPr id="292" name="Google Shape;292;p14" descr="DSCF4429"/>
            <p:cNvPicPr preferRelativeResize="0"/>
            <p:nvPr/>
          </p:nvPicPr>
          <p:blipFill rotWithShape="1">
            <a:blip r:embed="rId6">
              <a:alphaModFix/>
            </a:blip>
            <a:srcRect/>
            <a:stretch/>
          </p:blipFill>
          <p:spPr>
            <a:xfrm>
              <a:off x="4787900" y="1628775"/>
              <a:ext cx="4138613" cy="2447925"/>
            </a:xfrm>
            <a:prstGeom prst="rect">
              <a:avLst/>
            </a:prstGeom>
            <a:noFill/>
            <a:ln>
              <a:noFill/>
            </a:ln>
          </p:spPr>
        </p:pic>
        <p:sp>
          <p:nvSpPr>
            <p:cNvPr id="293" name="Google Shape;293;p14"/>
            <p:cNvSpPr txBox="1"/>
            <p:nvPr/>
          </p:nvSpPr>
          <p:spPr>
            <a:xfrm>
              <a:off x="4932363" y="1628775"/>
              <a:ext cx="2735262"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chemeClr val="lt1"/>
                  </a:solidFill>
                  <a:latin typeface="Corbel"/>
                  <a:ea typeface="Corbel"/>
                  <a:cs typeface="Corbel"/>
                  <a:sym typeface="Corbel"/>
                </a:rPr>
                <a:t>Ward Hunt Island, Canada</a:t>
              </a:r>
              <a:endParaRPr/>
            </a:p>
          </p:txBody>
        </p:sp>
      </p:grpSp>
      <p:grpSp>
        <p:nvGrpSpPr>
          <p:cNvPr id="294" name="Google Shape;294;p14"/>
          <p:cNvGrpSpPr/>
          <p:nvPr/>
        </p:nvGrpSpPr>
        <p:grpSpPr>
          <a:xfrm>
            <a:off x="399699" y="3740854"/>
            <a:ext cx="4032250" cy="2449513"/>
            <a:chOff x="539750" y="4292600"/>
            <a:chExt cx="4032250" cy="2449513"/>
          </a:xfrm>
        </p:grpSpPr>
        <p:pic>
          <p:nvPicPr>
            <p:cNvPr id="295" name="Google Shape;295;p14"/>
            <p:cNvPicPr preferRelativeResize="0"/>
            <p:nvPr/>
          </p:nvPicPr>
          <p:blipFill rotWithShape="1">
            <a:blip r:embed="rId7">
              <a:alphaModFix/>
            </a:blip>
            <a:srcRect r="1772"/>
            <a:stretch/>
          </p:blipFill>
          <p:spPr>
            <a:xfrm>
              <a:off x="539750" y="4294188"/>
              <a:ext cx="4032250" cy="2447925"/>
            </a:xfrm>
            <a:prstGeom prst="rect">
              <a:avLst/>
            </a:prstGeom>
            <a:noFill/>
            <a:ln>
              <a:noFill/>
            </a:ln>
          </p:spPr>
        </p:pic>
        <p:sp>
          <p:nvSpPr>
            <p:cNvPr id="296" name="Google Shape;296;p14"/>
            <p:cNvSpPr txBox="1"/>
            <p:nvPr/>
          </p:nvSpPr>
          <p:spPr>
            <a:xfrm>
              <a:off x="539750" y="4292600"/>
              <a:ext cx="2735263"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800">
                  <a:solidFill>
                    <a:schemeClr val="lt1"/>
                  </a:solidFill>
                  <a:latin typeface="Corbel"/>
                  <a:ea typeface="Corbel"/>
                  <a:cs typeface="Corbel"/>
                  <a:sym typeface="Corbel"/>
                </a:rPr>
                <a:t>Lake Vostok, Antarctica</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5"/>
          <p:cNvSpPr txBox="1">
            <a:spLocks noGrp="1"/>
          </p:cNvSpPr>
          <p:nvPr>
            <p:ph type="title" idx="4294967295"/>
          </p:nvPr>
        </p:nvSpPr>
        <p:spPr>
          <a:xfrm>
            <a:off x="519288" y="53441"/>
            <a:ext cx="7772400" cy="91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Consolas"/>
              <a:buNone/>
            </a:pPr>
            <a:r>
              <a:rPr lang="en-CA">
                <a:latin typeface="Consolas"/>
                <a:ea typeface="Consolas"/>
                <a:cs typeface="Consolas"/>
                <a:sym typeface="Consolas"/>
              </a:rPr>
              <a:t>Psychrophiles</a:t>
            </a:r>
            <a:endParaRPr>
              <a:latin typeface="Consolas"/>
              <a:ea typeface="Consolas"/>
              <a:cs typeface="Consolas"/>
              <a:sym typeface="Consolas"/>
            </a:endParaRPr>
          </a:p>
        </p:txBody>
      </p:sp>
      <p:sp>
        <p:nvSpPr>
          <p:cNvPr id="302" name="Google Shape;302;p15"/>
          <p:cNvSpPr txBox="1">
            <a:spLocks noGrp="1"/>
          </p:cNvSpPr>
          <p:nvPr>
            <p:ph type="body" idx="4294967295"/>
          </p:nvPr>
        </p:nvSpPr>
        <p:spPr>
          <a:xfrm>
            <a:off x="755576" y="3645024"/>
            <a:ext cx="7772400" cy="2448272"/>
          </a:xfrm>
          <a:prstGeom prst="rect">
            <a:avLst/>
          </a:prstGeom>
          <a:noFill/>
          <a:ln>
            <a:noFill/>
          </a:ln>
        </p:spPr>
        <p:txBody>
          <a:bodyPr spcFirstLastPara="1" wrap="square" lIns="91425" tIns="45700" rIns="91425" bIns="45700" anchor="t" anchorCtr="0">
            <a:normAutofit/>
          </a:bodyPr>
          <a:lstStyle/>
          <a:p>
            <a:pPr marL="687600" lvl="0" indent="-687600" algn="l" rtl="0">
              <a:lnSpc>
                <a:spcPct val="80000"/>
              </a:lnSpc>
              <a:spcBef>
                <a:spcPts val="0"/>
              </a:spcBef>
              <a:spcAft>
                <a:spcPts val="0"/>
              </a:spcAft>
              <a:buClr>
                <a:srgbClr val="92D050"/>
              </a:buClr>
              <a:buSzPts val="1313"/>
              <a:buChar char="•"/>
            </a:pPr>
            <a:r>
              <a:rPr lang="en-CA" sz="1750">
                <a:solidFill>
                  <a:srgbClr val="92D050"/>
                </a:solidFill>
                <a:latin typeface="Corbel"/>
                <a:ea typeface="Corbel"/>
                <a:cs typeface="Corbel"/>
                <a:sym typeface="Corbel"/>
              </a:rPr>
              <a:t>Freezing</a:t>
            </a:r>
            <a:endParaRPr/>
          </a:p>
          <a:p>
            <a:pPr marL="742950" lvl="1" indent="-285750" algn="l" rtl="0">
              <a:lnSpc>
                <a:spcPct val="80000"/>
              </a:lnSpc>
              <a:spcBef>
                <a:spcPts val="2750"/>
              </a:spcBef>
              <a:spcAft>
                <a:spcPts val="0"/>
              </a:spcAft>
              <a:buClr>
                <a:srgbClr val="807F83"/>
              </a:buClr>
              <a:buSzPts val="1750"/>
              <a:buChar char="–"/>
            </a:pPr>
            <a:r>
              <a:rPr lang="en-CA" sz="1750">
                <a:latin typeface="Corbel"/>
                <a:ea typeface="Corbel"/>
                <a:cs typeface="Corbel"/>
                <a:sym typeface="Corbel"/>
              </a:rPr>
              <a:t>Have to make your membranes really fluid</a:t>
            </a:r>
            <a:endParaRPr/>
          </a:p>
          <a:p>
            <a:pPr marL="742950" lvl="1" indent="-285750" algn="l" rtl="0">
              <a:lnSpc>
                <a:spcPct val="80000"/>
              </a:lnSpc>
              <a:spcBef>
                <a:spcPts val="350"/>
              </a:spcBef>
              <a:spcAft>
                <a:spcPts val="0"/>
              </a:spcAft>
              <a:buClr>
                <a:srgbClr val="807F83"/>
              </a:buClr>
              <a:buSzPts val="1750"/>
              <a:buChar char="–"/>
            </a:pPr>
            <a:r>
              <a:rPr lang="en-CA" sz="1750">
                <a:latin typeface="Corbel"/>
                <a:ea typeface="Corbel"/>
                <a:cs typeface="Corbel"/>
                <a:sym typeface="Corbel"/>
              </a:rPr>
              <a:t>Ice crystals are very, very SHARP</a:t>
            </a:r>
            <a:endParaRPr/>
          </a:p>
          <a:p>
            <a:pPr marL="457200" lvl="1" indent="0" algn="l" rtl="0">
              <a:lnSpc>
                <a:spcPct val="80000"/>
              </a:lnSpc>
              <a:spcBef>
                <a:spcPts val="350"/>
              </a:spcBef>
              <a:spcAft>
                <a:spcPts val="0"/>
              </a:spcAft>
              <a:buClr>
                <a:srgbClr val="807F83"/>
              </a:buClr>
              <a:buSzPts val="1750"/>
              <a:buNone/>
            </a:pPr>
            <a:endParaRPr sz="1750">
              <a:latin typeface="Corbel"/>
              <a:ea typeface="Corbel"/>
              <a:cs typeface="Corbel"/>
              <a:sym typeface="Corbel"/>
            </a:endParaRPr>
          </a:p>
          <a:p>
            <a:pPr marL="687600" lvl="0" indent="-687600" algn="l" rtl="0">
              <a:lnSpc>
                <a:spcPct val="80000"/>
              </a:lnSpc>
              <a:spcBef>
                <a:spcPts val="0"/>
              </a:spcBef>
              <a:spcAft>
                <a:spcPts val="0"/>
              </a:spcAft>
              <a:buClr>
                <a:srgbClr val="92D050"/>
              </a:buClr>
              <a:buSzPts val="1313"/>
              <a:buChar char="•"/>
            </a:pPr>
            <a:r>
              <a:rPr lang="en-CA" sz="1750">
                <a:solidFill>
                  <a:srgbClr val="92D050"/>
                </a:solidFill>
                <a:latin typeface="Corbel"/>
                <a:ea typeface="Corbel"/>
                <a:cs typeface="Corbel"/>
                <a:sym typeface="Corbel"/>
              </a:rPr>
              <a:t>Water availability</a:t>
            </a:r>
            <a:endParaRPr/>
          </a:p>
          <a:p>
            <a:pPr marL="742950" lvl="1" indent="-285750" algn="l" rtl="0">
              <a:lnSpc>
                <a:spcPct val="80000"/>
              </a:lnSpc>
              <a:spcBef>
                <a:spcPts val="2750"/>
              </a:spcBef>
              <a:spcAft>
                <a:spcPts val="0"/>
              </a:spcAft>
              <a:buClr>
                <a:srgbClr val="807F83"/>
              </a:buClr>
              <a:buSzPts val="1750"/>
              <a:buChar char="–"/>
            </a:pPr>
            <a:r>
              <a:rPr lang="en-CA" sz="1750">
                <a:latin typeface="Corbel"/>
                <a:ea typeface="Corbel"/>
                <a:cs typeface="Corbel"/>
                <a:sym typeface="Corbel"/>
              </a:rPr>
              <a:t>All the water is either in the atmosphere, or is not accessible, ex. Ice.</a:t>
            </a:r>
            <a:endParaRPr/>
          </a:p>
          <a:p>
            <a:pPr marL="742950" lvl="1" indent="-174625" algn="l" rtl="0">
              <a:lnSpc>
                <a:spcPct val="80000"/>
              </a:lnSpc>
              <a:spcBef>
                <a:spcPts val="350"/>
              </a:spcBef>
              <a:spcAft>
                <a:spcPts val="0"/>
              </a:spcAft>
              <a:buClr>
                <a:srgbClr val="807F83"/>
              </a:buClr>
              <a:buSzPts val="1750"/>
              <a:buNone/>
            </a:pPr>
            <a:endParaRPr sz="1750">
              <a:solidFill>
                <a:schemeClr val="accent1"/>
              </a:solidFill>
              <a:latin typeface="Corbel"/>
              <a:ea typeface="Corbel"/>
              <a:cs typeface="Corbel"/>
              <a:sym typeface="Corbel"/>
            </a:endParaRPr>
          </a:p>
          <a:p>
            <a:pPr marL="687600" lvl="0" indent="-604256" algn="l" rtl="0">
              <a:lnSpc>
                <a:spcPct val="80000"/>
              </a:lnSpc>
              <a:spcBef>
                <a:spcPts val="0"/>
              </a:spcBef>
              <a:spcAft>
                <a:spcPts val="0"/>
              </a:spcAft>
              <a:buClr>
                <a:srgbClr val="807F83"/>
              </a:buClr>
              <a:buSzPts val="1313"/>
              <a:buNone/>
            </a:pPr>
            <a:endParaRPr sz="1750">
              <a:solidFill>
                <a:schemeClr val="accent1"/>
              </a:solidFill>
              <a:latin typeface="Corbel"/>
              <a:ea typeface="Corbel"/>
              <a:cs typeface="Corbel"/>
              <a:sym typeface="Corbel"/>
            </a:endParaRPr>
          </a:p>
          <a:p>
            <a:pPr marL="687600" lvl="0" indent="-604256" algn="l" rtl="0">
              <a:lnSpc>
                <a:spcPct val="80000"/>
              </a:lnSpc>
              <a:spcBef>
                <a:spcPts val="2400"/>
              </a:spcBef>
              <a:spcAft>
                <a:spcPts val="0"/>
              </a:spcAft>
              <a:buClr>
                <a:srgbClr val="807F83"/>
              </a:buClr>
              <a:buSzPts val="1313"/>
              <a:buNone/>
            </a:pPr>
            <a:endParaRPr sz="1750">
              <a:solidFill>
                <a:schemeClr val="accent1"/>
              </a:solidFill>
              <a:latin typeface="Corbel"/>
              <a:ea typeface="Corbel"/>
              <a:cs typeface="Corbel"/>
              <a:sym typeface="Corbel"/>
            </a:endParaRPr>
          </a:p>
        </p:txBody>
      </p:sp>
      <p:sp>
        <p:nvSpPr>
          <p:cNvPr id="303" name="Google Shape;303;p15"/>
          <p:cNvSpPr txBox="1"/>
          <p:nvPr/>
        </p:nvSpPr>
        <p:spPr>
          <a:xfrm>
            <a:off x="-252536" y="2993579"/>
            <a:ext cx="7632700" cy="5794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3200">
                <a:solidFill>
                  <a:srgbClr val="92D050"/>
                </a:solidFill>
                <a:latin typeface="Malgun Gothic"/>
                <a:ea typeface="Malgun Gothic"/>
                <a:cs typeface="Malgun Gothic"/>
                <a:sym typeface="Malgun Gothic"/>
              </a:rPr>
              <a:t>What are the main problems?</a:t>
            </a:r>
            <a:endParaRPr/>
          </a:p>
        </p:txBody>
      </p:sp>
      <p:sp>
        <p:nvSpPr>
          <p:cNvPr id="304" name="Google Shape;304;p15"/>
          <p:cNvSpPr txBox="1"/>
          <p:nvPr/>
        </p:nvSpPr>
        <p:spPr>
          <a:xfrm>
            <a:off x="650427" y="967841"/>
            <a:ext cx="6729737" cy="243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a:solidFill>
                  <a:srgbClr val="92D050"/>
                </a:solidFill>
                <a:latin typeface="Malgun Gothic"/>
                <a:ea typeface="Malgun Gothic"/>
                <a:cs typeface="Malgun Gothic"/>
                <a:sym typeface="Malgun Gothic"/>
              </a:rPr>
              <a:t>What kinds of environments?</a:t>
            </a:r>
            <a:endParaRPr/>
          </a:p>
          <a:p>
            <a:pPr marL="457200" marR="0" lvl="1" indent="-203200" algn="l" rtl="0">
              <a:spcBef>
                <a:spcPts val="0"/>
              </a:spcBef>
              <a:spcAft>
                <a:spcPts val="0"/>
              </a:spcAft>
              <a:buClr>
                <a:schemeClr val="accent1"/>
              </a:buClr>
              <a:buSzPts val="3200"/>
              <a:buFont typeface="Arial"/>
              <a:buChar char="•"/>
            </a:pPr>
            <a:r>
              <a:rPr lang="en-CA" sz="3200" b="0" i="0" u="none" strike="noStrike" cap="none">
                <a:solidFill>
                  <a:schemeClr val="accent1"/>
                </a:solidFill>
                <a:latin typeface="Malgun Gothic"/>
                <a:ea typeface="Malgun Gothic"/>
                <a:cs typeface="Malgun Gothic"/>
                <a:sym typeface="Malgun Gothic"/>
              </a:rPr>
              <a:t> </a:t>
            </a:r>
            <a:r>
              <a:rPr lang="en-CA" sz="2800" b="0" i="0" u="none" strike="noStrike" cap="none">
                <a:solidFill>
                  <a:schemeClr val="dk1"/>
                </a:solidFill>
                <a:latin typeface="Malgun Gothic"/>
                <a:ea typeface="Malgun Gothic"/>
                <a:cs typeface="Malgun Gothic"/>
                <a:sym typeface="Malgun Gothic"/>
              </a:rPr>
              <a:t>Cold deserts</a:t>
            </a:r>
            <a:endParaRPr/>
          </a:p>
          <a:p>
            <a:pPr marL="457200" marR="0" lvl="1" indent="-177800" algn="l" rtl="0">
              <a:spcBef>
                <a:spcPts val="0"/>
              </a:spcBef>
              <a:spcAft>
                <a:spcPts val="0"/>
              </a:spcAft>
              <a:buClr>
                <a:schemeClr val="accent1"/>
              </a:buClr>
              <a:buSzPts val="2800"/>
              <a:buFont typeface="Arial"/>
              <a:buChar char="•"/>
            </a:pPr>
            <a:r>
              <a:rPr lang="en-CA" sz="2800" b="0" i="0" u="none" strike="noStrike" cap="none">
                <a:solidFill>
                  <a:schemeClr val="accent1"/>
                </a:solidFill>
                <a:latin typeface="Malgun Gothic"/>
                <a:ea typeface="Malgun Gothic"/>
                <a:cs typeface="Malgun Gothic"/>
                <a:sym typeface="Malgun Gothic"/>
              </a:rPr>
              <a:t> </a:t>
            </a:r>
            <a:r>
              <a:rPr lang="en-CA" sz="2800" b="0" i="0" u="none" strike="noStrike" cap="none">
                <a:solidFill>
                  <a:schemeClr val="dk1"/>
                </a:solidFill>
                <a:latin typeface="Malgun Gothic"/>
                <a:ea typeface="Malgun Gothic"/>
                <a:cs typeface="Malgun Gothic"/>
                <a:sym typeface="Malgun Gothic"/>
              </a:rPr>
              <a:t>Glaciers/Ice sheets</a:t>
            </a:r>
            <a:endParaRPr/>
          </a:p>
          <a:p>
            <a:pPr marL="457200" marR="0" lvl="1" indent="-177800" algn="l" rtl="0">
              <a:spcBef>
                <a:spcPts val="0"/>
              </a:spcBef>
              <a:spcAft>
                <a:spcPts val="0"/>
              </a:spcAft>
              <a:buClr>
                <a:schemeClr val="accent1"/>
              </a:buClr>
              <a:buSzPts val="2800"/>
              <a:buFont typeface="Arial"/>
              <a:buChar char="•"/>
            </a:pPr>
            <a:r>
              <a:rPr lang="en-CA" sz="2800" b="0" i="0" u="none" strike="noStrike" cap="none">
                <a:solidFill>
                  <a:schemeClr val="accent1"/>
                </a:solidFill>
                <a:latin typeface="Malgun Gothic"/>
                <a:ea typeface="Malgun Gothic"/>
                <a:cs typeface="Malgun Gothic"/>
                <a:sym typeface="Malgun Gothic"/>
              </a:rPr>
              <a:t> </a:t>
            </a:r>
            <a:r>
              <a:rPr lang="en-CA" sz="2800" b="0" i="0" u="none" strike="noStrike" cap="none">
                <a:solidFill>
                  <a:schemeClr val="dk1"/>
                </a:solidFill>
                <a:latin typeface="Malgun Gothic"/>
                <a:ea typeface="Malgun Gothic"/>
                <a:cs typeface="Malgun Gothic"/>
                <a:sym typeface="Malgun Gothic"/>
              </a:rPr>
              <a:t>Ocean bottoms</a:t>
            </a:r>
            <a:endParaRPr/>
          </a:p>
          <a:p>
            <a:pPr marL="0" marR="0" lvl="0" indent="0" algn="l" rtl="0">
              <a:spcBef>
                <a:spcPts val="0"/>
              </a:spcBef>
              <a:spcAft>
                <a:spcPts val="0"/>
              </a:spcAft>
              <a:buNone/>
            </a:pPr>
            <a:endParaRPr sz="3200">
              <a:solidFill>
                <a:schemeClr val="accent1"/>
              </a:solidFill>
              <a:latin typeface="Malgun Gothic"/>
              <a:ea typeface="Malgun Gothic"/>
              <a:cs typeface="Malgun Gothic"/>
              <a:sym typeface="Malgun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308"/>
        <p:cNvGrpSpPr/>
        <p:nvPr/>
      </p:nvGrpSpPr>
      <p:grpSpPr>
        <a:xfrm>
          <a:off x="0" y="0"/>
          <a:ext cx="0" cy="0"/>
          <a:chOff x="0" y="0"/>
          <a:chExt cx="0" cy="0"/>
        </a:xfrm>
      </p:grpSpPr>
      <p:pic>
        <p:nvPicPr>
          <p:cNvPr id="309" name="Google Shape;309;p16"/>
          <p:cNvPicPr preferRelativeResize="0"/>
          <p:nvPr/>
        </p:nvPicPr>
        <p:blipFill rotWithShape="1">
          <a:blip r:embed="rId3">
            <a:alphaModFix/>
          </a:blip>
          <a:srcRect/>
          <a:stretch/>
        </p:blipFill>
        <p:spPr>
          <a:xfrm>
            <a:off x="6126088" y="1"/>
            <a:ext cx="3017912" cy="2415822"/>
          </a:xfrm>
          <a:prstGeom prst="rect">
            <a:avLst/>
          </a:prstGeom>
          <a:noFill/>
          <a:ln>
            <a:noFill/>
          </a:ln>
        </p:spPr>
      </p:pic>
      <p:sp>
        <p:nvSpPr>
          <p:cNvPr id="310" name="Google Shape;310;p16"/>
          <p:cNvSpPr txBox="1">
            <a:spLocks noGrp="1"/>
          </p:cNvSpPr>
          <p:nvPr>
            <p:ph type="title" idx="4294967295"/>
          </p:nvPr>
        </p:nvSpPr>
        <p:spPr>
          <a:xfrm>
            <a:off x="0" y="-45507"/>
            <a:ext cx="6716889" cy="131392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4400"/>
              <a:buFont typeface="Consolas"/>
              <a:buNone/>
            </a:pPr>
            <a:r>
              <a:rPr lang="en-CA" sz="4400">
                <a:latin typeface="Consolas"/>
                <a:ea typeface="Consolas"/>
                <a:cs typeface="Consolas"/>
                <a:sym typeface="Consolas"/>
              </a:rPr>
              <a:t>How does ICE form?</a:t>
            </a:r>
            <a:endParaRPr/>
          </a:p>
        </p:txBody>
      </p:sp>
      <p:sp>
        <p:nvSpPr>
          <p:cNvPr id="311" name="Google Shape;311;p16"/>
          <p:cNvSpPr txBox="1">
            <a:spLocks noGrp="1"/>
          </p:cNvSpPr>
          <p:nvPr>
            <p:ph type="body" idx="4294967295"/>
          </p:nvPr>
        </p:nvSpPr>
        <p:spPr>
          <a:xfrm>
            <a:off x="-282574" y="1740606"/>
            <a:ext cx="7772400" cy="2087562"/>
          </a:xfrm>
          <a:prstGeom prst="rect">
            <a:avLst/>
          </a:prstGeom>
          <a:noFill/>
          <a:ln>
            <a:noFill/>
          </a:ln>
        </p:spPr>
        <p:txBody>
          <a:bodyPr spcFirstLastPara="1" wrap="square" lIns="91425" tIns="45700" rIns="91425" bIns="45700" anchor="t" anchorCtr="0">
            <a:normAutofit/>
          </a:bodyPr>
          <a:lstStyle/>
          <a:p>
            <a:pPr marL="687600" lvl="0" indent="-687600" algn="l" rtl="0">
              <a:lnSpc>
                <a:spcPct val="90000"/>
              </a:lnSpc>
              <a:spcBef>
                <a:spcPts val="0"/>
              </a:spcBef>
              <a:spcAft>
                <a:spcPts val="0"/>
              </a:spcAft>
              <a:buClr>
                <a:srgbClr val="807F83"/>
              </a:buClr>
              <a:buSzPts val="2100"/>
              <a:buChar char="•"/>
            </a:pPr>
            <a:r>
              <a:rPr lang="en-CA">
                <a:latin typeface="Corbel"/>
                <a:ea typeface="Corbel"/>
                <a:cs typeface="Corbel"/>
                <a:sym typeface="Corbel"/>
              </a:rPr>
              <a:t>Ice needs a disturbance to form, this disturbance is called a </a:t>
            </a:r>
            <a:r>
              <a:rPr lang="en-CA">
                <a:solidFill>
                  <a:srgbClr val="92D050"/>
                </a:solidFill>
                <a:latin typeface="Corbel"/>
                <a:ea typeface="Corbel"/>
                <a:cs typeface="Corbel"/>
                <a:sym typeface="Corbel"/>
              </a:rPr>
              <a:t>nucleator</a:t>
            </a:r>
            <a:endParaRPr/>
          </a:p>
          <a:p>
            <a:pPr marL="687600" lvl="0" indent="-687600" algn="l" rtl="0">
              <a:lnSpc>
                <a:spcPct val="90000"/>
              </a:lnSpc>
              <a:spcBef>
                <a:spcPts val="2400"/>
              </a:spcBef>
              <a:spcAft>
                <a:spcPts val="0"/>
              </a:spcAft>
              <a:buClr>
                <a:srgbClr val="807F83"/>
              </a:buClr>
              <a:buSzPts val="2100"/>
              <a:buChar char="•"/>
            </a:pPr>
            <a:r>
              <a:rPr lang="en-CA">
                <a:latin typeface="Corbel"/>
                <a:ea typeface="Corbel"/>
                <a:cs typeface="Corbel"/>
                <a:sym typeface="Corbel"/>
              </a:rPr>
              <a:t>Having a nucleation site means that the </a:t>
            </a:r>
            <a:r>
              <a:rPr lang="en-CA">
                <a:solidFill>
                  <a:srgbClr val="92D050"/>
                </a:solidFill>
                <a:latin typeface="Corbel"/>
                <a:ea typeface="Corbel"/>
                <a:cs typeface="Corbel"/>
                <a:sym typeface="Corbel"/>
              </a:rPr>
              <a:t>energy </a:t>
            </a:r>
            <a:r>
              <a:rPr lang="en-CA">
                <a:latin typeface="Corbel"/>
                <a:ea typeface="Corbel"/>
                <a:cs typeface="Corbel"/>
                <a:sym typeface="Corbel"/>
              </a:rPr>
              <a:t>needed to form a crystal is lowered</a:t>
            </a:r>
            <a:endParaRPr/>
          </a:p>
        </p:txBody>
      </p:sp>
      <p:pic>
        <p:nvPicPr>
          <p:cNvPr id="312" name="Google Shape;312;p16">
            <a:hlinkClick r:id="rId4"/>
          </p:cNvPr>
          <p:cNvPicPr preferRelativeResize="0"/>
          <p:nvPr/>
        </p:nvPicPr>
        <p:blipFill rotWithShape="1">
          <a:blip r:embed="rId5">
            <a:alphaModFix/>
          </a:blip>
          <a:srcRect/>
          <a:stretch/>
        </p:blipFill>
        <p:spPr>
          <a:xfrm>
            <a:off x="5361869" y="3828168"/>
            <a:ext cx="3635375" cy="2211388"/>
          </a:xfrm>
          <a:prstGeom prst="rect">
            <a:avLst/>
          </a:prstGeom>
          <a:noFill/>
          <a:ln>
            <a:noFill/>
          </a:ln>
        </p:spPr>
      </p:pic>
      <p:sp>
        <p:nvSpPr>
          <p:cNvPr id="313" name="Google Shape;313;p16"/>
          <p:cNvSpPr/>
          <p:nvPr/>
        </p:nvSpPr>
        <p:spPr>
          <a:xfrm>
            <a:off x="501297" y="4049712"/>
            <a:ext cx="4679950" cy="2808288"/>
          </a:xfrm>
          <a:prstGeom prst="rect">
            <a:avLst/>
          </a:prstGeom>
          <a:noFill/>
          <a:ln>
            <a:noFill/>
          </a:ln>
        </p:spPr>
        <p:txBody>
          <a:bodyPr spcFirstLastPara="1" wrap="square" lIns="91425" tIns="45700" rIns="91425" bIns="45700" anchor="t" anchorCtr="0">
            <a:noAutofit/>
          </a:bodyPr>
          <a:lstStyle/>
          <a:p>
            <a:pPr marL="411163" marR="0" lvl="0" indent="-342899" algn="l" rtl="0">
              <a:spcBef>
                <a:spcPts val="0"/>
              </a:spcBef>
              <a:spcAft>
                <a:spcPts val="0"/>
              </a:spcAft>
              <a:buClr>
                <a:schemeClr val="dk2"/>
              </a:buClr>
              <a:buSzPts val="2850"/>
              <a:buFont typeface="Noto Sans Symbols"/>
              <a:buChar char="▪"/>
            </a:pPr>
            <a:r>
              <a:rPr lang="en-CA" sz="3000">
                <a:solidFill>
                  <a:schemeClr val="dk1"/>
                </a:solidFill>
                <a:latin typeface="Corbel"/>
                <a:ea typeface="Corbel"/>
                <a:cs typeface="Corbel"/>
                <a:sym typeface="Corbel"/>
              </a:rPr>
              <a:t>Ex. Water freezes at 0ºC, but a sample of </a:t>
            </a:r>
            <a:r>
              <a:rPr lang="en-CA" sz="3000">
                <a:solidFill>
                  <a:srgbClr val="92D050"/>
                </a:solidFill>
                <a:latin typeface="Corbel"/>
                <a:ea typeface="Corbel"/>
                <a:cs typeface="Corbel"/>
                <a:sym typeface="Corbel"/>
              </a:rPr>
              <a:t>pure</a:t>
            </a:r>
            <a:r>
              <a:rPr lang="en-CA" sz="3000">
                <a:solidFill>
                  <a:schemeClr val="dk1"/>
                </a:solidFill>
                <a:latin typeface="Corbel"/>
                <a:ea typeface="Corbel"/>
                <a:cs typeface="Corbel"/>
                <a:sym typeface="Corbel"/>
              </a:rPr>
              <a:t> water actually freezes at  -42ºC</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17"/>
          <p:cNvPicPr preferRelativeResize="0"/>
          <p:nvPr/>
        </p:nvPicPr>
        <p:blipFill rotWithShape="1">
          <a:blip r:embed="rId3">
            <a:alphaModFix/>
          </a:blip>
          <a:srcRect/>
          <a:stretch/>
        </p:blipFill>
        <p:spPr>
          <a:xfrm>
            <a:off x="4200" y="3548549"/>
            <a:ext cx="3196200" cy="2598500"/>
          </a:xfrm>
          <a:prstGeom prst="rect">
            <a:avLst/>
          </a:prstGeom>
          <a:noFill/>
          <a:ln>
            <a:noFill/>
          </a:ln>
        </p:spPr>
      </p:pic>
      <p:pic>
        <p:nvPicPr>
          <p:cNvPr id="319" name="Google Shape;319;p17"/>
          <p:cNvPicPr preferRelativeResize="0"/>
          <p:nvPr/>
        </p:nvPicPr>
        <p:blipFill rotWithShape="1">
          <a:blip r:embed="rId4">
            <a:alphaModFix/>
          </a:blip>
          <a:srcRect/>
          <a:stretch/>
        </p:blipFill>
        <p:spPr>
          <a:xfrm>
            <a:off x="0" y="0"/>
            <a:ext cx="3974200" cy="3143250"/>
          </a:xfrm>
          <a:prstGeom prst="rect">
            <a:avLst/>
          </a:prstGeom>
          <a:noFill/>
          <a:ln>
            <a:noFill/>
          </a:ln>
        </p:spPr>
      </p:pic>
      <p:pic>
        <p:nvPicPr>
          <p:cNvPr id="320" name="Google Shape;320;p17"/>
          <p:cNvPicPr preferRelativeResize="0"/>
          <p:nvPr/>
        </p:nvPicPr>
        <p:blipFill rotWithShape="1">
          <a:blip r:embed="rId5">
            <a:alphaModFix/>
          </a:blip>
          <a:srcRect/>
          <a:stretch/>
        </p:blipFill>
        <p:spPr>
          <a:xfrm>
            <a:off x="5494349" y="0"/>
            <a:ext cx="3974200" cy="2958421"/>
          </a:xfrm>
          <a:prstGeom prst="rect">
            <a:avLst/>
          </a:prstGeom>
          <a:noFill/>
          <a:ln>
            <a:noFill/>
          </a:ln>
        </p:spPr>
      </p:pic>
      <p:pic>
        <p:nvPicPr>
          <p:cNvPr id="321" name="Google Shape;321;p17"/>
          <p:cNvPicPr preferRelativeResize="0"/>
          <p:nvPr/>
        </p:nvPicPr>
        <p:blipFill rotWithShape="1">
          <a:blip r:embed="rId6">
            <a:alphaModFix/>
          </a:blip>
          <a:srcRect/>
          <a:stretch/>
        </p:blipFill>
        <p:spPr>
          <a:xfrm>
            <a:off x="6053875" y="3715203"/>
            <a:ext cx="3196200" cy="2443247"/>
          </a:xfrm>
          <a:prstGeom prst="rect">
            <a:avLst/>
          </a:prstGeom>
          <a:noFill/>
          <a:ln>
            <a:noFill/>
          </a:ln>
        </p:spPr>
      </p:pic>
      <p:pic>
        <p:nvPicPr>
          <p:cNvPr id="322" name="Google Shape;322;p17"/>
          <p:cNvPicPr preferRelativeResize="0"/>
          <p:nvPr/>
        </p:nvPicPr>
        <p:blipFill rotWithShape="1">
          <a:blip r:embed="rId7">
            <a:alphaModFix/>
          </a:blip>
          <a:srcRect/>
          <a:stretch/>
        </p:blipFill>
        <p:spPr>
          <a:xfrm>
            <a:off x="3040975" y="1839640"/>
            <a:ext cx="3649649" cy="286615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g6128f4f503_0_0"/>
          <p:cNvPicPr preferRelativeResize="0"/>
          <p:nvPr/>
        </p:nvPicPr>
        <p:blipFill rotWithShape="1">
          <a:blip r:embed="rId3">
            <a:alphaModFix/>
          </a:blip>
          <a:srcRect/>
          <a:stretch/>
        </p:blipFill>
        <p:spPr>
          <a:xfrm>
            <a:off x="963216" y="527720"/>
            <a:ext cx="7197824" cy="539836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9"/>
          <p:cNvSpPr txBox="1">
            <a:spLocks noGrp="1"/>
          </p:cNvSpPr>
          <p:nvPr>
            <p:ph type="title" idx="4294967295"/>
          </p:nvPr>
        </p:nvSpPr>
        <p:spPr>
          <a:xfrm>
            <a:off x="169334" y="88107"/>
            <a:ext cx="7772400" cy="91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Consolas"/>
              <a:buNone/>
            </a:pPr>
            <a:r>
              <a:rPr lang="en-CA">
                <a:latin typeface="Consolas"/>
                <a:ea typeface="Consolas"/>
                <a:cs typeface="Consolas"/>
                <a:sym typeface="Consolas"/>
              </a:rPr>
              <a:t>Thermophiles</a:t>
            </a:r>
            <a:endParaRPr>
              <a:latin typeface="Consolas"/>
              <a:ea typeface="Consolas"/>
              <a:cs typeface="Consolas"/>
              <a:sym typeface="Consolas"/>
            </a:endParaRPr>
          </a:p>
        </p:txBody>
      </p:sp>
      <p:sp>
        <p:nvSpPr>
          <p:cNvPr id="333" name="Google Shape;333;p19"/>
          <p:cNvSpPr txBox="1">
            <a:spLocks noGrp="1"/>
          </p:cNvSpPr>
          <p:nvPr>
            <p:ph type="body" idx="4294967295"/>
          </p:nvPr>
        </p:nvSpPr>
        <p:spPr>
          <a:xfrm>
            <a:off x="755576" y="3573016"/>
            <a:ext cx="8388424" cy="2448272"/>
          </a:xfrm>
          <a:prstGeom prst="rect">
            <a:avLst/>
          </a:prstGeom>
          <a:noFill/>
          <a:ln>
            <a:noFill/>
          </a:ln>
        </p:spPr>
        <p:txBody>
          <a:bodyPr spcFirstLastPara="1" wrap="square" lIns="91425" tIns="45700" rIns="91425" bIns="45700" anchor="t" anchorCtr="0">
            <a:normAutofit/>
          </a:bodyPr>
          <a:lstStyle/>
          <a:p>
            <a:pPr marL="687600" lvl="0" indent="-687600" algn="l" rtl="0">
              <a:lnSpc>
                <a:spcPct val="80000"/>
              </a:lnSpc>
              <a:spcBef>
                <a:spcPts val="0"/>
              </a:spcBef>
              <a:spcAft>
                <a:spcPts val="0"/>
              </a:spcAft>
              <a:buClr>
                <a:srgbClr val="92D050"/>
              </a:buClr>
              <a:buSzPts val="1785"/>
              <a:buChar char="•"/>
            </a:pPr>
            <a:r>
              <a:rPr lang="en-CA" sz="2380">
                <a:solidFill>
                  <a:srgbClr val="92D050"/>
                </a:solidFill>
                <a:latin typeface="Corbel"/>
                <a:ea typeface="Corbel"/>
                <a:cs typeface="Corbel"/>
                <a:sym typeface="Corbel"/>
              </a:rPr>
              <a:t>Extreme heat</a:t>
            </a:r>
            <a:endParaRPr/>
          </a:p>
          <a:p>
            <a:pPr marL="742950" lvl="1" indent="-285750" algn="l" rtl="0">
              <a:lnSpc>
                <a:spcPct val="80000"/>
              </a:lnSpc>
              <a:spcBef>
                <a:spcPts val="2876"/>
              </a:spcBef>
              <a:spcAft>
                <a:spcPts val="0"/>
              </a:spcAft>
              <a:buClr>
                <a:srgbClr val="807F83"/>
              </a:buClr>
              <a:buSzPts val="2380"/>
              <a:buChar char="–"/>
            </a:pPr>
            <a:r>
              <a:rPr lang="en-CA" sz="2380">
                <a:latin typeface="Corbel"/>
                <a:ea typeface="Corbel"/>
                <a:cs typeface="Corbel"/>
                <a:sym typeface="Corbel"/>
              </a:rPr>
              <a:t>Have to make your membranes really solid</a:t>
            </a:r>
            <a:endParaRPr/>
          </a:p>
          <a:p>
            <a:pPr marL="742950" lvl="1" indent="-285750" algn="l" rtl="0">
              <a:lnSpc>
                <a:spcPct val="80000"/>
              </a:lnSpc>
              <a:spcBef>
                <a:spcPts val="476"/>
              </a:spcBef>
              <a:spcAft>
                <a:spcPts val="0"/>
              </a:spcAft>
              <a:buClr>
                <a:srgbClr val="807F83"/>
              </a:buClr>
              <a:buSzPts val="2380"/>
              <a:buChar char="–"/>
            </a:pPr>
            <a:r>
              <a:rPr lang="en-CA" sz="2380">
                <a:latin typeface="Corbel"/>
                <a:ea typeface="Corbel"/>
                <a:cs typeface="Corbel"/>
                <a:sym typeface="Corbel"/>
              </a:rPr>
              <a:t>Hard to keep things like DNA, RNA and proteins together</a:t>
            </a:r>
            <a:endParaRPr/>
          </a:p>
          <a:p>
            <a:pPr marL="687600" lvl="0" indent="-687600" algn="l" rtl="0">
              <a:lnSpc>
                <a:spcPct val="80000"/>
              </a:lnSpc>
              <a:spcBef>
                <a:spcPts val="0"/>
              </a:spcBef>
              <a:spcAft>
                <a:spcPts val="0"/>
              </a:spcAft>
              <a:buClr>
                <a:srgbClr val="92D050"/>
              </a:buClr>
              <a:buSzPts val="1785"/>
              <a:buChar char="•"/>
            </a:pPr>
            <a:r>
              <a:rPr lang="en-CA" sz="2380">
                <a:solidFill>
                  <a:srgbClr val="92D050"/>
                </a:solidFill>
                <a:latin typeface="Corbel"/>
                <a:ea typeface="Corbel"/>
                <a:cs typeface="Corbel"/>
                <a:sym typeface="Corbel"/>
              </a:rPr>
              <a:t>Water availability</a:t>
            </a:r>
            <a:endParaRPr/>
          </a:p>
          <a:p>
            <a:pPr marL="742950" lvl="1" indent="-285750" algn="l" rtl="0">
              <a:lnSpc>
                <a:spcPct val="80000"/>
              </a:lnSpc>
              <a:spcBef>
                <a:spcPts val="2876"/>
              </a:spcBef>
              <a:spcAft>
                <a:spcPts val="0"/>
              </a:spcAft>
              <a:buClr>
                <a:srgbClr val="807F83"/>
              </a:buClr>
              <a:buSzPts val="2380"/>
              <a:buChar char="–"/>
            </a:pPr>
            <a:r>
              <a:rPr lang="en-CA" sz="2380">
                <a:latin typeface="Corbel"/>
                <a:ea typeface="Corbel"/>
                <a:cs typeface="Corbel"/>
                <a:sym typeface="Corbel"/>
              </a:rPr>
              <a:t>If you’re in the desert, where is your water coming from?</a:t>
            </a:r>
            <a:endParaRPr/>
          </a:p>
          <a:p>
            <a:pPr marL="742950" lvl="1" indent="-134619" algn="l" rtl="0">
              <a:lnSpc>
                <a:spcPct val="80000"/>
              </a:lnSpc>
              <a:spcBef>
                <a:spcPts val="476"/>
              </a:spcBef>
              <a:spcAft>
                <a:spcPts val="0"/>
              </a:spcAft>
              <a:buClr>
                <a:srgbClr val="807F83"/>
              </a:buClr>
              <a:buSzPts val="2380"/>
              <a:buNone/>
            </a:pPr>
            <a:endParaRPr sz="2380">
              <a:solidFill>
                <a:schemeClr val="accent1"/>
              </a:solidFill>
              <a:latin typeface="Corbel"/>
              <a:ea typeface="Corbel"/>
              <a:cs typeface="Corbel"/>
              <a:sym typeface="Corbel"/>
            </a:endParaRPr>
          </a:p>
          <a:p>
            <a:pPr marL="687600" lvl="0" indent="-574252" algn="l" rtl="0">
              <a:lnSpc>
                <a:spcPct val="80000"/>
              </a:lnSpc>
              <a:spcBef>
                <a:spcPts val="0"/>
              </a:spcBef>
              <a:spcAft>
                <a:spcPts val="0"/>
              </a:spcAft>
              <a:buClr>
                <a:srgbClr val="807F83"/>
              </a:buClr>
              <a:buSzPts val="1785"/>
              <a:buNone/>
            </a:pPr>
            <a:endParaRPr sz="2380">
              <a:solidFill>
                <a:schemeClr val="accent1"/>
              </a:solidFill>
              <a:latin typeface="Corbel"/>
              <a:ea typeface="Corbel"/>
              <a:cs typeface="Corbel"/>
              <a:sym typeface="Corbel"/>
            </a:endParaRPr>
          </a:p>
          <a:p>
            <a:pPr marL="687600" lvl="0" indent="-574252" algn="l" rtl="0">
              <a:lnSpc>
                <a:spcPct val="80000"/>
              </a:lnSpc>
              <a:spcBef>
                <a:spcPts val="2400"/>
              </a:spcBef>
              <a:spcAft>
                <a:spcPts val="0"/>
              </a:spcAft>
              <a:buClr>
                <a:srgbClr val="807F83"/>
              </a:buClr>
              <a:buSzPts val="1785"/>
              <a:buNone/>
            </a:pPr>
            <a:endParaRPr sz="2380">
              <a:solidFill>
                <a:schemeClr val="accent1"/>
              </a:solidFill>
              <a:latin typeface="Corbel"/>
              <a:ea typeface="Corbel"/>
              <a:cs typeface="Corbel"/>
              <a:sym typeface="Corbel"/>
            </a:endParaRPr>
          </a:p>
        </p:txBody>
      </p:sp>
      <p:sp>
        <p:nvSpPr>
          <p:cNvPr id="334" name="Google Shape;334;p19"/>
          <p:cNvSpPr txBox="1"/>
          <p:nvPr/>
        </p:nvSpPr>
        <p:spPr>
          <a:xfrm>
            <a:off x="-252536" y="2993579"/>
            <a:ext cx="7632700" cy="5794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3200">
                <a:solidFill>
                  <a:srgbClr val="92D050"/>
                </a:solidFill>
                <a:latin typeface="Malgun Gothic"/>
                <a:ea typeface="Malgun Gothic"/>
                <a:cs typeface="Malgun Gothic"/>
                <a:sym typeface="Malgun Gothic"/>
              </a:rPr>
              <a:t>What are the main problems?</a:t>
            </a:r>
            <a:endParaRPr/>
          </a:p>
        </p:txBody>
      </p:sp>
      <p:sp>
        <p:nvSpPr>
          <p:cNvPr id="335" name="Google Shape;335;p19"/>
          <p:cNvSpPr txBox="1"/>
          <p:nvPr/>
        </p:nvSpPr>
        <p:spPr>
          <a:xfrm>
            <a:off x="776064" y="1018069"/>
            <a:ext cx="7632700" cy="243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a:solidFill>
                  <a:srgbClr val="92D050"/>
                </a:solidFill>
                <a:latin typeface="Malgun Gothic"/>
                <a:ea typeface="Malgun Gothic"/>
                <a:cs typeface="Malgun Gothic"/>
                <a:sym typeface="Malgun Gothic"/>
              </a:rPr>
              <a:t>What kinds of environments?</a:t>
            </a:r>
            <a:endParaRPr/>
          </a:p>
          <a:p>
            <a:pPr marL="457200" marR="0" lvl="1" indent="-203200" algn="l" rtl="0">
              <a:spcBef>
                <a:spcPts val="0"/>
              </a:spcBef>
              <a:spcAft>
                <a:spcPts val="0"/>
              </a:spcAft>
              <a:buClr>
                <a:schemeClr val="accent1"/>
              </a:buClr>
              <a:buSzPts val="3200"/>
              <a:buFont typeface="Arial"/>
              <a:buChar char="•"/>
            </a:pPr>
            <a:r>
              <a:rPr lang="en-CA" sz="3200" b="0" i="0" u="none" strike="noStrike" cap="none">
                <a:solidFill>
                  <a:schemeClr val="accent1"/>
                </a:solidFill>
                <a:latin typeface="Malgun Gothic"/>
                <a:ea typeface="Malgun Gothic"/>
                <a:cs typeface="Malgun Gothic"/>
                <a:sym typeface="Malgun Gothic"/>
              </a:rPr>
              <a:t> </a:t>
            </a:r>
            <a:r>
              <a:rPr lang="en-CA" sz="2800" b="0" i="0" u="none" strike="noStrike" cap="none">
                <a:solidFill>
                  <a:schemeClr val="dk1"/>
                </a:solidFill>
                <a:latin typeface="Malgun Gothic"/>
                <a:ea typeface="Malgun Gothic"/>
                <a:cs typeface="Malgun Gothic"/>
                <a:sym typeface="Malgun Gothic"/>
              </a:rPr>
              <a:t>Hot deserts</a:t>
            </a:r>
            <a:endParaRPr/>
          </a:p>
          <a:p>
            <a:pPr marL="457200" marR="0" lvl="1" indent="-177800" algn="l" rtl="0">
              <a:spcBef>
                <a:spcPts val="0"/>
              </a:spcBef>
              <a:spcAft>
                <a:spcPts val="0"/>
              </a:spcAft>
              <a:buClr>
                <a:schemeClr val="accent1"/>
              </a:buClr>
              <a:buSzPts val="2800"/>
              <a:buFont typeface="Arial"/>
              <a:buChar char="•"/>
            </a:pPr>
            <a:r>
              <a:rPr lang="en-CA" sz="2800" b="0" i="0" u="none" strike="noStrike" cap="none">
                <a:solidFill>
                  <a:schemeClr val="accent1"/>
                </a:solidFill>
                <a:latin typeface="Malgun Gothic"/>
                <a:ea typeface="Malgun Gothic"/>
                <a:cs typeface="Malgun Gothic"/>
                <a:sym typeface="Malgun Gothic"/>
              </a:rPr>
              <a:t> </a:t>
            </a:r>
            <a:r>
              <a:rPr lang="en-CA" sz="2800" b="0" i="0" u="none" strike="noStrike" cap="none">
                <a:solidFill>
                  <a:schemeClr val="dk1"/>
                </a:solidFill>
                <a:latin typeface="Malgun Gothic"/>
                <a:ea typeface="Malgun Gothic"/>
                <a:cs typeface="Malgun Gothic"/>
                <a:sym typeface="Malgun Gothic"/>
              </a:rPr>
              <a:t>Hydrothermal vents</a:t>
            </a:r>
            <a:endParaRPr/>
          </a:p>
          <a:p>
            <a:pPr marL="457200" marR="0" lvl="1" indent="-177800" algn="l" rtl="0">
              <a:spcBef>
                <a:spcPts val="0"/>
              </a:spcBef>
              <a:spcAft>
                <a:spcPts val="0"/>
              </a:spcAft>
              <a:buClr>
                <a:schemeClr val="accent1"/>
              </a:buClr>
              <a:buSzPts val="2800"/>
              <a:buFont typeface="Arial"/>
              <a:buChar char="•"/>
            </a:pPr>
            <a:r>
              <a:rPr lang="en-CA" sz="2800" b="0" i="0" u="none" strike="noStrike" cap="none">
                <a:solidFill>
                  <a:schemeClr val="accent1"/>
                </a:solidFill>
                <a:latin typeface="Malgun Gothic"/>
                <a:ea typeface="Malgun Gothic"/>
                <a:cs typeface="Malgun Gothic"/>
                <a:sym typeface="Malgun Gothic"/>
              </a:rPr>
              <a:t> </a:t>
            </a:r>
            <a:r>
              <a:rPr lang="en-CA" sz="2800" b="0" i="0" u="none" strike="noStrike" cap="none">
                <a:solidFill>
                  <a:schemeClr val="dk1"/>
                </a:solidFill>
                <a:latin typeface="Malgun Gothic"/>
                <a:ea typeface="Malgun Gothic"/>
                <a:cs typeface="Malgun Gothic"/>
                <a:sym typeface="Malgun Gothic"/>
              </a:rPr>
              <a:t>Volcanoes</a:t>
            </a:r>
            <a:endParaRPr/>
          </a:p>
          <a:p>
            <a:pPr marL="0" marR="0" lvl="0" indent="0" algn="l" rtl="0">
              <a:spcBef>
                <a:spcPts val="0"/>
              </a:spcBef>
              <a:spcAft>
                <a:spcPts val="0"/>
              </a:spcAft>
              <a:buNone/>
            </a:pPr>
            <a:endParaRPr sz="3200">
              <a:solidFill>
                <a:schemeClr val="accent1"/>
              </a:solidFill>
              <a:latin typeface="Malgun Gothic"/>
              <a:ea typeface="Malgun Gothic"/>
              <a:cs typeface="Malgun Gothic"/>
              <a:sym typeface="Malgun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grpSp>
        <p:nvGrpSpPr>
          <p:cNvPr id="169" name="Google Shape;169;p2"/>
          <p:cNvGrpSpPr/>
          <p:nvPr/>
        </p:nvGrpSpPr>
        <p:grpSpPr>
          <a:xfrm>
            <a:off x="395288" y="133785"/>
            <a:ext cx="7772401" cy="5885921"/>
            <a:chOff x="248" y="0"/>
            <a:chExt cx="5512" cy="4320"/>
          </a:xfrm>
        </p:grpSpPr>
        <p:pic>
          <p:nvPicPr>
            <p:cNvPr id="170" name="Google Shape;170;p2"/>
            <p:cNvPicPr preferRelativeResize="0"/>
            <p:nvPr/>
          </p:nvPicPr>
          <p:blipFill rotWithShape="1">
            <a:blip r:embed="rId3">
              <a:alphaModFix/>
            </a:blip>
            <a:srcRect t="4208" r="4518" b="7624"/>
            <a:stretch/>
          </p:blipFill>
          <p:spPr>
            <a:xfrm>
              <a:off x="248" y="7"/>
              <a:ext cx="5512" cy="4313"/>
            </a:xfrm>
            <a:prstGeom prst="rect">
              <a:avLst/>
            </a:prstGeom>
            <a:noFill/>
            <a:ln>
              <a:noFill/>
            </a:ln>
          </p:spPr>
        </p:pic>
        <p:pic>
          <p:nvPicPr>
            <p:cNvPr id="171" name="Google Shape;171;p2"/>
            <p:cNvPicPr preferRelativeResize="0"/>
            <p:nvPr/>
          </p:nvPicPr>
          <p:blipFill rotWithShape="1">
            <a:blip r:embed="rId4">
              <a:alphaModFix/>
            </a:blip>
            <a:srcRect t="5367" r="51186" b="91605"/>
            <a:stretch/>
          </p:blipFill>
          <p:spPr>
            <a:xfrm rot="10800000">
              <a:off x="3107" y="210"/>
              <a:ext cx="2653" cy="725"/>
            </a:xfrm>
            <a:prstGeom prst="rect">
              <a:avLst/>
            </a:prstGeom>
            <a:noFill/>
            <a:ln>
              <a:noFill/>
            </a:ln>
          </p:spPr>
        </p:pic>
        <p:pic>
          <p:nvPicPr>
            <p:cNvPr id="172" name="Google Shape;172;p2"/>
            <p:cNvPicPr preferRelativeResize="0"/>
            <p:nvPr/>
          </p:nvPicPr>
          <p:blipFill rotWithShape="1">
            <a:blip r:embed="rId4">
              <a:alphaModFix/>
            </a:blip>
            <a:srcRect t="3851" r="51186" b="91605"/>
            <a:stretch/>
          </p:blipFill>
          <p:spPr>
            <a:xfrm rot="10800000">
              <a:off x="3107" y="0"/>
              <a:ext cx="2653" cy="408"/>
            </a:xfrm>
            <a:prstGeom prst="rect">
              <a:avLst/>
            </a:prstGeom>
            <a:noFill/>
            <a:ln>
              <a:noFill/>
            </a:ln>
          </p:spPr>
        </p:pic>
        <p:pic>
          <p:nvPicPr>
            <p:cNvPr id="173" name="Google Shape;173;p2"/>
            <p:cNvPicPr preferRelativeResize="0"/>
            <p:nvPr/>
          </p:nvPicPr>
          <p:blipFill rotWithShape="1">
            <a:blip r:embed="rId4">
              <a:alphaModFix/>
            </a:blip>
            <a:srcRect t="3851" r="51186" b="91605"/>
            <a:stretch/>
          </p:blipFill>
          <p:spPr>
            <a:xfrm rot="10800000">
              <a:off x="2729" y="754"/>
              <a:ext cx="2653" cy="453"/>
            </a:xfrm>
            <a:prstGeom prst="rect">
              <a:avLst/>
            </a:prstGeom>
            <a:noFill/>
            <a:ln>
              <a:noFill/>
            </a:ln>
          </p:spPr>
        </p:pic>
        <p:pic>
          <p:nvPicPr>
            <p:cNvPr id="174" name="Google Shape;174;p2"/>
            <p:cNvPicPr preferRelativeResize="0"/>
            <p:nvPr/>
          </p:nvPicPr>
          <p:blipFill rotWithShape="1">
            <a:blip r:embed="rId4">
              <a:alphaModFix/>
            </a:blip>
            <a:srcRect t="7582" r="93523" b="75751"/>
            <a:stretch/>
          </p:blipFill>
          <p:spPr>
            <a:xfrm rot="10800000">
              <a:off x="5012" y="0"/>
              <a:ext cx="748" cy="1497"/>
            </a:xfrm>
            <a:prstGeom prst="rect">
              <a:avLst/>
            </a:prstGeom>
            <a:solidFill>
              <a:schemeClr val="dk1"/>
            </a:solidFill>
            <a:ln>
              <a:noFill/>
            </a:ln>
          </p:spPr>
        </p:pic>
        <p:pic>
          <p:nvPicPr>
            <p:cNvPr id="175" name="Google Shape;175;p2"/>
            <p:cNvPicPr preferRelativeResize="0"/>
            <p:nvPr/>
          </p:nvPicPr>
          <p:blipFill rotWithShape="1">
            <a:blip r:embed="rId5">
              <a:alphaModFix/>
            </a:blip>
            <a:srcRect/>
            <a:stretch/>
          </p:blipFill>
          <p:spPr>
            <a:xfrm>
              <a:off x="4422" y="1162"/>
              <a:ext cx="1338" cy="1116"/>
            </a:xfrm>
            <a:prstGeom prst="rect">
              <a:avLst/>
            </a:prstGeom>
            <a:noFill/>
            <a:ln>
              <a:noFill/>
            </a:ln>
          </p:spPr>
        </p:pic>
      </p:grpSp>
      <p:sp>
        <p:nvSpPr>
          <p:cNvPr id="176" name="Google Shape;176;p2"/>
          <p:cNvSpPr txBox="1">
            <a:spLocks noGrp="1"/>
          </p:cNvSpPr>
          <p:nvPr>
            <p:ph type="subTitle" idx="1"/>
          </p:nvPr>
        </p:nvSpPr>
        <p:spPr>
          <a:xfrm>
            <a:off x="1066800" y="3903674"/>
            <a:ext cx="7772400" cy="428625"/>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Clr>
                <a:schemeClr val="lt1"/>
              </a:buClr>
              <a:buSzPts val="1942"/>
              <a:buNone/>
            </a:pPr>
            <a:r>
              <a:rPr lang="en-CA" sz="2590">
                <a:solidFill>
                  <a:schemeClr val="lt1"/>
                </a:solidFill>
                <a:latin typeface="Corbel"/>
                <a:ea typeface="Corbel"/>
                <a:cs typeface="Corbel"/>
                <a:sym typeface="Corbel"/>
              </a:rPr>
              <a:t>The search for Life</a:t>
            </a:r>
            <a:endParaRPr/>
          </a:p>
        </p:txBody>
      </p:sp>
      <p:sp>
        <p:nvSpPr>
          <p:cNvPr id="177" name="Google Shape;177;p2"/>
          <p:cNvSpPr txBox="1"/>
          <p:nvPr/>
        </p:nvSpPr>
        <p:spPr>
          <a:xfrm>
            <a:off x="827088" y="3141663"/>
            <a:ext cx="5472112" cy="914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5400" b="0" i="0" u="none" strike="noStrike" cap="none">
                <a:solidFill>
                  <a:srgbClr val="8FFFFF"/>
                </a:solidFill>
                <a:latin typeface="Corbel"/>
                <a:ea typeface="Corbel"/>
                <a:cs typeface="Corbel"/>
                <a:sym typeface="Corbel"/>
              </a:rPr>
              <a:t>Astrobiology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20"/>
          <p:cNvPicPr preferRelativeResize="0"/>
          <p:nvPr/>
        </p:nvPicPr>
        <p:blipFill rotWithShape="1">
          <a:blip r:embed="rId3">
            <a:alphaModFix/>
          </a:blip>
          <a:srcRect/>
          <a:stretch/>
        </p:blipFill>
        <p:spPr>
          <a:xfrm>
            <a:off x="0" y="2903975"/>
            <a:ext cx="4074625" cy="3297400"/>
          </a:xfrm>
          <a:prstGeom prst="rect">
            <a:avLst/>
          </a:prstGeom>
          <a:noFill/>
          <a:ln>
            <a:noFill/>
          </a:ln>
        </p:spPr>
      </p:pic>
      <p:pic>
        <p:nvPicPr>
          <p:cNvPr id="341" name="Google Shape;341;p20"/>
          <p:cNvPicPr preferRelativeResize="0"/>
          <p:nvPr/>
        </p:nvPicPr>
        <p:blipFill rotWithShape="1">
          <a:blip r:embed="rId4">
            <a:alphaModFix/>
          </a:blip>
          <a:srcRect/>
          <a:stretch/>
        </p:blipFill>
        <p:spPr>
          <a:xfrm>
            <a:off x="0" y="0"/>
            <a:ext cx="4438147" cy="3170125"/>
          </a:xfrm>
          <a:prstGeom prst="rect">
            <a:avLst/>
          </a:prstGeom>
          <a:noFill/>
          <a:ln>
            <a:noFill/>
          </a:ln>
        </p:spPr>
      </p:pic>
      <p:pic>
        <p:nvPicPr>
          <p:cNvPr id="342" name="Google Shape;342;p20"/>
          <p:cNvPicPr preferRelativeResize="0"/>
          <p:nvPr/>
        </p:nvPicPr>
        <p:blipFill rotWithShape="1">
          <a:blip r:embed="rId5">
            <a:alphaModFix/>
          </a:blip>
          <a:srcRect/>
          <a:stretch/>
        </p:blipFill>
        <p:spPr>
          <a:xfrm>
            <a:off x="5097825" y="3031250"/>
            <a:ext cx="4074625" cy="3170125"/>
          </a:xfrm>
          <a:prstGeom prst="rect">
            <a:avLst/>
          </a:prstGeom>
          <a:noFill/>
          <a:ln>
            <a:noFill/>
          </a:ln>
        </p:spPr>
      </p:pic>
      <p:pic>
        <p:nvPicPr>
          <p:cNvPr id="343" name="Google Shape;343;p20"/>
          <p:cNvPicPr preferRelativeResize="0"/>
          <p:nvPr/>
        </p:nvPicPr>
        <p:blipFill rotWithShape="1">
          <a:blip r:embed="rId6">
            <a:alphaModFix/>
          </a:blip>
          <a:srcRect/>
          <a:stretch/>
        </p:blipFill>
        <p:spPr>
          <a:xfrm>
            <a:off x="4679417" y="0"/>
            <a:ext cx="4479008" cy="3170125"/>
          </a:xfrm>
          <a:prstGeom prst="rect">
            <a:avLst/>
          </a:prstGeom>
          <a:noFill/>
          <a:ln>
            <a:noFill/>
          </a:ln>
        </p:spPr>
      </p:pic>
      <p:cxnSp>
        <p:nvCxnSpPr>
          <p:cNvPr id="344" name="Google Shape;344;p20"/>
          <p:cNvCxnSpPr/>
          <p:nvPr/>
        </p:nvCxnSpPr>
        <p:spPr>
          <a:xfrm flipH="1">
            <a:off x="6228184" y="4725144"/>
            <a:ext cx="576064" cy="792088"/>
          </a:xfrm>
          <a:prstGeom prst="straightConnector1">
            <a:avLst/>
          </a:prstGeom>
          <a:noFill/>
          <a:ln w="28575" cap="flat" cmpd="sng">
            <a:solidFill>
              <a:schemeClr val="lt1"/>
            </a:solidFill>
            <a:prstDash val="solid"/>
            <a:round/>
            <a:headEnd type="none" w="sm" len="sm"/>
            <a:tailEnd type="stealth"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g6128f4f503_0_9"/>
          <p:cNvPicPr preferRelativeResize="0"/>
          <p:nvPr/>
        </p:nvPicPr>
        <p:blipFill rotWithShape="1">
          <a:blip r:embed="rId3">
            <a:alphaModFix/>
          </a:blip>
          <a:srcRect/>
          <a:stretch/>
        </p:blipFill>
        <p:spPr>
          <a:xfrm>
            <a:off x="192350" y="23675"/>
            <a:ext cx="8723050" cy="6152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2"/>
          <p:cNvSpPr txBox="1">
            <a:spLocks noGrp="1"/>
          </p:cNvSpPr>
          <p:nvPr>
            <p:ph type="title" idx="4294967295"/>
          </p:nvPr>
        </p:nvSpPr>
        <p:spPr>
          <a:xfrm>
            <a:off x="349956" y="176079"/>
            <a:ext cx="7772400" cy="91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Consolas"/>
              <a:buNone/>
            </a:pPr>
            <a:r>
              <a:rPr lang="en-CA">
                <a:latin typeface="Consolas"/>
                <a:ea typeface="Consolas"/>
                <a:cs typeface="Consolas"/>
                <a:sym typeface="Consolas"/>
              </a:rPr>
              <a:t>Halophiles</a:t>
            </a:r>
            <a:endParaRPr>
              <a:latin typeface="Consolas"/>
              <a:ea typeface="Consolas"/>
              <a:cs typeface="Consolas"/>
              <a:sym typeface="Consolas"/>
            </a:endParaRPr>
          </a:p>
        </p:txBody>
      </p:sp>
      <p:sp>
        <p:nvSpPr>
          <p:cNvPr id="355" name="Google Shape;355;p22"/>
          <p:cNvSpPr txBox="1">
            <a:spLocks noGrp="1"/>
          </p:cNvSpPr>
          <p:nvPr>
            <p:ph type="body" idx="4294967295"/>
          </p:nvPr>
        </p:nvSpPr>
        <p:spPr>
          <a:xfrm>
            <a:off x="755576" y="3573016"/>
            <a:ext cx="8388424" cy="2448272"/>
          </a:xfrm>
          <a:prstGeom prst="rect">
            <a:avLst/>
          </a:prstGeom>
          <a:noFill/>
          <a:ln>
            <a:noFill/>
          </a:ln>
        </p:spPr>
        <p:txBody>
          <a:bodyPr spcFirstLastPara="1" wrap="square" lIns="91425" tIns="45700" rIns="91425" bIns="45700" anchor="t" anchorCtr="0">
            <a:normAutofit/>
          </a:bodyPr>
          <a:lstStyle/>
          <a:p>
            <a:pPr marL="687600" lvl="0" indent="-687600" algn="l" rtl="0">
              <a:lnSpc>
                <a:spcPct val="80000"/>
              </a:lnSpc>
              <a:spcBef>
                <a:spcPts val="0"/>
              </a:spcBef>
              <a:spcAft>
                <a:spcPts val="0"/>
              </a:spcAft>
              <a:buClr>
                <a:srgbClr val="92D050"/>
              </a:buClr>
              <a:buSzPts val="1628"/>
              <a:buChar char="•"/>
            </a:pPr>
            <a:r>
              <a:rPr lang="en-CA" sz="2170">
                <a:solidFill>
                  <a:srgbClr val="92D050"/>
                </a:solidFill>
                <a:latin typeface="Corbel"/>
                <a:ea typeface="Corbel"/>
                <a:cs typeface="Corbel"/>
                <a:sym typeface="Corbel"/>
              </a:rPr>
              <a:t>Hypertonic solutions</a:t>
            </a:r>
            <a:endParaRPr/>
          </a:p>
          <a:p>
            <a:pPr marL="742950" lvl="1" indent="-285750" algn="l" rtl="0">
              <a:lnSpc>
                <a:spcPct val="80000"/>
              </a:lnSpc>
              <a:spcBef>
                <a:spcPts val="2834"/>
              </a:spcBef>
              <a:spcAft>
                <a:spcPts val="0"/>
              </a:spcAft>
              <a:buClr>
                <a:srgbClr val="807F83"/>
              </a:buClr>
              <a:buSzPts val="2170"/>
              <a:buChar char="–"/>
            </a:pPr>
            <a:r>
              <a:rPr lang="en-CA" sz="2170">
                <a:latin typeface="Corbel"/>
                <a:ea typeface="Corbel"/>
                <a:cs typeface="Corbel"/>
                <a:sym typeface="Corbel"/>
              </a:rPr>
              <a:t>The surroundings are so salty that they pull water from the cells, which shrivel up and die</a:t>
            </a:r>
            <a:r>
              <a:rPr lang="en-CA" sz="2170">
                <a:solidFill>
                  <a:schemeClr val="accent1"/>
                </a:solidFill>
                <a:latin typeface="Corbel"/>
                <a:ea typeface="Corbel"/>
                <a:cs typeface="Corbel"/>
                <a:sym typeface="Corbel"/>
              </a:rPr>
              <a:t>.</a:t>
            </a:r>
            <a:endParaRPr/>
          </a:p>
          <a:p>
            <a:pPr marL="687600" lvl="0" indent="-687600" algn="l" rtl="0">
              <a:lnSpc>
                <a:spcPct val="80000"/>
              </a:lnSpc>
              <a:spcBef>
                <a:spcPts val="0"/>
              </a:spcBef>
              <a:spcAft>
                <a:spcPts val="0"/>
              </a:spcAft>
              <a:buClr>
                <a:srgbClr val="92D050"/>
              </a:buClr>
              <a:buSzPts val="1628"/>
              <a:buChar char="•"/>
            </a:pPr>
            <a:r>
              <a:rPr lang="en-CA" sz="2170">
                <a:solidFill>
                  <a:srgbClr val="92D050"/>
                </a:solidFill>
                <a:latin typeface="Corbel"/>
                <a:ea typeface="Corbel"/>
                <a:cs typeface="Corbel"/>
                <a:sym typeface="Corbel"/>
              </a:rPr>
              <a:t>Water availability</a:t>
            </a:r>
            <a:endParaRPr/>
          </a:p>
          <a:p>
            <a:pPr marL="742950" lvl="1" indent="-285750" algn="l" rtl="0">
              <a:lnSpc>
                <a:spcPct val="80000"/>
              </a:lnSpc>
              <a:spcBef>
                <a:spcPts val="2834"/>
              </a:spcBef>
              <a:spcAft>
                <a:spcPts val="0"/>
              </a:spcAft>
              <a:buClr>
                <a:srgbClr val="807F83"/>
              </a:buClr>
              <a:buSzPts val="2170"/>
              <a:buChar char="–"/>
            </a:pPr>
            <a:r>
              <a:rPr lang="en-CA" sz="2170">
                <a:latin typeface="Corbel"/>
                <a:ea typeface="Corbel"/>
                <a:cs typeface="Corbel"/>
                <a:sym typeface="Corbel"/>
              </a:rPr>
              <a:t>All of the water you can drink is very salty, how do you fix this?</a:t>
            </a:r>
            <a:endParaRPr/>
          </a:p>
          <a:p>
            <a:pPr marL="742950" lvl="1" indent="-147955" algn="l" rtl="0">
              <a:lnSpc>
                <a:spcPct val="80000"/>
              </a:lnSpc>
              <a:spcBef>
                <a:spcPts val="434"/>
              </a:spcBef>
              <a:spcAft>
                <a:spcPts val="0"/>
              </a:spcAft>
              <a:buClr>
                <a:srgbClr val="807F83"/>
              </a:buClr>
              <a:buSzPts val="2170"/>
              <a:buNone/>
            </a:pPr>
            <a:endParaRPr sz="2170">
              <a:solidFill>
                <a:schemeClr val="accent1"/>
              </a:solidFill>
              <a:latin typeface="Corbel"/>
              <a:ea typeface="Corbel"/>
              <a:cs typeface="Corbel"/>
              <a:sym typeface="Corbel"/>
            </a:endParaRPr>
          </a:p>
          <a:p>
            <a:pPr marL="687600" lvl="0" indent="-584253" algn="l" rtl="0">
              <a:lnSpc>
                <a:spcPct val="80000"/>
              </a:lnSpc>
              <a:spcBef>
                <a:spcPts val="0"/>
              </a:spcBef>
              <a:spcAft>
                <a:spcPts val="0"/>
              </a:spcAft>
              <a:buClr>
                <a:srgbClr val="807F83"/>
              </a:buClr>
              <a:buSzPts val="1628"/>
              <a:buNone/>
            </a:pPr>
            <a:endParaRPr sz="2170">
              <a:solidFill>
                <a:schemeClr val="accent1"/>
              </a:solidFill>
              <a:latin typeface="Corbel"/>
              <a:ea typeface="Corbel"/>
              <a:cs typeface="Corbel"/>
              <a:sym typeface="Corbel"/>
            </a:endParaRPr>
          </a:p>
          <a:p>
            <a:pPr marL="687600" lvl="0" indent="-584253" algn="l" rtl="0">
              <a:lnSpc>
                <a:spcPct val="80000"/>
              </a:lnSpc>
              <a:spcBef>
                <a:spcPts val="2400"/>
              </a:spcBef>
              <a:spcAft>
                <a:spcPts val="0"/>
              </a:spcAft>
              <a:buClr>
                <a:srgbClr val="807F83"/>
              </a:buClr>
              <a:buSzPts val="1628"/>
              <a:buNone/>
            </a:pPr>
            <a:endParaRPr sz="2170">
              <a:solidFill>
                <a:schemeClr val="accent1"/>
              </a:solidFill>
              <a:latin typeface="Corbel"/>
              <a:ea typeface="Corbel"/>
              <a:cs typeface="Corbel"/>
              <a:sym typeface="Corbel"/>
            </a:endParaRPr>
          </a:p>
        </p:txBody>
      </p:sp>
      <p:sp>
        <p:nvSpPr>
          <p:cNvPr id="356" name="Google Shape;356;p22"/>
          <p:cNvSpPr txBox="1"/>
          <p:nvPr/>
        </p:nvSpPr>
        <p:spPr>
          <a:xfrm>
            <a:off x="-252536" y="2993579"/>
            <a:ext cx="7632700" cy="5794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3200">
                <a:solidFill>
                  <a:srgbClr val="92D050"/>
                </a:solidFill>
                <a:latin typeface="Malgun Gothic"/>
                <a:ea typeface="Malgun Gothic"/>
                <a:cs typeface="Malgun Gothic"/>
                <a:sym typeface="Malgun Gothic"/>
              </a:rPr>
              <a:t>What are the main problems?</a:t>
            </a:r>
            <a:endParaRPr/>
          </a:p>
        </p:txBody>
      </p:sp>
      <p:sp>
        <p:nvSpPr>
          <p:cNvPr id="357" name="Google Shape;357;p22"/>
          <p:cNvSpPr txBox="1"/>
          <p:nvPr/>
        </p:nvSpPr>
        <p:spPr>
          <a:xfrm>
            <a:off x="755650" y="997565"/>
            <a:ext cx="7632700" cy="243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a:solidFill>
                  <a:srgbClr val="92D050"/>
                </a:solidFill>
                <a:latin typeface="Malgun Gothic"/>
                <a:ea typeface="Malgun Gothic"/>
                <a:cs typeface="Malgun Gothic"/>
                <a:sym typeface="Malgun Gothic"/>
              </a:rPr>
              <a:t>What kinds of environments?</a:t>
            </a:r>
            <a:endParaRPr/>
          </a:p>
          <a:p>
            <a:pPr marL="457200" marR="0" lvl="1" indent="-203200" algn="l" rtl="0">
              <a:spcBef>
                <a:spcPts val="0"/>
              </a:spcBef>
              <a:spcAft>
                <a:spcPts val="0"/>
              </a:spcAft>
              <a:buClr>
                <a:schemeClr val="accent1"/>
              </a:buClr>
              <a:buSzPts val="3200"/>
              <a:buFont typeface="Arial"/>
              <a:buChar char="•"/>
            </a:pPr>
            <a:r>
              <a:rPr lang="en-CA" sz="3200" b="0" i="0" u="none" strike="noStrike" cap="none">
                <a:solidFill>
                  <a:schemeClr val="accent1"/>
                </a:solidFill>
                <a:latin typeface="Malgun Gothic"/>
                <a:ea typeface="Malgun Gothic"/>
                <a:cs typeface="Malgun Gothic"/>
                <a:sym typeface="Malgun Gothic"/>
              </a:rPr>
              <a:t> </a:t>
            </a:r>
            <a:r>
              <a:rPr lang="en-CA" sz="2800" b="0" i="0" u="none" strike="noStrike" cap="none">
                <a:solidFill>
                  <a:schemeClr val="dk1"/>
                </a:solidFill>
                <a:latin typeface="Malgun Gothic"/>
                <a:ea typeface="Malgun Gothic"/>
                <a:cs typeface="Malgun Gothic"/>
                <a:sym typeface="Malgun Gothic"/>
              </a:rPr>
              <a:t>Saline lakes ex. The Dead Sea</a:t>
            </a:r>
            <a:endParaRPr/>
          </a:p>
          <a:p>
            <a:pPr marL="457200" marR="0" lvl="1" indent="-177800" algn="l" rtl="0">
              <a:spcBef>
                <a:spcPts val="0"/>
              </a:spcBef>
              <a:spcAft>
                <a:spcPts val="0"/>
              </a:spcAft>
              <a:buClr>
                <a:schemeClr val="accent1"/>
              </a:buClr>
              <a:buSzPts val="2800"/>
              <a:buFont typeface="Arial"/>
              <a:buChar char="•"/>
            </a:pPr>
            <a:r>
              <a:rPr lang="en-CA" sz="2800" b="0" i="0" u="none" strike="noStrike" cap="none">
                <a:solidFill>
                  <a:schemeClr val="accent1"/>
                </a:solidFill>
                <a:latin typeface="Malgun Gothic"/>
                <a:ea typeface="Malgun Gothic"/>
                <a:cs typeface="Malgun Gothic"/>
                <a:sym typeface="Malgun Gothic"/>
              </a:rPr>
              <a:t> </a:t>
            </a:r>
            <a:r>
              <a:rPr lang="en-CA" sz="2800" b="0" i="0" u="none" strike="noStrike" cap="none">
                <a:solidFill>
                  <a:schemeClr val="dk1"/>
                </a:solidFill>
                <a:latin typeface="Malgun Gothic"/>
                <a:ea typeface="Malgun Gothic"/>
                <a:cs typeface="Malgun Gothic"/>
                <a:sym typeface="Malgun Gothic"/>
              </a:rPr>
              <a:t>Brine veins in ice sheets (cold and salty!)</a:t>
            </a:r>
            <a:endParaRPr/>
          </a:p>
          <a:p>
            <a:pPr marL="457200" marR="0" lvl="1" indent="-177800" algn="l" rtl="0">
              <a:spcBef>
                <a:spcPts val="0"/>
              </a:spcBef>
              <a:spcAft>
                <a:spcPts val="0"/>
              </a:spcAft>
              <a:buClr>
                <a:schemeClr val="accent1"/>
              </a:buClr>
              <a:buSzPts val="2800"/>
              <a:buFont typeface="Arial"/>
              <a:buChar char="•"/>
            </a:pPr>
            <a:r>
              <a:rPr lang="en-CA" sz="2800" b="0" i="0" u="none" strike="noStrike" cap="none">
                <a:solidFill>
                  <a:schemeClr val="accent1"/>
                </a:solidFill>
                <a:latin typeface="Malgun Gothic"/>
                <a:ea typeface="Malgun Gothic"/>
                <a:cs typeface="Malgun Gothic"/>
                <a:sym typeface="Malgun Gothic"/>
              </a:rPr>
              <a:t> </a:t>
            </a:r>
            <a:r>
              <a:rPr lang="en-CA" sz="2800" b="0" i="0" u="none" strike="noStrike" cap="none">
                <a:solidFill>
                  <a:schemeClr val="dk1"/>
                </a:solidFill>
                <a:latin typeface="Malgun Gothic"/>
                <a:ea typeface="Malgun Gothic"/>
                <a:cs typeface="Malgun Gothic"/>
                <a:sym typeface="Malgun Gothic"/>
              </a:rPr>
              <a:t>The ocean</a:t>
            </a:r>
            <a:endParaRPr/>
          </a:p>
          <a:p>
            <a:pPr marL="0" marR="0" lvl="0" indent="0" algn="l" rtl="0">
              <a:spcBef>
                <a:spcPts val="0"/>
              </a:spcBef>
              <a:spcAft>
                <a:spcPts val="0"/>
              </a:spcAft>
              <a:buNone/>
            </a:pPr>
            <a:endParaRPr sz="3200">
              <a:solidFill>
                <a:schemeClr val="accent1"/>
              </a:solidFill>
              <a:latin typeface="Malgun Gothic"/>
              <a:ea typeface="Malgun Gothic"/>
              <a:cs typeface="Malgun Gothic"/>
              <a:sym typeface="Malgun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23"/>
          <p:cNvPicPr preferRelativeResize="0"/>
          <p:nvPr/>
        </p:nvPicPr>
        <p:blipFill rotWithShape="1">
          <a:blip r:embed="rId3">
            <a:alphaModFix/>
          </a:blip>
          <a:srcRect/>
          <a:stretch/>
        </p:blipFill>
        <p:spPr>
          <a:xfrm>
            <a:off x="-36501" y="2912575"/>
            <a:ext cx="4404908" cy="3287001"/>
          </a:xfrm>
          <a:prstGeom prst="rect">
            <a:avLst/>
          </a:prstGeom>
          <a:noFill/>
          <a:ln>
            <a:noFill/>
          </a:ln>
        </p:spPr>
      </p:pic>
      <p:pic>
        <p:nvPicPr>
          <p:cNvPr id="363" name="Google Shape;363;p23"/>
          <p:cNvPicPr preferRelativeResize="0"/>
          <p:nvPr/>
        </p:nvPicPr>
        <p:blipFill rotWithShape="1">
          <a:blip r:embed="rId4">
            <a:alphaModFix/>
          </a:blip>
          <a:srcRect/>
          <a:stretch/>
        </p:blipFill>
        <p:spPr>
          <a:xfrm>
            <a:off x="5023850" y="2885190"/>
            <a:ext cx="4728375" cy="3287010"/>
          </a:xfrm>
          <a:prstGeom prst="rect">
            <a:avLst/>
          </a:prstGeom>
          <a:noFill/>
          <a:ln>
            <a:noFill/>
          </a:ln>
        </p:spPr>
      </p:pic>
      <p:pic>
        <p:nvPicPr>
          <p:cNvPr id="364" name="Google Shape;364;p23"/>
          <p:cNvPicPr preferRelativeResize="0"/>
          <p:nvPr/>
        </p:nvPicPr>
        <p:blipFill rotWithShape="1">
          <a:blip r:embed="rId5">
            <a:alphaModFix/>
          </a:blip>
          <a:srcRect/>
          <a:stretch/>
        </p:blipFill>
        <p:spPr>
          <a:xfrm>
            <a:off x="-174275" y="0"/>
            <a:ext cx="4587825" cy="3054175"/>
          </a:xfrm>
          <a:prstGeom prst="rect">
            <a:avLst/>
          </a:prstGeom>
          <a:noFill/>
          <a:ln>
            <a:noFill/>
          </a:ln>
        </p:spPr>
      </p:pic>
      <p:grpSp>
        <p:nvGrpSpPr>
          <p:cNvPr id="365" name="Google Shape;365;p23"/>
          <p:cNvGrpSpPr/>
          <p:nvPr/>
        </p:nvGrpSpPr>
        <p:grpSpPr>
          <a:xfrm>
            <a:off x="4975007" y="0"/>
            <a:ext cx="4188878" cy="3054191"/>
            <a:chOff x="-36512" y="0"/>
            <a:chExt cx="4752528" cy="3356992"/>
          </a:xfrm>
        </p:grpSpPr>
        <p:pic>
          <p:nvPicPr>
            <p:cNvPr id="366" name="Google Shape;366;p23"/>
            <p:cNvPicPr preferRelativeResize="0"/>
            <p:nvPr/>
          </p:nvPicPr>
          <p:blipFill rotWithShape="1">
            <a:blip r:embed="rId6">
              <a:alphaModFix/>
            </a:blip>
            <a:srcRect l="4644" t="5074" r="3611" b="5812"/>
            <a:stretch/>
          </p:blipFill>
          <p:spPr>
            <a:xfrm>
              <a:off x="-36512" y="0"/>
              <a:ext cx="4752528" cy="3356992"/>
            </a:xfrm>
            <a:prstGeom prst="rect">
              <a:avLst/>
            </a:prstGeom>
            <a:noFill/>
            <a:ln>
              <a:noFill/>
            </a:ln>
          </p:spPr>
        </p:pic>
        <p:pic>
          <p:nvPicPr>
            <p:cNvPr id="367" name="Google Shape;367;p23"/>
            <p:cNvPicPr preferRelativeResize="0"/>
            <p:nvPr/>
          </p:nvPicPr>
          <p:blipFill rotWithShape="1">
            <a:blip r:embed="rId7">
              <a:alphaModFix/>
            </a:blip>
            <a:srcRect/>
            <a:stretch/>
          </p:blipFill>
          <p:spPr>
            <a:xfrm>
              <a:off x="3059832" y="2239068"/>
              <a:ext cx="1656184" cy="1117924"/>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g6128f4f503_0_14"/>
          <p:cNvPicPr preferRelativeResize="0"/>
          <p:nvPr/>
        </p:nvPicPr>
        <p:blipFill rotWithShape="1">
          <a:blip r:embed="rId3">
            <a:alphaModFix/>
          </a:blip>
          <a:srcRect/>
          <a:stretch/>
        </p:blipFill>
        <p:spPr>
          <a:xfrm>
            <a:off x="2410971" y="345114"/>
            <a:ext cx="4322057" cy="574488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5"/>
          <p:cNvSpPr txBox="1">
            <a:spLocks noGrp="1"/>
          </p:cNvSpPr>
          <p:nvPr>
            <p:ph type="title" idx="4294967295"/>
          </p:nvPr>
        </p:nvSpPr>
        <p:spPr>
          <a:xfrm>
            <a:off x="191911" y="78620"/>
            <a:ext cx="7772400" cy="91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Consolas"/>
              <a:buNone/>
            </a:pPr>
            <a:r>
              <a:rPr lang="en-CA">
                <a:latin typeface="Consolas"/>
                <a:ea typeface="Consolas"/>
                <a:cs typeface="Consolas"/>
                <a:sym typeface="Consolas"/>
              </a:rPr>
              <a:t>Barophiles</a:t>
            </a:r>
            <a:endParaRPr>
              <a:latin typeface="Consolas"/>
              <a:ea typeface="Consolas"/>
              <a:cs typeface="Consolas"/>
              <a:sym typeface="Consolas"/>
            </a:endParaRPr>
          </a:p>
        </p:txBody>
      </p:sp>
      <p:sp>
        <p:nvSpPr>
          <p:cNvPr id="378" name="Google Shape;378;p25"/>
          <p:cNvSpPr txBox="1">
            <a:spLocks noGrp="1"/>
          </p:cNvSpPr>
          <p:nvPr>
            <p:ph type="body" idx="4294967295"/>
          </p:nvPr>
        </p:nvSpPr>
        <p:spPr>
          <a:xfrm>
            <a:off x="755576" y="3429000"/>
            <a:ext cx="8388424" cy="2448272"/>
          </a:xfrm>
          <a:prstGeom prst="rect">
            <a:avLst/>
          </a:prstGeom>
          <a:noFill/>
          <a:ln>
            <a:noFill/>
          </a:ln>
        </p:spPr>
        <p:txBody>
          <a:bodyPr spcFirstLastPara="1" wrap="square" lIns="91425" tIns="45700" rIns="91425" bIns="45700" anchor="t" anchorCtr="0">
            <a:normAutofit/>
          </a:bodyPr>
          <a:lstStyle/>
          <a:p>
            <a:pPr marL="687600" lvl="0" indent="-687600" algn="l" rtl="0">
              <a:lnSpc>
                <a:spcPct val="80000"/>
              </a:lnSpc>
              <a:spcBef>
                <a:spcPts val="0"/>
              </a:spcBef>
              <a:spcAft>
                <a:spcPts val="0"/>
              </a:spcAft>
              <a:buClr>
                <a:srgbClr val="92D050"/>
              </a:buClr>
              <a:buSzPts val="1628"/>
              <a:buChar char="•"/>
            </a:pPr>
            <a:r>
              <a:rPr lang="en-CA" sz="2170">
                <a:solidFill>
                  <a:srgbClr val="92D050"/>
                </a:solidFill>
                <a:latin typeface="Corbel"/>
                <a:ea typeface="Corbel"/>
                <a:cs typeface="Corbel"/>
                <a:sym typeface="Corbel"/>
              </a:rPr>
              <a:t>Pressure</a:t>
            </a:r>
            <a:endParaRPr/>
          </a:p>
          <a:p>
            <a:pPr marL="742950" lvl="1" indent="-285750" algn="l" rtl="0">
              <a:lnSpc>
                <a:spcPct val="80000"/>
              </a:lnSpc>
              <a:spcBef>
                <a:spcPts val="2834"/>
              </a:spcBef>
              <a:spcAft>
                <a:spcPts val="0"/>
              </a:spcAft>
              <a:buClr>
                <a:srgbClr val="807F83"/>
              </a:buClr>
              <a:buSzPts val="2170"/>
              <a:buChar char="–"/>
            </a:pPr>
            <a:r>
              <a:rPr lang="en-CA" sz="2170">
                <a:latin typeface="Corbel"/>
                <a:ea typeface="Corbel"/>
                <a:cs typeface="Corbel"/>
                <a:sym typeface="Corbel"/>
              </a:rPr>
              <a:t>Makes the membrane really waxy and does not allow in nutrients.</a:t>
            </a:r>
            <a:endParaRPr/>
          </a:p>
          <a:p>
            <a:pPr marL="687600" lvl="0" indent="-687600" algn="l" rtl="0">
              <a:lnSpc>
                <a:spcPct val="80000"/>
              </a:lnSpc>
              <a:spcBef>
                <a:spcPts val="0"/>
              </a:spcBef>
              <a:spcAft>
                <a:spcPts val="0"/>
              </a:spcAft>
              <a:buClr>
                <a:srgbClr val="92D050"/>
              </a:buClr>
              <a:buSzPts val="1628"/>
              <a:buChar char="•"/>
            </a:pPr>
            <a:r>
              <a:rPr lang="en-CA" sz="2170">
                <a:solidFill>
                  <a:srgbClr val="92D050"/>
                </a:solidFill>
                <a:latin typeface="Corbel"/>
                <a:ea typeface="Corbel"/>
                <a:cs typeface="Corbel"/>
                <a:sym typeface="Corbel"/>
              </a:rPr>
              <a:t>Light?</a:t>
            </a:r>
            <a:endParaRPr/>
          </a:p>
          <a:p>
            <a:pPr marL="742950" lvl="1" indent="-285750" algn="l" rtl="0">
              <a:lnSpc>
                <a:spcPct val="80000"/>
              </a:lnSpc>
              <a:spcBef>
                <a:spcPts val="2834"/>
              </a:spcBef>
              <a:spcAft>
                <a:spcPts val="0"/>
              </a:spcAft>
              <a:buClr>
                <a:srgbClr val="807F83"/>
              </a:buClr>
              <a:buSzPts val="2170"/>
              <a:buChar char="–"/>
            </a:pPr>
            <a:r>
              <a:rPr lang="en-CA" sz="2170">
                <a:latin typeface="Corbel"/>
                <a:ea typeface="Corbel"/>
                <a:cs typeface="Corbel"/>
                <a:sym typeface="Corbel"/>
              </a:rPr>
              <a:t>Because these organisms live so far down, there is no light, they use other chemicals to make food</a:t>
            </a:r>
            <a:r>
              <a:rPr lang="en-CA" sz="2170">
                <a:solidFill>
                  <a:schemeClr val="accent1"/>
                </a:solidFill>
                <a:latin typeface="Corbel"/>
                <a:ea typeface="Corbel"/>
                <a:cs typeface="Corbel"/>
                <a:sym typeface="Corbel"/>
              </a:rPr>
              <a:t>.</a:t>
            </a:r>
            <a:endParaRPr/>
          </a:p>
          <a:p>
            <a:pPr marL="742950" lvl="1" indent="-147955" algn="l" rtl="0">
              <a:lnSpc>
                <a:spcPct val="80000"/>
              </a:lnSpc>
              <a:spcBef>
                <a:spcPts val="434"/>
              </a:spcBef>
              <a:spcAft>
                <a:spcPts val="0"/>
              </a:spcAft>
              <a:buClr>
                <a:srgbClr val="807F83"/>
              </a:buClr>
              <a:buSzPts val="2170"/>
              <a:buNone/>
            </a:pPr>
            <a:endParaRPr sz="2170">
              <a:solidFill>
                <a:schemeClr val="accent1"/>
              </a:solidFill>
              <a:latin typeface="Corbel"/>
              <a:ea typeface="Corbel"/>
              <a:cs typeface="Corbel"/>
              <a:sym typeface="Corbel"/>
            </a:endParaRPr>
          </a:p>
          <a:p>
            <a:pPr marL="687600" lvl="0" indent="-584253" algn="l" rtl="0">
              <a:lnSpc>
                <a:spcPct val="80000"/>
              </a:lnSpc>
              <a:spcBef>
                <a:spcPts val="0"/>
              </a:spcBef>
              <a:spcAft>
                <a:spcPts val="0"/>
              </a:spcAft>
              <a:buClr>
                <a:srgbClr val="807F83"/>
              </a:buClr>
              <a:buSzPts val="1628"/>
              <a:buNone/>
            </a:pPr>
            <a:endParaRPr sz="2170">
              <a:solidFill>
                <a:schemeClr val="accent1"/>
              </a:solidFill>
              <a:latin typeface="Corbel"/>
              <a:ea typeface="Corbel"/>
              <a:cs typeface="Corbel"/>
              <a:sym typeface="Corbel"/>
            </a:endParaRPr>
          </a:p>
          <a:p>
            <a:pPr marL="687600" lvl="0" indent="-584253" algn="l" rtl="0">
              <a:lnSpc>
                <a:spcPct val="80000"/>
              </a:lnSpc>
              <a:spcBef>
                <a:spcPts val="2400"/>
              </a:spcBef>
              <a:spcAft>
                <a:spcPts val="0"/>
              </a:spcAft>
              <a:buClr>
                <a:srgbClr val="807F83"/>
              </a:buClr>
              <a:buSzPts val="1628"/>
              <a:buNone/>
            </a:pPr>
            <a:endParaRPr sz="2170">
              <a:solidFill>
                <a:schemeClr val="accent1"/>
              </a:solidFill>
              <a:latin typeface="Corbel"/>
              <a:ea typeface="Corbel"/>
              <a:cs typeface="Corbel"/>
              <a:sym typeface="Corbel"/>
            </a:endParaRPr>
          </a:p>
        </p:txBody>
      </p:sp>
      <p:sp>
        <p:nvSpPr>
          <p:cNvPr id="379" name="Google Shape;379;p25"/>
          <p:cNvSpPr txBox="1"/>
          <p:nvPr/>
        </p:nvSpPr>
        <p:spPr>
          <a:xfrm>
            <a:off x="-252536" y="2708920"/>
            <a:ext cx="7632700" cy="5794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3200">
                <a:solidFill>
                  <a:srgbClr val="92D050"/>
                </a:solidFill>
                <a:latin typeface="Malgun Gothic"/>
                <a:ea typeface="Malgun Gothic"/>
                <a:cs typeface="Malgun Gothic"/>
                <a:sym typeface="Malgun Gothic"/>
              </a:rPr>
              <a:t>What are the main problems?</a:t>
            </a:r>
            <a:endParaRPr/>
          </a:p>
        </p:txBody>
      </p:sp>
      <p:sp>
        <p:nvSpPr>
          <p:cNvPr id="380" name="Google Shape;380;p25"/>
          <p:cNvSpPr txBox="1"/>
          <p:nvPr/>
        </p:nvSpPr>
        <p:spPr>
          <a:xfrm>
            <a:off x="683716" y="1090479"/>
            <a:ext cx="763270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a:solidFill>
                  <a:srgbClr val="92D050"/>
                </a:solidFill>
                <a:latin typeface="Malgun Gothic"/>
                <a:ea typeface="Malgun Gothic"/>
                <a:cs typeface="Malgun Gothic"/>
                <a:sym typeface="Malgun Gothic"/>
              </a:rPr>
              <a:t>What kinds of environments?</a:t>
            </a:r>
            <a:endParaRPr/>
          </a:p>
          <a:p>
            <a:pPr marL="457200" marR="0" lvl="1" indent="-203200" algn="l" rtl="0">
              <a:spcBef>
                <a:spcPts val="0"/>
              </a:spcBef>
              <a:spcAft>
                <a:spcPts val="0"/>
              </a:spcAft>
              <a:buClr>
                <a:schemeClr val="accent1"/>
              </a:buClr>
              <a:buSzPts val="3200"/>
              <a:buFont typeface="Arial"/>
              <a:buChar char="•"/>
            </a:pPr>
            <a:r>
              <a:rPr lang="en-CA" sz="3200" b="0" i="0" u="none" strike="noStrike" cap="none">
                <a:solidFill>
                  <a:schemeClr val="accent1"/>
                </a:solidFill>
                <a:latin typeface="Malgun Gothic"/>
                <a:ea typeface="Malgun Gothic"/>
                <a:cs typeface="Malgun Gothic"/>
                <a:sym typeface="Malgun Gothic"/>
              </a:rPr>
              <a:t> </a:t>
            </a:r>
            <a:r>
              <a:rPr lang="en-CA" sz="2800" b="0" i="0" u="none" strike="noStrike" cap="none">
                <a:solidFill>
                  <a:schemeClr val="dk1"/>
                </a:solidFill>
                <a:latin typeface="Malgun Gothic"/>
                <a:ea typeface="Malgun Gothic"/>
                <a:cs typeface="Malgun Gothic"/>
                <a:sym typeface="Malgun Gothic"/>
              </a:rPr>
              <a:t>Deep oceans</a:t>
            </a:r>
            <a:endParaRPr/>
          </a:p>
          <a:p>
            <a:pPr marL="0" marR="0" lvl="0" indent="0" algn="l" rtl="0">
              <a:spcBef>
                <a:spcPts val="0"/>
              </a:spcBef>
              <a:spcAft>
                <a:spcPts val="0"/>
              </a:spcAft>
              <a:buNone/>
            </a:pPr>
            <a:endParaRPr sz="3200">
              <a:solidFill>
                <a:schemeClr val="accent1"/>
              </a:solidFill>
              <a:latin typeface="Malgun Gothic"/>
              <a:ea typeface="Malgun Gothic"/>
              <a:cs typeface="Malgun Gothic"/>
              <a:sym typeface="Malgun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26"/>
          <p:cNvPicPr preferRelativeResize="0"/>
          <p:nvPr/>
        </p:nvPicPr>
        <p:blipFill rotWithShape="1">
          <a:blip r:embed="rId3">
            <a:alphaModFix/>
          </a:blip>
          <a:srcRect/>
          <a:stretch/>
        </p:blipFill>
        <p:spPr>
          <a:xfrm>
            <a:off x="4073801" y="0"/>
            <a:ext cx="5070199" cy="6199575"/>
          </a:xfrm>
          <a:prstGeom prst="rect">
            <a:avLst/>
          </a:prstGeom>
          <a:noFill/>
          <a:ln>
            <a:noFill/>
          </a:ln>
        </p:spPr>
      </p:pic>
      <p:pic>
        <p:nvPicPr>
          <p:cNvPr id="386" name="Google Shape;386;p26"/>
          <p:cNvPicPr preferRelativeResize="0"/>
          <p:nvPr/>
        </p:nvPicPr>
        <p:blipFill rotWithShape="1">
          <a:blip r:embed="rId4">
            <a:alphaModFix/>
          </a:blip>
          <a:srcRect/>
          <a:stretch/>
        </p:blipFill>
        <p:spPr>
          <a:xfrm>
            <a:off x="0" y="-457200"/>
            <a:ext cx="4103325" cy="3503618"/>
          </a:xfrm>
          <a:prstGeom prst="rect">
            <a:avLst/>
          </a:prstGeom>
          <a:noFill/>
          <a:ln>
            <a:noFill/>
          </a:ln>
        </p:spPr>
      </p:pic>
      <p:pic>
        <p:nvPicPr>
          <p:cNvPr id="387" name="Google Shape;387;p26"/>
          <p:cNvPicPr preferRelativeResize="0"/>
          <p:nvPr/>
        </p:nvPicPr>
        <p:blipFill rotWithShape="1">
          <a:blip r:embed="rId5">
            <a:alphaModFix/>
          </a:blip>
          <a:srcRect/>
          <a:stretch/>
        </p:blipFill>
        <p:spPr>
          <a:xfrm>
            <a:off x="0" y="2957915"/>
            <a:ext cx="4103325" cy="324166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g6128f4f503_0_19"/>
          <p:cNvPicPr preferRelativeResize="0"/>
          <p:nvPr/>
        </p:nvPicPr>
        <p:blipFill rotWithShape="1">
          <a:blip r:embed="rId3">
            <a:alphaModFix/>
          </a:blip>
          <a:srcRect/>
          <a:stretch/>
        </p:blipFill>
        <p:spPr>
          <a:xfrm>
            <a:off x="1594556" y="150948"/>
            <a:ext cx="5887108" cy="588710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g6128f4f503_0_24"/>
          <p:cNvPicPr preferRelativeResize="0"/>
          <p:nvPr/>
        </p:nvPicPr>
        <p:blipFill rotWithShape="1">
          <a:blip r:embed="rId3">
            <a:alphaModFix/>
          </a:blip>
          <a:srcRect/>
          <a:stretch/>
        </p:blipFill>
        <p:spPr>
          <a:xfrm>
            <a:off x="1936875" y="90850"/>
            <a:ext cx="4996125" cy="6045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9"/>
          <p:cNvSpPr txBox="1">
            <a:spLocks noGrp="1"/>
          </p:cNvSpPr>
          <p:nvPr>
            <p:ph type="title" idx="4294967295"/>
          </p:nvPr>
        </p:nvSpPr>
        <p:spPr>
          <a:xfrm>
            <a:off x="755650" y="3019425"/>
            <a:ext cx="7772400" cy="914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3C1B71"/>
              </a:buClr>
              <a:buSzPts val="5000"/>
              <a:buFont typeface="Consolas"/>
              <a:buNone/>
            </a:pPr>
            <a:r>
              <a:rPr lang="en-CA">
                <a:latin typeface="Consolas"/>
                <a:ea typeface="Consolas"/>
                <a:cs typeface="Consolas"/>
                <a:sym typeface="Consolas"/>
              </a:rPr>
              <a:t>Local Examples</a:t>
            </a:r>
            <a:endParaRPr/>
          </a:p>
        </p:txBody>
      </p:sp>
      <p:pic>
        <p:nvPicPr>
          <p:cNvPr id="403" name="Google Shape;403;p29" descr="112747946_0140cb8964_o"/>
          <p:cNvPicPr preferRelativeResize="0"/>
          <p:nvPr/>
        </p:nvPicPr>
        <p:blipFill rotWithShape="1">
          <a:blip r:embed="rId3">
            <a:alphaModFix/>
          </a:blip>
          <a:srcRect/>
          <a:stretch/>
        </p:blipFill>
        <p:spPr>
          <a:xfrm>
            <a:off x="6443663" y="946150"/>
            <a:ext cx="2019300" cy="16906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
          <p:cNvSpPr txBox="1">
            <a:spLocks noGrp="1"/>
          </p:cNvSpPr>
          <p:nvPr>
            <p:ph type="title" idx="4294967295"/>
          </p:nvPr>
        </p:nvSpPr>
        <p:spPr>
          <a:xfrm>
            <a:off x="915634" y="376237"/>
            <a:ext cx="7675210" cy="91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Consolas"/>
              <a:buNone/>
            </a:pPr>
            <a:r>
              <a:rPr lang="en-CA">
                <a:latin typeface="Consolas"/>
                <a:ea typeface="Consolas"/>
                <a:cs typeface="Consolas"/>
                <a:sym typeface="Consolas"/>
              </a:rPr>
              <a:t>What is Astrobiology?</a:t>
            </a:r>
            <a:endParaRPr/>
          </a:p>
        </p:txBody>
      </p:sp>
      <p:sp>
        <p:nvSpPr>
          <p:cNvPr id="183" name="Google Shape;183;p3"/>
          <p:cNvSpPr txBox="1"/>
          <p:nvPr/>
        </p:nvSpPr>
        <p:spPr>
          <a:xfrm>
            <a:off x="1943893" y="1660127"/>
            <a:ext cx="5545137" cy="5794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b="0" i="0" u="none" strike="noStrike" cap="none">
                <a:solidFill>
                  <a:schemeClr val="accent1"/>
                </a:solidFill>
                <a:latin typeface="Calibri"/>
                <a:ea typeface="Calibri"/>
                <a:cs typeface="Calibri"/>
                <a:sym typeface="Calibri"/>
              </a:rPr>
              <a:t>The study of </a:t>
            </a:r>
            <a:r>
              <a:rPr lang="en-CA" sz="3200" b="0" i="1" u="none" strike="noStrike" cap="none">
                <a:solidFill>
                  <a:schemeClr val="accent1"/>
                </a:solidFill>
                <a:latin typeface="Calibri"/>
                <a:ea typeface="Calibri"/>
                <a:cs typeface="Calibri"/>
                <a:sym typeface="Calibri"/>
              </a:rPr>
              <a:t>Life</a:t>
            </a:r>
            <a:r>
              <a:rPr lang="en-CA" sz="3200" b="0" i="0" u="none" strike="noStrike" cap="none">
                <a:solidFill>
                  <a:schemeClr val="accent1"/>
                </a:solidFill>
                <a:latin typeface="Calibri"/>
                <a:ea typeface="Calibri"/>
                <a:cs typeface="Calibri"/>
                <a:sym typeface="Calibri"/>
              </a:rPr>
              <a:t> in </a:t>
            </a:r>
            <a:r>
              <a:rPr lang="en-CA" sz="3200" b="0" i="1" u="none" strike="noStrike" cap="none">
                <a:solidFill>
                  <a:schemeClr val="accent1"/>
                </a:solidFill>
                <a:latin typeface="Calibri"/>
                <a:ea typeface="Calibri"/>
                <a:cs typeface="Calibri"/>
                <a:sym typeface="Calibri"/>
              </a:rPr>
              <a:t>Space</a:t>
            </a:r>
            <a:endParaRPr/>
          </a:p>
        </p:txBody>
      </p:sp>
      <p:sp>
        <p:nvSpPr>
          <p:cNvPr id="184" name="Google Shape;184;p3"/>
          <p:cNvSpPr txBox="1"/>
          <p:nvPr/>
        </p:nvSpPr>
        <p:spPr>
          <a:xfrm>
            <a:off x="3188406" y="2693195"/>
            <a:ext cx="2665412" cy="5794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b="0" i="0" u="none" strike="noStrike" cap="none">
                <a:solidFill>
                  <a:schemeClr val="accent1"/>
                </a:solidFill>
                <a:latin typeface="Calibri"/>
                <a:ea typeface="Calibri"/>
                <a:cs typeface="Calibri"/>
                <a:sym typeface="Calibri"/>
              </a:rPr>
              <a:t>Who are we?</a:t>
            </a:r>
            <a:endParaRPr/>
          </a:p>
        </p:txBody>
      </p:sp>
      <p:sp>
        <p:nvSpPr>
          <p:cNvPr id="185" name="Google Shape;185;p3"/>
          <p:cNvSpPr txBox="1"/>
          <p:nvPr/>
        </p:nvSpPr>
        <p:spPr>
          <a:xfrm>
            <a:off x="2124075" y="4081991"/>
            <a:ext cx="5184775"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b="0" i="0" u="none" strike="noStrike" cap="none">
                <a:solidFill>
                  <a:schemeClr val="accent1"/>
                </a:solidFill>
                <a:latin typeface="Calibri"/>
                <a:ea typeface="Calibri"/>
                <a:cs typeface="Calibri"/>
                <a:sym typeface="Calibri"/>
              </a:rPr>
              <a:t>Where do we come from?</a:t>
            </a:r>
            <a:endParaRPr/>
          </a:p>
        </p:txBody>
      </p:sp>
      <p:sp>
        <p:nvSpPr>
          <p:cNvPr id="186" name="Google Shape;186;p3"/>
          <p:cNvSpPr txBox="1"/>
          <p:nvPr/>
        </p:nvSpPr>
        <p:spPr>
          <a:xfrm>
            <a:off x="2357262" y="5309657"/>
            <a:ext cx="4537075"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b="0" i="0" u="none" strike="noStrike" cap="none">
                <a:solidFill>
                  <a:schemeClr val="accent1"/>
                </a:solidFill>
                <a:latin typeface="Calibri"/>
                <a:ea typeface="Calibri"/>
                <a:cs typeface="Calibri"/>
                <a:sym typeface="Calibri"/>
              </a:rPr>
              <a:t>Where are we headed?</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0"/>
          <p:cNvSpPr txBox="1">
            <a:spLocks noGrp="1"/>
          </p:cNvSpPr>
          <p:nvPr>
            <p:ph type="title" idx="4294967295"/>
          </p:nvPr>
        </p:nvSpPr>
        <p:spPr>
          <a:xfrm>
            <a:off x="152400" y="16668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Consolas"/>
              <a:buNone/>
            </a:pPr>
            <a:r>
              <a:rPr lang="en-CA">
                <a:latin typeface="Consolas"/>
                <a:ea typeface="Consolas"/>
                <a:cs typeface="Consolas"/>
                <a:sym typeface="Consolas"/>
              </a:rPr>
              <a:t>Tardigrades</a:t>
            </a:r>
            <a:endParaRPr/>
          </a:p>
        </p:txBody>
      </p:sp>
      <p:sp>
        <p:nvSpPr>
          <p:cNvPr id="409" name="Google Shape;409;p30"/>
          <p:cNvSpPr txBox="1">
            <a:spLocks noGrp="1"/>
          </p:cNvSpPr>
          <p:nvPr>
            <p:ph type="body" idx="4294967295"/>
          </p:nvPr>
        </p:nvSpPr>
        <p:spPr>
          <a:xfrm>
            <a:off x="870921" y="1143000"/>
            <a:ext cx="7772400" cy="4572000"/>
          </a:xfrm>
          <a:prstGeom prst="rect">
            <a:avLst/>
          </a:prstGeom>
          <a:noFill/>
          <a:ln>
            <a:noFill/>
          </a:ln>
        </p:spPr>
        <p:txBody>
          <a:bodyPr spcFirstLastPara="1" wrap="square" lIns="91425" tIns="45700" rIns="91425" bIns="45700" anchor="t" anchorCtr="0">
            <a:normAutofit/>
          </a:bodyPr>
          <a:lstStyle/>
          <a:p>
            <a:pPr marL="687600" lvl="0" indent="-687600" algn="l" rtl="0">
              <a:spcBef>
                <a:spcPts val="0"/>
              </a:spcBef>
              <a:spcAft>
                <a:spcPts val="0"/>
              </a:spcAft>
              <a:buClr>
                <a:schemeClr val="dk2"/>
              </a:buClr>
              <a:buSzPts val="2100"/>
              <a:buFont typeface="Noto Sans Symbols"/>
              <a:buNone/>
            </a:pPr>
            <a:r>
              <a:rPr lang="en-CA" u="sng">
                <a:solidFill>
                  <a:schemeClr val="dk2"/>
                </a:solidFill>
                <a:latin typeface="Corbel"/>
                <a:ea typeface="Corbel"/>
                <a:cs typeface="Corbel"/>
                <a:sym typeface="Corbel"/>
              </a:rPr>
              <a:t>FACTS:</a:t>
            </a:r>
            <a:endParaRPr/>
          </a:p>
          <a:p>
            <a:pPr marL="687600" lvl="0" indent="-687600" algn="l" rtl="0">
              <a:spcBef>
                <a:spcPts val="2400"/>
              </a:spcBef>
              <a:spcAft>
                <a:spcPts val="0"/>
              </a:spcAft>
              <a:buClr>
                <a:srgbClr val="807F83"/>
              </a:buClr>
              <a:buSzPts val="2100"/>
              <a:buChar char="•"/>
            </a:pPr>
            <a:r>
              <a:rPr lang="en-CA">
                <a:latin typeface="Corbel"/>
                <a:ea typeface="Corbel"/>
                <a:cs typeface="Corbel"/>
                <a:sym typeface="Corbel"/>
              </a:rPr>
              <a:t>Tardigrade means “slow walker”</a:t>
            </a:r>
            <a:endParaRPr/>
          </a:p>
          <a:p>
            <a:pPr marL="687600" lvl="0" indent="-687600" algn="l" rtl="0">
              <a:spcBef>
                <a:spcPts val="2400"/>
              </a:spcBef>
              <a:spcAft>
                <a:spcPts val="0"/>
              </a:spcAft>
              <a:buClr>
                <a:srgbClr val="807F83"/>
              </a:buClr>
              <a:buSzPts val="2100"/>
              <a:buChar char="•"/>
            </a:pPr>
            <a:r>
              <a:rPr lang="en-CA">
                <a:latin typeface="Corbel"/>
                <a:ea typeface="Corbel"/>
                <a:cs typeface="Corbel"/>
                <a:sym typeface="Corbel"/>
              </a:rPr>
              <a:t>Also called </a:t>
            </a:r>
            <a:r>
              <a:rPr lang="en-CA" b="1">
                <a:solidFill>
                  <a:schemeClr val="accent1"/>
                </a:solidFill>
                <a:latin typeface="Corbel"/>
                <a:ea typeface="Corbel"/>
                <a:cs typeface="Corbel"/>
                <a:sym typeface="Corbel"/>
              </a:rPr>
              <a:t>Water Bears</a:t>
            </a:r>
            <a:endParaRPr/>
          </a:p>
          <a:p>
            <a:pPr marL="687600" lvl="0" indent="-687600" algn="l" rtl="0">
              <a:spcBef>
                <a:spcPts val="2400"/>
              </a:spcBef>
              <a:spcAft>
                <a:spcPts val="0"/>
              </a:spcAft>
              <a:buClr>
                <a:srgbClr val="807F83"/>
              </a:buClr>
              <a:buSzPts val="2100"/>
              <a:buChar char="•"/>
            </a:pPr>
            <a:r>
              <a:rPr lang="en-CA">
                <a:latin typeface="Corbel"/>
                <a:ea typeface="Corbel"/>
                <a:cs typeface="Corbel"/>
                <a:sym typeface="Corbel"/>
              </a:rPr>
              <a:t>Multicellular organisms, only 500 µm in size!</a:t>
            </a:r>
            <a:endParaRPr/>
          </a:p>
        </p:txBody>
      </p:sp>
      <p:pic>
        <p:nvPicPr>
          <p:cNvPr id="410" name="Google Shape;410;p30" descr="112747946_0140cb8964_o"/>
          <p:cNvPicPr preferRelativeResize="0"/>
          <p:nvPr/>
        </p:nvPicPr>
        <p:blipFill rotWithShape="1">
          <a:blip r:embed="rId3">
            <a:alphaModFix/>
          </a:blip>
          <a:srcRect/>
          <a:stretch/>
        </p:blipFill>
        <p:spPr>
          <a:xfrm>
            <a:off x="7124700" y="0"/>
            <a:ext cx="2019300" cy="1690688"/>
          </a:xfrm>
          <a:prstGeom prst="rect">
            <a:avLst/>
          </a:prstGeom>
          <a:noFill/>
          <a:ln>
            <a:noFill/>
          </a:ln>
        </p:spPr>
      </p:pic>
      <p:pic>
        <p:nvPicPr>
          <p:cNvPr id="411" name="Google Shape;411;p30"/>
          <p:cNvPicPr preferRelativeResize="0"/>
          <p:nvPr/>
        </p:nvPicPr>
        <p:blipFill rotWithShape="1">
          <a:blip r:embed="rId4">
            <a:alphaModFix/>
          </a:blip>
          <a:srcRect/>
          <a:stretch/>
        </p:blipFill>
        <p:spPr>
          <a:xfrm>
            <a:off x="3419475" y="3919709"/>
            <a:ext cx="2653221" cy="2198819"/>
          </a:xfrm>
          <a:prstGeom prst="rect">
            <a:avLst/>
          </a:prstGeom>
          <a:noFill/>
          <a:ln>
            <a:noFill/>
          </a:ln>
        </p:spPr>
      </p:pic>
      <p:pic>
        <p:nvPicPr>
          <p:cNvPr id="412" name="Google Shape;412;p30"/>
          <p:cNvPicPr preferRelativeResize="0"/>
          <p:nvPr/>
        </p:nvPicPr>
        <p:blipFill rotWithShape="1">
          <a:blip r:embed="rId5">
            <a:alphaModFix/>
          </a:blip>
          <a:srcRect/>
          <a:stretch/>
        </p:blipFill>
        <p:spPr>
          <a:xfrm>
            <a:off x="6305088" y="3919708"/>
            <a:ext cx="2338233" cy="2198819"/>
          </a:xfrm>
          <a:prstGeom prst="rect">
            <a:avLst/>
          </a:prstGeom>
          <a:noFill/>
          <a:ln>
            <a:noFill/>
          </a:ln>
        </p:spPr>
      </p:pic>
      <p:pic>
        <p:nvPicPr>
          <p:cNvPr id="413" name="Google Shape;413;p30"/>
          <p:cNvPicPr preferRelativeResize="0"/>
          <p:nvPr/>
        </p:nvPicPr>
        <p:blipFill rotWithShape="1">
          <a:blip r:embed="rId6">
            <a:alphaModFix/>
          </a:blip>
          <a:srcRect/>
          <a:stretch/>
        </p:blipFill>
        <p:spPr>
          <a:xfrm>
            <a:off x="539750" y="3919710"/>
            <a:ext cx="2617787" cy="219881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1"/>
          <p:cNvSpPr txBox="1">
            <a:spLocks noGrp="1"/>
          </p:cNvSpPr>
          <p:nvPr>
            <p:ph type="title" idx="4294967295"/>
          </p:nvPr>
        </p:nvSpPr>
        <p:spPr>
          <a:xfrm>
            <a:off x="242711" y="101601"/>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Consolas"/>
              <a:buNone/>
            </a:pPr>
            <a:r>
              <a:rPr lang="en-CA">
                <a:latin typeface="Consolas"/>
                <a:ea typeface="Consolas"/>
                <a:cs typeface="Consolas"/>
                <a:sym typeface="Consolas"/>
              </a:rPr>
              <a:t>Tardigrades</a:t>
            </a:r>
            <a:endParaRPr/>
          </a:p>
        </p:txBody>
      </p:sp>
      <p:sp>
        <p:nvSpPr>
          <p:cNvPr id="419" name="Google Shape;419;p31"/>
          <p:cNvSpPr txBox="1">
            <a:spLocks noGrp="1"/>
          </p:cNvSpPr>
          <p:nvPr>
            <p:ph type="body" idx="4294967295"/>
          </p:nvPr>
        </p:nvSpPr>
        <p:spPr>
          <a:xfrm>
            <a:off x="350661" y="1463852"/>
            <a:ext cx="8121650" cy="3556000"/>
          </a:xfrm>
          <a:prstGeom prst="rect">
            <a:avLst/>
          </a:prstGeom>
          <a:noFill/>
          <a:ln>
            <a:noFill/>
          </a:ln>
        </p:spPr>
        <p:txBody>
          <a:bodyPr spcFirstLastPara="1" wrap="square" lIns="91425" tIns="45700" rIns="91425" bIns="45700" anchor="t" anchorCtr="0">
            <a:normAutofit/>
          </a:bodyPr>
          <a:lstStyle/>
          <a:p>
            <a:pPr marL="687600" lvl="0" indent="-687600" algn="l" rtl="0">
              <a:lnSpc>
                <a:spcPct val="90000"/>
              </a:lnSpc>
              <a:spcBef>
                <a:spcPts val="0"/>
              </a:spcBef>
              <a:spcAft>
                <a:spcPts val="0"/>
              </a:spcAft>
              <a:buClr>
                <a:srgbClr val="807F83"/>
              </a:buClr>
              <a:buSzPts val="2550"/>
              <a:buChar char="•"/>
            </a:pPr>
            <a:r>
              <a:rPr lang="en-CA" sz="3400">
                <a:latin typeface="Corbel"/>
                <a:ea typeface="Corbel"/>
                <a:cs typeface="Corbel"/>
                <a:sym typeface="Corbel"/>
              </a:rPr>
              <a:t>Studies have shown that these organisms are capable of withstanding:</a:t>
            </a:r>
            <a:endParaRPr/>
          </a:p>
          <a:p>
            <a:pPr marL="1143000" lvl="2" indent="-228600" algn="l" rtl="0">
              <a:lnSpc>
                <a:spcPct val="90000"/>
              </a:lnSpc>
              <a:spcBef>
                <a:spcPts val="2920"/>
              </a:spcBef>
              <a:spcAft>
                <a:spcPts val="0"/>
              </a:spcAft>
              <a:buClr>
                <a:srgbClr val="807F83"/>
              </a:buClr>
              <a:buSzPts val="2600"/>
              <a:buChar char="•"/>
            </a:pPr>
            <a:r>
              <a:rPr lang="en-CA" sz="2600">
                <a:latin typeface="Corbel"/>
                <a:ea typeface="Corbel"/>
                <a:cs typeface="Corbel"/>
                <a:sym typeface="Corbel"/>
              </a:rPr>
              <a:t>Extreme desiccation and salinity</a:t>
            </a:r>
            <a:endParaRPr/>
          </a:p>
          <a:p>
            <a:pPr marL="1143000" lvl="2" indent="-228600" algn="l" rtl="0">
              <a:lnSpc>
                <a:spcPct val="90000"/>
              </a:lnSpc>
              <a:spcBef>
                <a:spcPts val="520"/>
              </a:spcBef>
              <a:spcAft>
                <a:spcPts val="0"/>
              </a:spcAft>
              <a:buClr>
                <a:srgbClr val="92D050"/>
              </a:buClr>
              <a:buSzPts val="2600"/>
              <a:buChar char="•"/>
            </a:pPr>
            <a:r>
              <a:rPr lang="en-CA" sz="2600">
                <a:solidFill>
                  <a:srgbClr val="92D050"/>
                </a:solidFill>
                <a:latin typeface="Corbel"/>
                <a:ea typeface="Corbel"/>
                <a:cs typeface="Corbel"/>
                <a:sym typeface="Corbel"/>
              </a:rPr>
              <a:t>500,000 rads </a:t>
            </a:r>
            <a:r>
              <a:rPr lang="en-CA" sz="2600">
                <a:latin typeface="Corbel"/>
                <a:ea typeface="Corbel"/>
                <a:cs typeface="Corbel"/>
                <a:sym typeface="Corbel"/>
              </a:rPr>
              <a:t>of x-ray radiation</a:t>
            </a:r>
            <a:endParaRPr/>
          </a:p>
          <a:p>
            <a:pPr marL="1143000" lvl="2" indent="-228600" algn="l" rtl="0">
              <a:lnSpc>
                <a:spcPct val="90000"/>
              </a:lnSpc>
              <a:spcBef>
                <a:spcPts val="520"/>
              </a:spcBef>
              <a:spcAft>
                <a:spcPts val="0"/>
              </a:spcAft>
              <a:buClr>
                <a:srgbClr val="807F83"/>
              </a:buClr>
              <a:buSzPts val="2600"/>
              <a:buChar char="•"/>
            </a:pPr>
            <a:r>
              <a:rPr lang="en-CA" sz="2600">
                <a:latin typeface="Corbel"/>
                <a:ea typeface="Corbel"/>
                <a:cs typeface="Corbel"/>
                <a:sym typeface="Corbel"/>
              </a:rPr>
              <a:t>Vacuum conditions</a:t>
            </a:r>
            <a:endParaRPr/>
          </a:p>
          <a:p>
            <a:pPr marL="1143000" lvl="2" indent="-228600" algn="l" rtl="0">
              <a:lnSpc>
                <a:spcPct val="90000"/>
              </a:lnSpc>
              <a:spcBef>
                <a:spcPts val="520"/>
              </a:spcBef>
              <a:spcAft>
                <a:spcPts val="0"/>
              </a:spcAft>
              <a:buClr>
                <a:srgbClr val="807F83"/>
              </a:buClr>
              <a:buSzPts val="2600"/>
              <a:buChar char="•"/>
            </a:pPr>
            <a:r>
              <a:rPr lang="en-CA" sz="2600">
                <a:latin typeface="Corbel"/>
                <a:ea typeface="Corbel"/>
                <a:cs typeface="Corbel"/>
                <a:sym typeface="Corbel"/>
              </a:rPr>
              <a:t>Temperature extremes (</a:t>
            </a:r>
            <a:r>
              <a:rPr lang="en-CA" sz="2600">
                <a:solidFill>
                  <a:srgbClr val="92D050"/>
                </a:solidFill>
                <a:latin typeface="Corbel"/>
                <a:ea typeface="Corbel"/>
                <a:cs typeface="Corbel"/>
                <a:sym typeface="Corbel"/>
              </a:rPr>
              <a:t>151°C to -272°C</a:t>
            </a:r>
            <a:r>
              <a:rPr lang="en-CA" sz="2600">
                <a:latin typeface="Corbel"/>
                <a:ea typeface="Corbel"/>
                <a:cs typeface="Corbel"/>
                <a:sym typeface="Corbel"/>
              </a:rPr>
              <a:t>)</a:t>
            </a:r>
            <a:endParaRPr/>
          </a:p>
          <a:p>
            <a:pPr marL="1143000" lvl="2" indent="-228600" algn="l" rtl="0">
              <a:lnSpc>
                <a:spcPct val="90000"/>
              </a:lnSpc>
              <a:spcBef>
                <a:spcPts val="520"/>
              </a:spcBef>
              <a:spcAft>
                <a:spcPts val="0"/>
              </a:spcAft>
              <a:buClr>
                <a:srgbClr val="807F83"/>
              </a:buClr>
              <a:buSzPts val="2600"/>
              <a:buChar char="•"/>
            </a:pPr>
            <a:r>
              <a:rPr lang="en-CA" sz="2600">
                <a:latin typeface="Corbel"/>
                <a:ea typeface="Corbel"/>
                <a:cs typeface="Corbel"/>
                <a:sym typeface="Corbel"/>
              </a:rPr>
              <a:t>Over </a:t>
            </a:r>
            <a:r>
              <a:rPr lang="en-CA" sz="2600">
                <a:solidFill>
                  <a:srgbClr val="92D050"/>
                </a:solidFill>
                <a:latin typeface="Corbel"/>
                <a:ea typeface="Corbel"/>
                <a:cs typeface="Corbel"/>
                <a:sym typeface="Corbel"/>
              </a:rPr>
              <a:t>600 atm </a:t>
            </a:r>
            <a:r>
              <a:rPr lang="en-CA" sz="2600">
                <a:latin typeface="Corbel"/>
                <a:ea typeface="Corbel"/>
                <a:cs typeface="Corbel"/>
                <a:sym typeface="Corbel"/>
              </a:rPr>
              <a:t>of pressure</a:t>
            </a:r>
            <a:r>
              <a:rPr lang="en-CA">
                <a:latin typeface="Corbel"/>
                <a:ea typeface="Corbel"/>
                <a:cs typeface="Corbel"/>
                <a:sym typeface="Corbel"/>
              </a:rPr>
              <a:t> </a:t>
            </a:r>
            <a:r>
              <a:rPr lang="en-CA" sz="1200" i="1">
                <a:latin typeface="Corbel"/>
                <a:ea typeface="Corbel"/>
                <a:cs typeface="Corbel"/>
                <a:sym typeface="Corbel"/>
              </a:rPr>
              <a:t>(Rothschild and Mancinelli, 2001)</a:t>
            </a:r>
            <a:endParaRPr>
              <a:latin typeface="Corbel"/>
              <a:ea typeface="Corbel"/>
              <a:cs typeface="Corbel"/>
              <a:sym typeface="Corbel"/>
            </a:endParaRPr>
          </a:p>
        </p:txBody>
      </p:sp>
      <p:pic>
        <p:nvPicPr>
          <p:cNvPr id="420" name="Google Shape;420;p31" descr="112747946_0140cb8964_o"/>
          <p:cNvPicPr preferRelativeResize="0"/>
          <p:nvPr/>
        </p:nvPicPr>
        <p:blipFill rotWithShape="1">
          <a:blip r:embed="rId3">
            <a:alphaModFix/>
          </a:blip>
          <a:srcRect/>
          <a:stretch/>
        </p:blipFill>
        <p:spPr>
          <a:xfrm>
            <a:off x="7124700" y="0"/>
            <a:ext cx="2019300" cy="1690688"/>
          </a:xfrm>
          <a:prstGeom prst="rect">
            <a:avLst/>
          </a:prstGeom>
          <a:noFill/>
          <a:ln>
            <a:noFill/>
          </a:ln>
        </p:spPr>
      </p:pic>
      <p:sp>
        <p:nvSpPr>
          <p:cNvPr id="421" name="Google Shape;421;p31"/>
          <p:cNvSpPr txBox="1"/>
          <p:nvPr/>
        </p:nvSpPr>
        <p:spPr>
          <a:xfrm>
            <a:off x="2591593" y="5515769"/>
            <a:ext cx="3960813" cy="5794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b="1" i="1">
                <a:solidFill>
                  <a:srgbClr val="92D050"/>
                </a:solidFill>
                <a:latin typeface="Corbel"/>
                <a:ea typeface="Corbel"/>
                <a:cs typeface="Corbel"/>
                <a:sym typeface="Corbel"/>
              </a:rPr>
              <a:t>How do they do this??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2"/>
          <p:cNvSpPr txBox="1">
            <a:spLocks noGrp="1"/>
          </p:cNvSpPr>
          <p:nvPr>
            <p:ph type="title" idx="4294967295"/>
          </p:nvPr>
        </p:nvSpPr>
        <p:spPr>
          <a:xfrm>
            <a:off x="221457" y="34132"/>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Consolas"/>
              <a:buNone/>
            </a:pPr>
            <a:r>
              <a:rPr lang="en-CA">
                <a:latin typeface="Consolas"/>
                <a:ea typeface="Consolas"/>
                <a:cs typeface="Consolas"/>
                <a:sym typeface="Consolas"/>
              </a:rPr>
              <a:t>Cryptobiosis</a:t>
            </a:r>
            <a:endParaRPr/>
          </a:p>
        </p:txBody>
      </p:sp>
      <p:sp>
        <p:nvSpPr>
          <p:cNvPr id="427" name="Google Shape;427;p32"/>
          <p:cNvSpPr txBox="1">
            <a:spLocks noGrp="1"/>
          </p:cNvSpPr>
          <p:nvPr>
            <p:ph type="body" idx="4294967295"/>
          </p:nvPr>
        </p:nvSpPr>
        <p:spPr>
          <a:xfrm>
            <a:off x="1495425" y="1231106"/>
            <a:ext cx="6115050" cy="1223963"/>
          </a:xfrm>
          <a:prstGeom prst="rect">
            <a:avLst/>
          </a:prstGeom>
          <a:noFill/>
          <a:ln>
            <a:noFill/>
          </a:ln>
        </p:spPr>
        <p:txBody>
          <a:bodyPr spcFirstLastPara="1" wrap="square" lIns="91425" tIns="45700" rIns="91425" bIns="45700" anchor="t" anchorCtr="0">
            <a:normAutofit/>
          </a:bodyPr>
          <a:lstStyle/>
          <a:p>
            <a:pPr marL="742950" lvl="1" indent="-285750" algn="l" rtl="0">
              <a:spcBef>
                <a:spcPts val="0"/>
              </a:spcBef>
              <a:spcAft>
                <a:spcPts val="0"/>
              </a:spcAft>
              <a:buClr>
                <a:srgbClr val="92D050"/>
              </a:buClr>
              <a:buSzPts val="2800"/>
              <a:buChar char="–"/>
            </a:pPr>
            <a:r>
              <a:rPr lang="en-CA" i="1">
                <a:solidFill>
                  <a:srgbClr val="92D050"/>
                </a:solidFill>
                <a:latin typeface="Corbel"/>
                <a:ea typeface="Corbel"/>
                <a:cs typeface="Corbel"/>
                <a:sym typeface="Corbel"/>
              </a:rPr>
              <a:t>Crypto</a:t>
            </a:r>
            <a:r>
              <a:rPr lang="en-CA">
                <a:latin typeface="Corbel"/>
                <a:ea typeface="Corbel"/>
                <a:cs typeface="Corbel"/>
                <a:sym typeface="Corbel"/>
              </a:rPr>
              <a:t> = uncertain or mysterious</a:t>
            </a:r>
            <a:endParaRPr/>
          </a:p>
          <a:p>
            <a:pPr marL="742950" lvl="1" indent="-285750" algn="l" rtl="0">
              <a:spcBef>
                <a:spcPts val="560"/>
              </a:spcBef>
              <a:spcAft>
                <a:spcPts val="0"/>
              </a:spcAft>
              <a:buClr>
                <a:srgbClr val="92D050"/>
              </a:buClr>
              <a:buSzPts val="2800"/>
              <a:buChar char="–"/>
            </a:pPr>
            <a:r>
              <a:rPr lang="en-CA" i="1">
                <a:solidFill>
                  <a:srgbClr val="92D050"/>
                </a:solidFill>
                <a:latin typeface="Corbel"/>
                <a:ea typeface="Corbel"/>
                <a:cs typeface="Corbel"/>
                <a:sym typeface="Corbel"/>
              </a:rPr>
              <a:t>Biosis </a:t>
            </a:r>
            <a:r>
              <a:rPr lang="en-CA">
                <a:latin typeface="Corbel"/>
                <a:ea typeface="Corbel"/>
                <a:cs typeface="Corbel"/>
                <a:sym typeface="Corbel"/>
              </a:rPr>
              <a:t>= way of life</a:t>
            </a:r>
            <a:endParaRPr/>
          </a:p>
          <a:p>
            <a:pPr marL="687600" lvl="0" indent="-554250" algn="l" rtl="0">
              <a:spcBef>
                <a:spcPts val="0"/>
              </a:spcBef>
              <a:spcAft>
                <a:spcPts val="0"/>
              </a:spcAft>
              <a:buClr>
                <a:srgbClr val="807F83"/>
              </a:buClr>
              <a:buSzPts val="2100"/>
              <a:buNone/>
            </a:pPr>
            <a:endParaRPr>
              <a:latin typeface="Corbel"/>
              <a:ea typeface="Corbel"/>
              <a:cs typeface="Corbel"/>
              <a:sym typeface="Corbel"/>
            </a:endParaRPr>
          </a:p>
        </p:txBody>
      </p:sp>
      <p:pic>
        <p:nvPicPr>
          <p:cNvPr id="428" name="Google Shape;428;p32" descr="Tardigrade - Tun state"/>
          <p:cNvPicPr preferRelativeResize="0"/>
          <p:nvPr/>
        </p:nvPicPr>
        <p:blipFill rotWithShape="1">
          <a:blip r:embed="rId3">
            <a:alphaModFix/>
          </a:blip>
          <a:srcRect/>
          <a:stretch/>
        </p:blipFill>
        <p:spPr>
          <a:xfrm>
            <a:off x="6326186" y="4222000"/>
            <a:ext cx="1844675" cy="1817688"/>
          </a:xfrm>
          <a:prstGeom prst="rect">
            <a:avLst/>
          </a:prstGeom>
          <a:noFill/>
          <a:ln>
            <a:noFill/>
          </a:ln>
        </p:spPr>
      </p:pic>
      <p:sp>
        <p:nvSpPr>
          <p:cNvPr id="429" name="Google Shape;429;p32"/>
          <p:cNvSpPr/>
          <p:nvPr/>
        </p:nvSpPr>
        <p:spPr>
          <a:xfrm>
            <a:off x="827088" y="2455069"/>
            <a:ext cx="7777162" cy="1755775"/>
          </a:xfrm>
          <a:prstGeom prst="rect">
            <a:avLst/>
          </a:prstGeom>
          <a:noFill/>
          <a:ln>
            <a:noFill/>
          </a:ln>
        </p:spPr>
        <p:txBody>
          <a:bodyPr spcFirstLastPara="1" wrap="square" lIns="91425" tIns="45700" rIns="91425" bIns="45700" anchor="t" anchorCtr="0">
            <a:noAutofit/>
          </a:bodyPr>
          <a:lstStyle/>
          <a:p>
            <a:pPr marL="411163" marR="0" lvl="0" indent="-342899" algn="l" rtl="0">
              <a:spcBef>
                <a:spcPts val="0"/>
              </a:spcBef>
              <a:spcAft>
                <a:spcPts val="0"/>
              </a:spcAft>
              <a:buClr>
                <a:schemeClr val="dk2"/>
              </a:buClr>
              <a:buSzPts val="2850"/>
              <a:buFont typeface="Noto Sans Symbols"/>
              <a:buChar char="▪"/>
            </a:pPr>
            <a:r>
              <a:rPr lang="en-CA" sz="3000">
                <a:solidFill>
                  <a:schemeClr val="dk1"/>
                </a:solidFill>
                <a:latin typeface="Corbel"/>
                <a:ea typeface="Corbel"/>
                <a:cs typeface="Corbel"/>
                <a:sym typeface="Corbel"/>
              </a:rPr>
              <a:t>Tardigrades form a </a:t>
            </a:r>
            <a:r>
              <a:rPr lang="en-CA" sz="3000" b="1">
                <a:solidFill>
                  <a:srgbClr val="92D050"/>
                </a:solidFill>
                <a:latin typeface="Corbel"/>
                <a:ea typeface="Corbel"/>
                <a:cs typeface="Corbel"/>
                <a:sym typeface="Corbel"/>
              </a:rPr>
              <a:t>tun</a:t>
            </a:r>
            <a:r>
              <a:rPr lang="en-CA" sz="3000">
                <a:solidFill>
                  <a:schemeClr val="dk1"/>
                </a:solidFill>
                <a:latin typeface="Corbel"/>
                <a:ea typeface="Corbel"/>
                <a:cs typeface="Corbel"/>
                <a:sym typeface="Corbel"/>
              </a:rPr>
              <a:t> and in this cryptobiotic state can withstand harsh environments.</a:t>
            </a:r>
            <a:endParaRPr/>
          </a:p>
        </p:txBody>
      </p:sp>
      <p:pic>
        <p:nvPicPr>
          <p:cNvPr id="430" name="Google Shape;430;p32"/>
          <p:cNvPicPr preferRelativeResize="0"/>
          <p:nvPr/>
        </p:nvPicPr>
        <p:blipFill rotWithShape="1">
          <a:blip r:embed="rId4">
            <a:alphaModFix/>
          </a:blip>
          <a:srcRect/>
          <a:stretch/>
        </p:blipFill>
        <p:spPr>
          <a:xfrm>
            <a:off x="3116262" y="3854450"/>
            <a:ext cx="2873375" cy="2241550"/>
          </a:xfrm>
          <a:prstGeom prst="rect">
            <a:avLst/>
          </a:prstGeom>
          <a:noFill/>
          <a:ln>
            <a:noFill/>
          </a:ln>
        </p:spPr>
      </p:pic>
      <p:pic>
        <p:nvPicPr>
          <p:cNvPr id="431" name="Google Shape;431;p32"/>
          <p:cNvPicPr preferRelativeResize="0"/>
          <p:nvPr/>
        </p:nvPicPr>
        <p:blipFill rotWithShape="1">
          <a:blip r:embed="rId5">
            <a:alphaModFix/>
          </a:blip>
          <a:srcRect/>
          <a:stretch/>
        </p:blipFill>
        <p:spPr>
          <a:xfrm>
            <a:off x="633413" y="4380619"/>
            <a:ext cx="2146300" cy="1609725"/>
          </a:xfrm>
          <a:prstGeom prst="rect">
            <a:avLst/>
          </a:prstGeom>
          <a:noFill/>
          <a:ln>
            <a:noFill/>
          </a:ln>
        </p:spPr>
      </p:pic>
      <p:pic>
        <p:nvPicPr>
          <p:cNvPr id="432" name="Google Shape;432;p32" descr="112747946_0140cb8964_o"/>
          <p:cNvPicPr preferRelativeResize="0"/>
          <p:nvPr/>
        </p:nvPicPr>
        <p:blipFill rotWithShape="1">
          <a:blip r:embed="rId6">
            <a:alphaModFix/>
          </a:blip>
          <a:srcRect/>
          <a:stretch/>
        </p:blipFill>
        <p:spPr>
          <a:xfrm>
            <a:off x="7124700" y="0"/>
            <a:ext cx="2019300" cy="169068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33"/>
          <p:cNvPicPr preferRelativeResize="0"/>
          <p:nvPr/>
        </p:nvPicPr>
        <p:blipFill rotWithShape="1">
          <a:blip r:embed="rId3">
            <a:alphaModFix/>
          </a:blip>
          <a:srcRect r="3430"/>
          <a:stretch/>
        </p:blipFill>
        <p:spPr>
          <a:xfrm>
            <a:off x="5292725" y="3001258"/>
            <a:ext cx="3747911" cy="2978610"/>
          </a:xfrm>
          <a:prstGeom prst="rect">
            <a:avLst/>
          </a:prstGeom>
          <a:noFill/>
          <a:ln>
            <a:noFill/>
          </a:ln>
        </p:spPr>
      </p:pic>
      <p:sp>
        <p:nvSpPr>
          <p:cNvPr id="438" name="Google Shape;438;p33"/>
          <p:cNvSpPr txBox="1">
            <a:spLocks noGrp="1"/>
          </p:cNvSpPr>
          <p:nvPr>
            <p:ph type="title" idx="4294967295"/>
          </p:nvPr>
        </p:nvSpPr>
        <p:spPr>
          <a:xfrm>
            <a:off x="755650" y="427038"/>
            <a:ext cx="7772400" cy="91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Consolas"/>
              <a:buNone/>
            </a:pPr>
            <a:r>
              <a:rPr lang="en-CA">
                <a:latin typeface="Consolas"/>
                <a:ea typeface="Consolas"/>
                <a:cs typeface="Consolas"/>
                <a:sym typeface="Consolas"/>
              </a:rPr>
              <a:t>Tardigrades</a:t>
            </a:r>
            <a:endParaRPr/>
          </a:p>
        </p:txBody>
      </p:sp>
      <p:sp>
        <p:nvSpPr>
          <p:cNvPr id="439" name="Google Shape;439;p33"/>
          <p:cNvSpPr txBox="1">
            <a:spLocks noGrp="1"/>
          </p:cNvSpPr>
          <p:nvPr>
            <p:ph type="body" idx="4294967295"/>
          </p:nvPr>
        </p:nvSpPr>
        <p:spPr>
          <a:xfrm>
            <a:off x="611188" y="1844675"/>
            <a:ext cx="4681537" cy="4319588"/>
          </a:xfrm>
          <a:prstGeom prst="rect">
            <a:avLst/>
          </a:prstGeom>
          <a:noFill/>
          <a:ln>
            <a:noFill/>
          </a:ln>
        </p:spPr>
        <p:txBody>
          <a:bodyPr spcFirstLastPara="1" wrap="square" lIns="91425" tIns="45700" rIns="91425" bIns="45700" anchor="t" anchorCtr="0">
            <a:normAutofit/>
          </a:bodyPr>
          <a:lstStyle/>
          <a:p>
            <a:pPr marL="687600" lvl="0" indent="-687600" algn="l" rtl="0">
              <a:spcBef>
                <a:spcPts val="0"/>
              </a:spcBef>
              <a:spcAft>
                <a:spcPts val="0"/>
              </a:spcAft>
              <a:buClr>
                <a:srgbClr val="807F83"/>
              </a:buClr>
              <a:buSzPts val="2100"/>
              <a:buChar char="•"/>
            </a:pPr>
            <a:r>
              <a:rPr lang="en-CA" sz="2800">
                <a:latin typeface="Corbel"/>
                <a:ea typeface="Corbel"/>
                <a:cs typeface="Corbel"/>
                <a:sym typeface="Corbel"/>
              </a:rPr>
              <a:t>The longest surviving tardigrade was </a:t>
            </a:r>
            <a:r>
              <a:rPr lang="en-CA" sz="2800" b="1">
                <a:solidFill>
                  <a:srgbClr val="92D050"/>
                </a:solidFill>
                <a:latin typeface="Corbel"/>
                <a:ea typeface="Corbel"/>
                <a:cs typeface="Corbel"/>
                <a:sym typeface="Corbel"/>
              </a:rPr>
              <a:t>120 years old!</a:t>
            </a:r>
            <a:endParaRPr sz="2800" u="sng">
              <a:solidFill>
                <a:srgbClr val="92D050"/>
              </a:solidFill>
              <a:latin typeface="Corbel"/>
              <a:ea typeface="Corbel"/>
              <a:cs typeface="Corbel"/>
              <a:sym typeface="Corbel"/>
            </a:endParaRPr>
          </a:p>
          <a:p>
            <a:pPr marL="687600" lvl="0" indent="-687600" algn="l" rtl="0">
              <a:spcBef>
                <a:spcPts val="2400"/>
              </a:spcBef>
              <a:spcAft>
                <a:spcPts val="0"/>
              </a:spcAft>
              <a:buClr>
                <a:srgbClr val="807F83"/>
              </a:buClr>
              <a:buSzPts val="2100"/>
              <a:buChar char="•"/>
            </a:pPr>
            <a:r>
              <a:rPr lang="en-CA" sz="2800">
                <a:latin typeface="Corbel"/>
                <a:ea typeface="Corbel"/>
                <a:cs typeface="Corbel"/>
                <a:sym typeface="Corbel"/>
              </a:rPr>
              <a:t>In 2008 these organisms were sent up to the International Space Station!!</a:t>
            </a:r>
            <a:endParaRPr/>
          </a:p>
        </p:txBody>
      </p:sp>
      <p:pic>
        <p:nvPicPr>
          <p:cNvPr id="440" name="Google Shape;440;p33" descr="112747946_0140cb8964_o"/>
          <p:cNvPicPr preferRelativeResize="0"/>
          <p:nvPr/>
        </p:nvPicPr>
        <p:blipFill rotWithShape="1">
          <a:blip r:embed="rId4">
            <a:alphaModFix/>
          </a:blip>
          <a:srcRect/>
          <a:stretch/>
        </p:blipFill>
        <p:spPr>
          <a:xfrm>
            <a:off x="7124700" y="0"/>
            <a:ext cx="2019300" cy="1690688"/>
          </a:xfrm>
          <a:prstGeom prst="rect">
            <a:avLst/>
          </a:prstGeom>
          <a:noFill/>
          <a:ln>
            <a:noFill/>
          </a:ln>
        </p:spPr>
      </p:pic>
      <p:sp>
        <p:nvSpPr>
          <p:cNvPr id="441" name="Google Shape;441;p33"/>
          <p:cNvSpPr txBox="1"/>
          <p:nvPr/>
        </p:nvSpPr>
        <p:spPr>
          <a:xfrm>
            <a:off x="5148263" y="5516563"/>
            <a:ext cx="446405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 name="Google Shape;442;p33"/>
          <p:cNvSpPr txBox="1"/>
          <p:nvPr/>
        </p:nvSpPr>
        <p:spPr>
          <a:xfrm>
            <a:off x="900113" y="1268413"/>
            <a:ext cx="2016125" cy="5794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u="sng">
                <a:solidFill>
                  <a:srgbClr val="92D050"/>
                </a:solidFill>
                <a:latin typeface="Corbel"/>
                <a:ea typeface="Corbel"/>
                <a:cs typeface="Corbel"/>
                <a:sym typeface="Corbel"/>
              </a:rPr>
              <a:t>Facts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34" descr="112747946_0140cb8964_o"/>
          <p:cNvPicPr preferRelativeResize="0"/>
          <p:nvPr/>
        </p:nvPicPr>
        <p:blipFill rotWithShape="1">
          <a:blip r:embed="rId3">
            <a:alphaModFix/>
          </a:blip>
          <a:srcRect r="16037"/>
          <a:stretch/>
        </p:blipFill>
        <p:spPr>
          <a:xfrm>
            <a:off x="7413625" y="0"/>
            <a:ext cx="1695450" cy="1690688"/>
          </a:xfrm>
          <a:prstGeom prst="rect">
            <a:avLst/>
          </a:prstGeom>
          <a:noFill/>
          <a:ln>
            <a:noFill/>
          </a:ln>
        </p:spPr>
      </p:pic>
      <p:sp>
        <p:nvSpPr>
          <p:cNvPr id="448" name="Google Shape;448;p34"/>
          <p:cNvSpPr txBox="1">
            <a:spLocks noGrp="1"/>
          </p:cNvSpPr>
          <p:nvPr>
            <p:ph type="title" idx="4294967295"/>
          </p:nvPr>
        </p:nvSpPr>
        <p:spPr>
          <a:xfrm>
            <a:off x="158044" y="169333"/>
            <a:ext cx="8298569" cy="125783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4000"/>
              <a:buFont typeface="Consolas"/>
              <a:buNone/>
            </a:pPr>
            <a:r>
              <a:rPr lang="en-CA" sz="4000">
                <a:latin typeface="Consolas"/>
                <a:ea typeface="Consolas"/>
                <a:cs typeface="Consolas"/>
                <a:sym typeface="Consolas"/>
              </a:rPr>
              <a:t>Where can you find them?</a:t>
            </a:r>
            <a:endParaRPr/>
          </a:p>
        </p:txBody>
      </p:sp>
      <p:sp>
        <p:nvSpPr>
          <p:cNvPr id="449" name="Google Shape;449;p34"/>
          <p:cNvSpPr txBox="1">
            <a:spLocks noGrp="1"/>
          </p:cNvSpPr>
          <p:nvPr>
            <p:ph type="body" idx="4294967295"/>
          </p:nvPr>
        </p:nvSpPr>
        <p:spPr>
          <a:xfrm>
            <a:off x="158044" y="1143000"/>
            <a:ext cx="7772400" cy="4572000"/>
          </a:xfrm>
          <a:prstGeom prst="rect">
            <a:avLst/>
          </a:prstGeom>
          <a:noFill/>
          <a:ln>
            <a:noFill/>
          </a:ln>
        </p:spPr>
        <p:txBody>
          <a:bodyPr spcFirstLastPara="1" wrap="square" lIns="91425" tIns="45700" rIns="91425" bIns="45700" anchor="t" anchorCtr="0">
            <a:normAutofit/>
          </a:bodyPr>
          <a:lstStyle/>
          <a:p>
            <a:pPr marL="687600" lvl="0" indent="-687600" algn="l" rtl="0">
              <a:spcBef>
                <a:spcPts val="0"/>
              </a:spcBef>
              <a:spcAft>
                <a:spcPts val="0"/>
              </a:spcAft>
              <a:buClr>
                <a:srgbClr val="807F83"/>
              </a:buClr>
              <a:buSzPts val="2100"/>
              <a:buChar char="•"/>
            </a:pPr>
            <a:r>
              <a:rPr lang="en-CA">
                <a:latin typeface="Corbel"/>
                <a:ea typeface="Corbel"/>
                <a:cs typeface="Corbel"/>
                <a:sym typeface="Corbel"/>
              </a:rPr>
              <a:t>Can be found all around the world in many different environments:</a:t>
            </a:r>
            <a:endParaRPr/>
          </a:p>
          <a:p>
            <a:pPr marL="742950" lvl="1" indent="-285750" algn="l" rtl="0">
              <a:spcBef>
                <a:spcPts val="2960"/>
              </a:spcBef>
              <a:spcAft>
                <a:spcPts val="0"/>
              </a:spcAft>
              <a:buClr>
                <a:srgbClr val="807F83"/>
              </a:buClr>
              <a:buSzPts val="2800"/>
              <a:buChar char="–"/>
            </a:pPr>
            <a:r>
              <a:rPr lang="en-CA">
                <a:latin typeface="Corbel"/>
                <a:ea typeface="Corbel"/>
                <a:cs typeface="Corbel"/>
                <a:sym typeface="Corbel"/>
              </a:rPr>
              <a:t>Marine and Freshwater</a:t>
            </a:r>
            <a:endParaRPr/>
          </a:p>
          <a:p>
            <a:pPr marL="742950" lvl="1" indent="-285750" algn="l" rtl="0">
              <a:spcBef>
                <a:spcPts val="560"/>
              </a:spcBef>
              <a:spcAft>
                <a:spcPts val="0"/>
              </a:spcAft>
              <a:buClr>
                <a:srgbClr val="807F83"/>
              </a:buClr>
              <a:buSzPts val="2800"/>
              <a:buChar char="–"/>
            </a:pPr>
            <a:r>
              <a:rPr lang="en-CA">
                <a:latin typeface="Corbel"/>
                <a:ea typeface="Corbel"/>
                <a:cs typeface="Corbel"/>
                <a:sym typeface="Corbel"/>
              </a:rPr>
              <a:t>On land (water films in </a:t>
            </a:r>
            <a:r>
              <a:rPr lang="en-CA">
                <a:solidFill>
                  <a:srgbClr val="92D050"/>
                </a:solidFill>
                <a:latin typeface="Corbel"/>
                <a:ea typeface="Corbel"/>
                <a:cs typeface="Corbel"/>
                <a:sym typeface="Corbel"/>
              </a:rPr>
              <a:t>moss</a:t>
            </a:r>
            <a:r>
              <a:rPr lang="en-CA">
                <a:latin typeface="Corbel"/>
                <a:ea typeface="Corbel"/>
                <a:cs typeface="Corbel"/>
                <a:sym typeface="Corbel"/>
              </a:rPr>
              <a:t> and </a:t>
            </a:r>
            <a:r>
              <a:rPr lang="en-CA">
                <a:solidFill>
                  <a:srgbClr val="92D050"/>
                </a:solidFill>
                <a:latin typeface="Corbel"/>
                <a:ea typeface="Corbel"/>
                <a:cs typeface="Corbel"/>
                <a:sym typeface="Corbel"/>
              </a:rPr>
              <a:t>leaf litter</a:t>
            </a:r>
            <a:r>
              <a:rPr lang="en-CA">
                <a:latin typeface="Corbel"/>
                <a:ea typeface="Corbel"/>
                <a:cs typeface="Corbel"/>
                <a:sym typeface="Corbel"/>
              </a:rPr>
              <a:t> in your own backyard!)</a:t>
            </a:r>
            <a:endParaRPr/>
          </a:p>
        </p:txBody>
      </p:sp>
      <p:pic>
        <p:nvPicPr>
          <p:cNvPr id="450" name="Google Shape;450;p34" descr="IMG_6108"/>
          <p:cNvPicPr preferRelativeResize="0"/>
          <p:nvPr/>
        </p:nvPicPr>
        <p:blipFill rotWithShape="1">
          <a:blip r:embed="rId4">
            <a:alphaModFix/>
          </a:blip>
          <a:srcRect/>
          <a:stretch/>
        </p:blipFill>
        <p:spPr>
          <a:xfrm>
            <a:off x="5486400" y="3429001"/>
            <a:ext cx="3579636" cy="2685426"/>
          </a:xfrm>
          <a:prstGeom prst="rect">
            <a:avLst/>
          </a:prstGeom>
          <a:noFill/>
          <a:ln>
            <a:noFill/>
          </a:ln>
        </p:spPr>
      </p:pic>
      <p:pic>
        <p:nvPicPr>
          <p:cNvPr id="451" name="Google Shape;451;p34" descr="IMG_6098"/>
          <p:cNvPicPr preferRelativeResize="0"/>
          <p:nvPr/>
        </p:nvPicPr>
        <p:blipFill rotWithShape="1">
          <a:blip r:embed="rId5">
            <a:alphaModFix/>
          </a:blip>
          <a:srcRect/>
          <a:stretch/>
        </p:blipFill>
        <p:spPr>
          <a:xfrm>
            <a:off x="1648885" y="3799088"/>
            <a:ext cx="3679472" cy="231533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35"/>
          <p:cNvSpPr txBox="1">
            <a:spLocks noGrp="1"/>
          </p:cNvSpPr>
          <p:nvPr>
            <p:ph type="title" idx="4294967295"/>
          </p:nvPr>
        </p:nvSpPr>
        <p:spPr>
          <a:xfrm>
            <a:off x="221369" y="199012"/>
            <a:ext cx="7772400" cy="91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Consolas"/>
              <a:buNone/>
            </a:pPr>
            <a:r>
              <a:rPr lang="en-CA">
                <a:latin typeface="Consolas"/>
                <a:ea typeface="Consolas"/>
                <a:cs typeface="Consolas"/>
                <a:sym typeface="Consolas"/>
              </a:rPr>
              <a:t>Nematodes</a:t>
            </a:r>
            <a:endParaRPr/>
          </a:p>
        </p:txBody>
      </p:sp>
      <p:sp>
        <p:nvSpPr>
          <p:cNvPr id="458" name="Google Shape;458;p35"/>
          <p:cNvSpPr txBox="1">
            <a:spLocks noGrp="1"/>
          </p:cNvSpPr>
          <p:nvPr>
            <p:ph type="body" idx="4294967295"/>
          </p:nvPr>
        </p:nvSpPr>
        <p:spPr>
          <a:xfrm>
            <a:off x="378768" y="1211241"/>
            <a:ext cx="4824536" cy="4824536"/>
          </a:xfrm>
          <a:prstGeom prst="rect">
            <a:avLst/>
          </a:prstGeom>
          <a:noFill/>
          <a:ln>
            <a:noFill/>
          </a:ln>
        </p:spPr>
        <p:txBody>
          <a:bodyPr spcFirstLastPara="1" wrap="square" lIns="91425" tIns="45700" rIns="91425" bIns="45700" anchor="t" anchorCtr="0">
            <a:normAutofit/>
          </a:bodyPr>
          <a:lstStyle/>
          <a:p>
            <a:pPr marL="687600" lvl="0" indent="-687600" algn="l" rtl="0">
              <a:spcBef>
                <a:spcPts val="0"/>
              </a:spcBef>
              <a:spcAft>
                <a:spcPts val="0"/>
              </a:spcAft>
              <a:buClr>
                <a:srgbClr val="92D050"/>
              </a:buClr>
              <a:buSzPts val="1665"/>
              <a:buChar char="•"/>
            </a:pPr>
            <a:r>
              <a:rPr lang="en-CA" sz="2220">
                <a:solidFill>
                  <a:srgbClr val="92D050"/>
                </a:solidFill>
                <a:latin typeface="Corbel"/>
                <a:ea typeface="Corbel"/>
                <a:cs typeface="Corbel"/>
                <a:sym typeface="Corbel"/>
              </a:rPr>
              <a:t>Not as complex as tardigrades, but are capable of withstanding a lot of extreme environments</a:t>
            </a:r>
            <a:endParaRPr/>
          </a:p>
          <a:p>
            <a:pPr marL="687600" lvl="0" indent="-687600" algn="l" rtl="0">
              <a:spcBef>
                <a:spcPts val="2400"/>
              </a:spcBef>
              <a:spcAft>
                <a:spcPts val="0"/>
              </a:spcAft>
              <a:buClr>
                <a:srgbClr val="92D050"/>
              </a:buClr>
              <a:buSzPts val="1665"/>
              <a:buChar char="•"/>
            </a:pPr>
            <a:r>
              <a:rPr lang="en-CA" sz="2220">
                <a:solidFill>
                  <a:srgbClr val="92D050"/>
                </a:solidFill>
                <a:latin typeface="Corbel"/>
                <a:ea typeface="Corbel"/>
                <a:cs typeface="Corbel"/>
                <a:sym typeface="Corbel"/>
              </a:rPr>
              <a:t>Adapted to live in nearly every ecosystem (marine/fresh water, soil, polar regions, tropics, high/low elevations, deserts, oceanic trenches)</a:t>
            </a:r>
            <a:endParaRPr/>
          </a:p>
          <a:p>
            <a:pPr marL="687600" lvl="0" indent="-687600" algn="l" rtl="0">
              <a:spcBef>
                <a:spcPts val="2400"/>
              </a:spcBef>
              <a:spcAft>
                <a:spcPts val="0"/>
              </a:spcAft>
              <a:buClr>
                <a:srgbClr val="92D050"/>
              </a:buClr>
              <a:buSzPts val="1665"/>
              <a:buChar char="•"/>
            </a:pPr>
            <a:r>
              <a:rPr lang="en-CA" sz="2220">
                <a:solidFill>
                  <a:srgbClr val="92D050"/>
                </a:solidFill>
                <a:latin typeface="Corbel"/>
                <a:ea typeface="Corbel"/>
                <a:cs typeface="Corbel"/>
                <a:sym typeface="Corbel"/>
              </a:rPr>
              <a:t>90% of all life forms on the ocean floor!</a:t>
            </a:r>
            <a:endParaRPr/>
          </a:p>
          <a:p>
            <a:pPr marL="687600" lvl="0" indent="-687600" algn="l" rtl="0">
              <a:spcBef>
                <a:spcPts val="2400"/>
              </a:spcBef>
              <a:spcAft>
                <a:spcPts val="0"/>
              </a:spcAft>
              <a:buClr>
                <a:srgbClr val="92D050"/>
              </a:buClr>
              <a:buSzPts val="1665"/>
              <a:buChar char="•"/>
            </a:pPr>
            <a:r>
              <a:rPr lang="en-CA" sz="2220">
                <a:solidFill>
                  <a:srgbClr val="92D050"/>
                </a:solidFill>
                <a:latin typeface="Corbel"/>
                <a:ea typeface="Corbel"/>
                <a:cs typeface="Corbel"/>
                <a:sym typeface="Corbel"/>
              </a:rPr>
              <a:t>Normally &lt; 2.5mm long</a:t>
            </a:r>
            <a:endParaRPr/>
          </a:p>
        </p:txBody>
      </p:sp>
      <p:pic>
        <p:nvPicPr>
          <p:cNvPr id="459" name="Google Shape;459;p35"/>
          <p:cNvPicPr preferRelativeResize="0"/>
          <p:nvPr/>
        </p:nvPicPr>
        <p:blipFill rotWithShape="1">
          <a:blip r:embed="rId3">
            <a:alphaModFix/>
          </a:blip>
          <a:srcRect/>
          <a:stretch/>
        </p:blipFill>
        <p:spPr>
          <a:xfrm>
            <a:off x="5616821" y="494302"/>
            <a:ext cx="3221773" cy="2708920"/>
          </a:xfrm>
          <a:prstGeom prst="rect">
            <a:avLst/>
          </a:prstGeom>
          <a:noFill/>
          <a:ln>
            <a:noFill/>
          </a:ln>
        </p:spPr>
      </p:pic>
      <p:pic>
        <p:nvPicPr>
          <p:cNvPr id="460" name="Google Shape;460;p35"/>
          <p:cNvPicPr preferRelativeResize="0"/>
          <p:nvPr/>
        </p:nvPicPr>
        <p:blipFill rotWithShape="1">
          <a:blip r:embed="rId4">
            <a:alphaModFix/>
          </a:blip>
          <a:srcRect l="8163" r="2498"/>
          <a:stretch/>
        </p:blipFill>
        <p:spPr>
          <a:xfrm>
            <a:off x="5636727" y="3449960"/>
            <a:ext cx="3201867" cy="268796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6"/>
          <p:cNvSpPr txBox="1">
            <a:spLocks noGrp="1"/>
          </p:cNvSpPr>
          <p:nvPr>
            <p:ph type="title" idx="4294967295"/>
          </p:nvPr>
        </p:nvSpPr>
        <p:spPr>
          <a:xfrm>
            <a:off x="401991" y="96565"/>
            <a:ext cx="7772400" cy="91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Consolas"/>
              <a:buNone/>
            </a:pPr>
            <a:r>
              <a:rPr lang="en-CA">
                <a:latin typeface="Consolas"/>
                <a:ea typeface="Consolas"/>
                <a:cs typeface="Consolas"/>
                <a:sym typeface="Consolas"/>
              </a:rPr>
              <a:t>Rotifers</a:t>
            </a:r>
            <a:endParaRPr/>
          </a:p>
        </p:txBody>
      </p:sp>
      <p:sp>
        <p:nvSpPr>
          <p:cNvPr id="466" name="Google Shape;466;p36"/>
          <p:cNvSpPr txBox="1">
            <a:spLocks noGrp="1"/>
          </p:cNvSpPr>
          <p:nvPr>
            <p:ph type="body" idx="4294967295"/>
          </p:nvPr>
        </p:nvSpPr>
        <p:spPr>
          <a:xfrm>
            <a:off x="683568" y="1340768"/>
            <a:ext cx="4904432" cy="4698788"/>
          </a:xfrm>
          <a:prstGeom prst="rect">
            <a:avLst/>
          </a:prstGeom>
          <a:noFill/>
          <a:ln>
            <a:noFill/>
          </a:ln>
        </p:spPr>
        <p:txBody>
          <a:bodyPr spcFirstLastPara="1" wrap="square" lIns="91425" tIns="45700" rIns="91425" bIns="45700" anchor="t" anchorCtr="0">
            <a:normAutofit/>
          </a:bodyPr>
          <a:lstStyle/>
          <a:p>
            <a:pPr marL="687600" lvl="0" indent="-687600" algn="l" rtl="0">
              <a:lnSpc>
                <a:spcPct val="80000"/>
              </a:lnSpc>
              <a:spcBef>
                <a:spcPts val="0"/>
              </a:spcBef>
              <a:spcAft>
                <a:spcPts val="0"/>
              </a:spcAft>
              <a:buClr>
                <a:srgbClr val="92D050"/>
              </a:buClr>
              <a:buSzPts val="2220"/>
              <a:buChar char="•"/>
            </a:pPr>
            <a:r>
              <a:rPr lang="en-CA" sz="2960">
                <a:solidFill>
                  <a:srgbClr val="92D050"/>
                </a:solidFill>
                <a:latin typeface="Corbel"/>
                <a:ea typeface="Corbel"/>
                <a:cs typeface="Corbel"/>
                <a:sym typeface="Corbel"/>
              </a:rPr>
              <a:t>Not as extreme, but can sustain many extreme environments if dehydrated</a:t>
            </a:r>
            <a:endParaRPr/>
          </a:p>
          <a:p>
            <a:pPr marL="687600" lvl="0" indent="-687600" algn="l" rtl="0">
              <a:lnSpc>
                <a:spcPct val="80000"/>
              </a:lnSpc>
              <a:spcBef>
                <a:spcPts val="2400"/>
              </a:spcBef>
              <a:spcAft>
                <a:spcPts val="0"/>
              </a:spcAft>
              <a:buClr>
                <a:srgbClr val="92D050"/>
              </a:buClr>
              <a:buSzPts val="2220"/>
              <a:buChar char="•"/>
            </a:pPr>
            <a:r>
              <a:rPr lang="en-CA" sz="2960">
                <a:solidFill>
                  <a:srgbClr val="92D050"/>
                </a:solidFill>
                <a:latin typeface="Corbel"/>
                <a:ea typeface="Corbel"/>
                <a:cs typeface="Corbel"/>
                <a:sym typeface="Corbel"/>
              </a:rPr>
              <a:t>Found mostly in fresh water environments and moist soil	</a:t>
            </a:r>
            <a:endParaRPr/>
          </a:p>
          <a:p>
            <a:pPr marL="687600" lvl="0" indent="-687600" algn="l" rtl="0">
              <a:lnSpc>
                <a:spcPct val="80000"/>
              </a:lnSpc>
              <a:spcBef>
                <a:spcPts val="2400"/>
              </a:spcBef>
              <a:spcAft>
                <a:spcPts val="0"/>
              </a:spcAft>
              <a:buClr>
                <a:srgbClr val="92D050"/>
              </a:buClr>
              <a:buSzPts val="2220"/>
              <a:buChar char="•"/>
            </a:pPr>
            <a:r>
              <a:rPr lang="en-CA" sz="2960">
                <a:solidFill>
                  <a:srgbClr val="92D050"/>
                </a:solidFill>
                <a:latin typeface="Corbel"/>
                <a:ea typeface="Corbel"/>
                <a:cs typeface="Corbel"/>
                <a:sym typeface="Corbel"/>
              </a:rPr>
              <a:t>Used in fish tanks to help clean the water</a:t>
            </a:r>
            <a:endParaRPr/>
          </a:p>
          <a:p>
            <a:pPr marL="687600" lvl="0" indent="-687600" algn="l" rtl="0">
              <a:lnSpc>
                <a:spcPct val="80000"/>
              </a:lnSpc>
              <a:spcBef>
                <a:spcPts val="2400"/>
              </a:spcBef>
              <a:spcAft>
                <a:spcPts val="0"/>
              </a:spcAft>
              <a:buClr>
                <a:srgbClr val="92D050"/>
              </a:buClr>
              <a:buSzPts val="2220"/>
              <a:buChar char="•"/>
            </a:pPr>
            <a:r>
              <a:rPr lang="en-CA" sz="2960">
                <a:solidFill>
                  <a:srgbClr val="92D050"/>
                </a:solidFill>
                <a:latin typeface="Corbel"/>
                <a:ea typeface="Corbel"/>
                <a:cs typeface="Corbel"/>
                <a:sym typeface="Corbel"/>
              </a:rPr>
              <a:t>0.1-0.5mm long</a:t>
            </a:r>
            <a:endParaRPr sz="2590">
              <a:solidFill>
                <a:srgbClr val="92D050"/>
              </a:solidFill>
              <a:latin typeface="Corbel"/>
              <a:ea typeface="Corbel"/>
              <a:cs typeface="Corbel"/>
              <a:sym typeface="Corbel"/>
            </a:endParaRPr>
          </a:p>
        </p:txBody>
      </p:sp>
      <p:pic>
        <p:nvPicPr>
          <p:cNvPr id="467" name="Google Shape;467;p36"/>
          <p:cNvPicPr preferRelativeResize="0"/>
          <p:nvPr/>
        </p:nvPicPr>
        <p:blipFill rotWithShape="1">
          <a:blip r:embed="rId3">
            <a:alphaModFix/>
          </a:blip>
          <a:srcRect/>
          <a:stretch/>
        </p:blipFill>
        <p:spPr>
          <a:xfrm>
            <a:off x="5713252" y="749287"/>
            <a:ext cx="3028757" cy="2175657"/>
          </a:xfrm>
          <a:prstGeom prst="rect">
            <a:avLst/>
          </a:prstGeom>
          <a:noFill/>
          <a:ln>
            <a:noFill/>
          </a:ln>
        </p:spPr>
      </p:pic>
      <p:pic>
        <p:nvPicPr>
          <p:cNvPr id="468" name="Google Shape;468;p36"/>
          <p:cNvPicPr preferRelativeResize="0"/>
          <p:nvPr/>
        </p:nvPicPr>
        <p:blipFill rotWithShape="1">
          <a:blip r:embed="rId4">
            <a:alphaModFix/>
          </a:blip>
          <a:srcRect l="19763" t="13658" r="20969" b="14045"/>
          <a:stretch/>
        </p:blipFill>
        <p:spPr>
          <a:xfrm>
            <a:off x="5864081" y="3346034"/>
            <a:ext cx="2956391" cy="241184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7"/>
          <p:cNvSpPr txBox="1">
            <a:spLocks noGrp="1"/>
          </p:cNvSpPr>
          <p:nvPr>
            <p:ph type="title" idx="4294967295"/>
          </p:nvPr>
        </p:nvSpPr>
        <p:spPr>
          <a:xfrm>
            <a:off x="683568" y="298274"/>
            <a:ext cx="7772400" cy="91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Consolas"/>
              <a:buNone/>
            </a:pPr>
            <a:r>
              <a:rPr lang="en-CA">
                <a:latin typeface="Consolas"/>
                <a:ea typeface="Consolas"/>
                <a:cs typeface="Consolas"/>
                <a:sym typeface="Consolas"/>
              </a:rPr>
              <a:t>Dehydration</a:t>
            </a:r>
            <a:endParaRPr/>
          </a:p>
        </p:txBody>
      </p:sp>
      <p:sp>
        <p:nvSpPr>
          <p:cNvPr id="474" name="Google Shape;474;p37"/>
          <p:cNvSpPr txBox="1">
            <a:spLocks noGrp="1"/>
          </p:cNvSpPr>
          <p:nvPr>
            <p:ph type="body" idx="4294967295"/>
          </p:nvPr>
        </p:nvSpPr>
        <p:spPr>
          <a:xfrm>
            <a:off x="683568" y="1340768"/>
            <a:ext cx="7772400" cy="4224654"/>
          </a:xfrm>
          <a:prstGeom prst="rect">
            <a:avLst/>
          </a:prstGeom>
          <a:noFill/>
          <a:ln>
            <a:noFill/>
          </a:ln>
        </p:spPr>
        <p:txBody>
          <a:bodyPr spcFirstLastPara="1" wrap="square" lIns="91425" tIns="45700" rIns="91425" bIns="45700" anchor="t" anchorCtr="0">
            <a:normAutofit/>
          </a:bodyPr>
          <a:lstStyle/>
          <a:p>
            <a:pPr marL="687600" lvl="0" indent="-687600" algn="l" rtl="0">
              <a:lnSpc>
                <a:spcPct val="90000"/>
              </a:lnSpc>
              <a:spcBef>
                <a:spcPts val="0"/>
              </a:spcBef>
              <a:spcAft>
                <a:spcPts val="0"/>
              </a:spcAft>
              <a:buClr>
                <a:srgbClr val="92D050"/>
              </a:buClr>
              <a:buSzPts val="2220"/>
              <a:buChar char="•"/>
            </a:pPr>
            <a:r>
              <a:rPr lang="en-CA" sz="2960">
                <a:solidFill>
                  <a:srgbClr val="92D050"/>
                </a:solidFill>
                <a:latin typeface="Corbel"/>
                <a:ea typeface="Corbel"/>
                <a:cs typeface="Corbel"/>
                <a:sym typeface="Corbel"/>
              </a:rPr>
              <a:t>The key to these organisms living in extreme environments is dehydration</a:t>
            </a:r>
            <a:endParaRPr/>
          </a:p>
          <a:p>
            <a:pPr marL="687600" lvl="0" indent="-687600" algn="l" rtl="0">
              <a:lnSpc>
                <a:spcPct val="90000"/>
              </a:lnSpc>
              <a:spcBef>
                <a:spcPts val="2400"/>
              </a:spcBef>
              <a:spcAft>
                <a:spcPts val="0"/>
              </a:spcAft>
              <a:buClr>
                <a:srgbClr val="92D050"/>
              </a:buClr>
              <a:buSzPts val="2220"/>
              <a:buChar char="•"/>
            </a:pPr>
            <a:r>
              <a:rPr lang="en-CA" sz="2960">
                <a:solidFill>
                  <a:srgbClr val="92D050"/>
                </a:solidFill>
                <a:latin typeface="Corbel"/>
                <a:ea typeface="Corbel"/>
                <a:cs typeface="Corbel"/>
                <a:sym typeface="Corbel"/>
              </a:rPr>
              <a:t>Experiment with different techniques:</a:t>
            </a:r>
            <a:endParaRPr/>
          </a:p>
          <a:p>
            <a:pPr marL="742950" lvl="1" indent="-285750" algn="l" rtl="0">
              <a:lnSpc>
                <a:spcPct val="90000"/>
              </a:lnSpc>
              <a:spcBef>
                <a:spcPts val="2918"/>
              </a:spcBef>
              <a:spcAft>
                <a:spcPts val="0"/>
              </a:spcAft>
              <a:buClr>
                <a:srgbClr val="807F83"/>
              </a:buClr>
              <a:buSzPts val="2590"/>
              <a:buChar char="–"/>
            </a:pPr>
            <a:r>
              <a:rPr lang="en-CA" sz="2590">
                <a:latin typeface="Corbel"/>
                <a:ea typeface="Corbel"/>
                <a:cs typeface="Corbel"/>
                <a:sym typeface="Corbel"/>
              </a:rPr>
              <a:t>Heat</a:t>
            </a:r>
            <a:endParaRPr/>
          </a:p>
          <a:p>
            <a:pPr marL="742950" lvl="1" indent="-285750" algn="l" rtl="0">
              <a:lnSpc>
                <a:spcPct val="90000"/>
              </a:lnSpc>
              <a:spcBef>
                <a:spcPts val="518"/>
              </a:spcBef>
              <a:spcAft>
                <a:spcPts val="0"/>
              </a:spcAft>
              <a:buClr>
                <a:srgbClr val="807F83"/>
              </a:buClr>
              <a:buSzPts val="2590"/>
              <a:buChar char="–"/>
            </a:pPr>
            <a:r>
              <a:rPr lang="en-CA" sz="2590">
                <a:latin typeface="Corbel"/>
                <a:ea typeface="Corbel"/>
                <a:cs typeface="Corbel"/>
                <a:sym typeface="Corbel"/>
              </a:rPr>
              <a:t>Cold </a:t>
            </a:r>
            <a:endParaRPr/>
          </a:p>
          <a:p>
            <a:pPr marL="742950" lvl="1" indent="-285750" algn="l" rtl="0">
              <a:lnSpc>
                <a:spcPct val="90000"/>
              </a:lnSpc>
              <a:spcBef>
                <a:spcPts val="518"/>
              </a:spcBef>
              <a:spcAft>
                <a:spcPts val="0"/>
              </a:spcAft>
              <a:buClr>
                <a:srgbClr val="807F83"/>
              </a:buClr>
              <a:buSzPts val="2590"/>
              <a:buChar char="–"/>
            </a:pPr>
            <a:r>
              <a:rPr lang="en-CA" sz="2590">
                <a:latin typeface="Corbel"/>
                <a:ea typeface="Corbel"/>
                <a:cs typeface="Corbel"/>
                <a:sym typeface="Corbel"/>
              </a:rPr>
              <a:t>Salt</a:t>
            </a:r>
            <a:endParaRPr/>
          </a:p>
          <a:p>
            <a:pPr marL="742950" lvl="1" indent="-285750" algn="l" rtl="0">
              <a:lnSpc>
                <a:spcPct val="90000"/>
              </a:lnSpc>
              <a:spcBef>
                <a:spcPts val="518"/>
              </a:spcBef>
              <a:spcAft>
                <a:spcPts val="0"/>
              </a:spcAft>
              <a:buClr>
                <a:srgbClr val="807F83"/>
              </a:buClr>
              <a:buSzPts val="2590"/>
              <a:buChar char="–"/>
            </a:pPr>
            <a:r>
              <a:rPr lang="en-CA" sz="2590">
                <a:latin typeface="Corbel"/>
                <a:ea typeface="Corbel"/>
                <a:cs typeface="Corbel"/>
                <a:sym typeface="Corbel"/>
              </a:rPr>
              <a:t>Sunlight</a:t>
            </a:r>
            <a:endParaRPr/>
          </a:p>
          <a:p>
            <a:pPr marL="742950" lvl="1" indent="-285750" algn="l" rtl="0">
              <a:lnSpc>
                <a:spcPct val="90000"/>
              </a:lnSpc>
              <a:spcBef>
                <a:spcPts val="518"/>
              </a:spcBef>
              <a:spcAft>
                <a:spcPts val="0"/>
              </a:spcAft>
              <a:buClr>
                <a:srgbClr val="807F83"/>
              </a:buClr>
              <a:buSzPts val="2590"/>
              <a:buChar char="–"/>
            </a:pPr>
            <a:r>
              <a:rPr lang="en-CA" sz="2590">
                <a:latin typeface="Corbel"/>
                <a:ea typeface="Corbel"/>
                <a:cs typeface="Corbel"/>
                <a:sym typeface="Corbel"/>
              </a:rPr>
              <a:t>Other ideas?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39"/>
          <p:cNvPicPr preferRelativeResize="0"/>
          <p:nvPr/>
        </p:nvPicPr>
        <p:blipFill rotWithShape="1">
          <a:blip r:embed="rId3">
            <a:alphaModFix/>
          </a:blip>
          <a:srcRect/>
          <a:stretch/>
        </p:blipFill>
        <p:spPr>
          <a:xfrm rot="5400000">
            <a:off x="1476899" y="-1053050"/>
            <a:ext cx="6238976" cy="82783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489"/>
        <p:cNvGrpSpPr/>
        <p:nvPr/>
      </p:nvGrpSpPr>
      <p:grpSpPr>
        <a:xfrm>
          <a:off x="0" y="0"/>
          <a:ext cx="0" cy="0"/>
          <a:chOff x="0" y="0"/>
          <a:chExt cx="0" cy="0"/>
        </a:xfrm>
      </p:grpSpPr>
      <p:sp>
        <p:nvSpPr>
          <p:cNvPr id="490" name="Google Shape;490;p40"/>
          <p:cNvSpPr txBox="1">
            <a:spLocks noGrp="1"/>
          </p:cNvSpPr>
          <p:nvPr>
            <p:ph type="title" idx="4294967295"/>
          </p:nvPr>
        </p:nvSpPr>
        <p:spPr>
          <a:xfrm>
            <a:off x="146756" y="171450"/>
            <a:ext cx="8997244" cy="91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3600"/>
              <a:buFont typeface="Consolas"/>
              <a:buNone/>
            </a:pPr>
            <a:r>
              <a:rPr lang="en-CA" sz="3600">
                <a:latin typeface="Consolas"/>
                <a:ea typeface="Consolas"/>
                <a:cs typeface="Consolas"/>
                <a:sym typeface="Consolas"/>
              </a:rPr>
              <a:t>How do I become an Astrobiologist?</a:t>
            </a:r>
            <a:endParaRPr/>
          </a:p>
        </p:txBody>
      </p:sp>
      <p:sp>
        <p:nvSpPr>
          <p:cNvPr id="491" name="Google Shape;491;p40"/>
          <p:cNvSpPr txBox="1">
            <a:spLocks noGrp="1"/>
          </p:cNvSpPr>
          <p:nvPr>
            <p:ph type="body" idx="4294967295"/>
          </p:nvPr>
        </p:nvSpPr>
        <p:spPr>
          <a:xfrm>
            <a:off x="598311" y="1298928"/>
            <a:ext cx="7772400" cy="5073650"/>
          </a:xfrm>
          <a:prstGeom prst="rect">
            <a:avLst/>
          </a:prstGeom>
          <a:noFill/>
          <a:ln>
            <a:noFill/>
          </a:ln>
        </p:spPr>
        <p:txBody>
          <a:bodyPr spcFirstLastPara="1" wrap="square" lIns="91425" tIns="45700" rIns="91425" bIns="45700" anchor="t" anchorCtr="0">
            <a:normAutofit/>
          </a:bodyPr>
          <a:lstStyle/>
          <a:p>
            <a:pPr marL="687600" lvl="0" indent="-687600" algn="l" rtl="0">
              <a:lnSpc>
                <a:spcPct val="90000"/>
              </a:lnSpc>
              <a:spcBef>
                <a:spcPts val="0"/>
              </a:spcBef>
              <a:spcAft>
                <a:spcPts val="0"/>
              </a:spcAft>
              <a:buClr>
                <a:srgbClr val="807F83"/>
              </a:buClr>
              <a:buSzPts val="2100"/>
              <a:buChar char="•"/>
            </a:pPr>
            <a:r>
              <a:rPr lang="en-CA">
                <a:latin typeface="Corbel"/>
                <a:ea typeface="Corbel"/>
                <a:cs typeface="Corbel"/>
                <a:sym typeface="Corbel"/>
              </a:rPr>
              <a:t>Little bit about me:</a:t>
            </a:r>
            <a:endParaRPr/>
          </a:p>
          <a:p>
            <a:pPr marL="742950" lvl="1" indent="-285750" algn="l" rtl="0">
              <a:lnSpc>
                <a:spcPct val="90000"/>
              </a:lnSpc>
              <a:spcBef>
                <a:spcPts val="2960"/>
              </a:spcBef>
              <a:spcAft>
                <a:spcPts val="0"/>
              </a:spcAft>
              <a:buClr>
                <a:srgbClr val="807F83"/>
              </a:buClr>
              <a:buSzPts val="2800"/>
              <a:buChar char="–"/>
            </a:pPr>
            <a:r>
              <a:rPr lang="en-CA">
                <a:latin typeface="Corbel"/>
                <a:ea typeface="Corbel"/>
                <a:cs typeface="Corbel"/>
                <a:sym typeface="Corbel"/>
              </a:rPr>
              <a:t>Went to McMaster University</a:t>
            </a:r>
            <a:endParaRPr/>
          </a:p>
          <a:p>
            <a:pPr marL="1143000" lvl="2" indent="-228600" algn="l" rtl="0">
              <a:lnSpc>
                <a:spcPct val="90000"/>
              </a:lnSpc>
              <a:spcBef>
                <a:spcPts val="480"/>
              </a:spcBef>
              <a:spcAft>
                <a:spcPts val="0"/>
              </a:spcAft>
              <a:buClr>
                <a:srgbClr val="807F83"/>
              </a:buClr>
              <a:buSzPts val="2400"/>
              <a:buChar char="•"/>
            </a:pPr>
            <a:r>
              <a:rPr lang="en-CA">
                <a:latin typeface="Corbel"/>
                <a:ea typeface="Corbel"/>
                <a:cs typeface="Corbel"/>
                <a:sym typeface="Corbel"/>
              </a:rPr>
              <a:t>Honours Bachelors in Biology with a Minor in Geology</a:t>
            </a:r>
            <a:endParaRPr/>
          </a:p>
          <a:p>
            <a:pPr marL="1600200" lvl="3" indent="-228600" algn="l" rtl="0">
              <a:lnSpc>
                <a:spcPct val="90000"/>
              </a:lnSpc>
              <a:spcBef>
                <a:spcPts val="400"/>
              </a:spcBef>
              <a:spcAft>
                <a:spcPts val="0"/>
              </a:spcAft>
              <a:buClr>
                <a:srgbClr val="807F83"/>
              </a:buClr>
              <a:buSzPts val="2000"/>
              <a:buChar char="–"/>
            </a:pPr>
            <a:r>
              <a:rPr lang="en-CA">
                <a:latin typeface="Corbel"/>
                <a:ea typeface="Corbel"/>
                <a:cs typeface="Corbel"/>
                <a:sym typeface="Corbel"/>
              </a:rPr>
              <a:t>Senior Thesis on extremophilic bacteria in the Canadian Arctic – field work on Ward Hunt Island</a:t>
            </a:r>
            <a:endParaRPr/>
          </a:p>
          <a:p>
            <a:pPr marL="1143000" lvl="2" indent="-228600" algn="l" rtl="0">
              <a:lnSpc>
                <a:spcPct val="90000"/>
              </a:lnSpc>
              <a:spcBef>
                <a:spcPts val="480"/>
              </a:spcBef>
              <a:spcAft>
                <a:spcPts val="0"/>
              </a:spcAft>
              <a:buClr>
                <a:srgbClr val="807F83"/>
              </a:buClr>
              <a:buSzPts val="2400"/>
              <a:buChar char="•"/>
            </a:pPr>
            <a:r>
              <a:rPr lang="en-CA">
                <a:latin typeface="Corbel"/>
                <a:ea typeface="Corbel"/>
                <a:cs typeface="Corbel"/>
                <a:sym typeface="Corbel"/>
              </a:rPr>
              <a:t>Masters in Biology (Origin’s Institute)</a:t>
            </a:r>
            <a:endParaRPr/>
          </a:p>
          <a:p>
            <a:pPr marL="1600200" lvl="3" indent="-228600" algn="l" rtl="0">
              <a:lnSpc>
                <a:spcPct val="90000"/>
              </a:lnSpc>
              <a:spcBef>
                <a:spcPts val="400"/>
              </a:spcBef>
              <a:spcAft>
                <a:spcPts val="0"/>
              </a:spcAft>
              <a:buClr>
                <a:srgbClr val="807F83"/>
              </a:buClr>
              <a:buSzPts val="2000"/>
              <a:buChar char="–"/>
            </a:pPr>
            <a:r>
              <a:rPr lang="en-CA">
                <a:latin typeface="Corbel"/>
                <a:ea typeface="Corbel"/>
                <a:cs typeface="Corbel"/>
                <a:sym typeface="Corbel"/>
              </a:rPr>
              <a:t>Studying Tardigrades on the Ward Hunt Ice Shelf</a:t>
            </a:r>
            <a:endParaRPr/>
          </a:p>
          <a:p>
            <a:pPr marL="742950" lvl="1" indent="-285750" algn="l" rtl="0">
              <a:lnSpc>
                <a:spcPct val="90000"/>
              </a:lnSpc>
              <a:spcBef>
                <a:spcPts val="560"/>
              </a:spcBef>
              <a:spcAft>
                <a:spcPts val="0"/>
              </a:spcAft>
              <a:buClr>
                <a:srgbClr val="807F83"/>
              </a:buClr>
              <a:buSzPts val="2800"/>
              <a:buChar char="–"/>
            </a:pPr>
            <a:r>
              <a:rPr lang="en-CA">
                <a:latin typeface="Corbel"/>
                <a:ea typeface="Corbel"/>
                <a:cs typeface="Corbel"/>
                <a:sym typeface="Corbel"/>
              </a:rPr>
              <a:t>University of Western Ontario</a:t>
            </a:r>
            <a:endParaRPr/>
          </a:p>
          <a:p>
            <a:pPr marL="1143000" lvl="2" indent="-228600" algn="l" rtl="0">
              <a:lnSpc>
                <a:spcPct val="90000"/>
              </a:lnSpc>
              <a:spcBef>
                <a:spcPts val="480"/>
              </a:spcBef>
              <a:spcAft>
                <a:spcPts val="0"/>
              </a:spcAft>
              <a:buClr>
                <a:srgbClr val="807F83"/>
              </a:buClr>
              <a:buSzPts val="2400"/>
              <a:buChar char="•"/>
            </a:pPr>
            <a:r>
              <a:rPr lang="en-CA">
                <a:latin typeface="Corbel"/>
                <a:ea typeface="Corbel"/>
                <a:cs typeface="Corbel"/>
                <a:sym typeface="Corbel"/>
              </a:rPr>
              <a:t>PhD Candidate in Planetary Science</a:t>
            </a:r>
            <a:endParaRPr/>
          </a:p>
          <a:p>
            <a:pPr marL="1600200" lvl="3" indent="-228600" algn="l" rtl="0">
              <a:lnSpc>
                <a:spcPct val="90000"/>
              </a:lnSpc>
              <a:spcBef>
                <a:spcPts val="400"/>
              </a:spcBef>
              <a:spcAft>
                <a:spcPts val="0"/>
              </a:spcAft>
              <a:buClr>
                <a:srgbClr val="807F83"/>
              </a:buClr>
              <a:buSzPts val="2000"/>
              <a:buChar char="–"/>
            </a:pPr>
            <a:r>
              <a:rPr lang="en-CA">
                <a:latin typeface="Corbel"/>
                <a:ea typeface="Corbel"/>
                <a:cs typeface="Corbel"/>
                <a:sym typeface="Corbel"/>
              </a:rPr>
              <a:t>Studying bacteria living in rocks that have been hit by meteorites – Mars Analog Site on Devon Island</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4"/>
          <p:cNvSpPr txBox="1">
            <a:spLocks noGrp="1"/>
          </p:cNvSpPr>
          <p:nvPr>
            <p:ph type="title" idx="4294967295"/>
          </p:nvPr>
        </p:nvSpPr>
        <p:spPr>
          <a:xfrm>
            <a:off x="191911" y="188913"/>
            <a:ext cx="9595555" cy="91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4400"/>
              <a:buFont typeface="Consolas"/>
              <a:buNone/>
            </a:pPr>
            <a:r>
              <a:rPr lang="en-CA" sz="4400">
                <a:latin typeface="Consolas"/>
                <a:ea typeface="Consolas"/>
                <a:cs typeface="Consolas"/>
                <a:sym typeface="Consolas"/>
              </a:rPr>
              <a:t>Astrobiology in Pop culture</a:t>
            </a:r>
            <a:endParaRPr/>
          </a:p>
        </p:txBody>
      </p:sp>
      <p:pic>
        <p:nvPicPr>
          <p:cNvPr id="192" name="Google Shape;192;p4"/>
          <p:cNvPicPr preferRelativeResize="0"/>
          <p:nvPr/>
        </p:nvPicPr>
        <p:blipFill rotWithShape="1">
          <a:blip r:embed="rId3">
            <a:alphaModFix/>
          </a:blip>
          <a:srcRect/>
          <a:stretch/>
        </p:blipFill>
        <p:spPr>
          <a:xfrm>
            <a:off x="6595710" y="4618166"/>
            <a:ext cx="2040290" cy="1439972"/>
          </a:xfrm>
          <a:prstGeom prst="rect">
            <a:avLst/>
          </a:prstGeom>
          <a:noFill/>
          <a:ln>
            <a:noFill/>
          </a:ln>
        </p:spPr>
      </p:pic>
      <p:pic>
        <p:nvPicPr>
          <p:cNvPr id="193" name="Google Shape;193;p4"/>
          <p:cNvPicPr preferRelativeResize="0"/>
          <p:nvPr/>
        </p:nvPicPr>
        <p:blipFill rotWithShape="1">
          <a:blip r:embed="rId4">
            <a:alphaModFix/>
          </a:blip>
          <a:srcRect/>
          <a:stretch/>
        </p:blipFill>
        <p:spPr>
          <a:xfrm>
            <a:off x="3202781" y="1832505"/>
            <a:ext cx="2738437" cy="3600450"/>
          </a:xfrm>
          <a:prstGeom prst="rect">
            <a:avLst/>
          </a:prstGeom>
          <a:noFill/>
          <a:ln>
            <a:noFill/>
          </a:ln>
        </p:spPr>
      </p:pic>
      <p:pic>
        <p:nvPicPr>
          <p:cNvPr id="194" name="Google Shape;194;p4"/>
          <p:cNvPicPr preferRelativeResize="0"/>
          <p:nvPr/>
        </p:nvPicPr>
        <p:blipFill rotWithShape="1">
          <a:blip r:embed="rId5">
            <a:alphaModFix/>
          </a:blip>
          <a:srcRect/>
          <a:stretch/>
        </p:blipFill>
        <p:spPr>
          <a:xfrm>
            <a:off x="727868" y="4377033"/>
            <a:ext cx="1711325" cy="1711325"/>
          </a:xfrm>
          <a:prstGeom prst="rect">
            <a:avLst/>
          </a:prstGeom>
          <a:noFill/>
          <a:ln>
            <a:noFill/>
          </a:ln>
        </p:spPr>
      </p:pic>
      <p:pic>
        <p:nvPicPr>
          <p:cNvPr id="195" name="Google Shape;195;p4"/>
          <p:cNvPicPr preferRelativeResize="0"/>
          <p:nvPr/>
        </p:nvPicPr>
        <p:blipFill rotWithShape="1">
          <a:blip r:embed="rId6">
            <a:alphaModFix/>
          </a:blip>
          <a:srcRect/>
          <a:stretch/>
        </p:blipFill>
        <p:spPr>
          <a:xfrm>
            <a:off x="6516688" y="1196975"/>
            <a:ext cx="2211177" cy="3180058"/>
          </a:xfrm>
          <a:prstGeom prst="rect">
            <a:avLst/>
          </a:prstGeom>
          <a:noFill/>
          <a:ln>
            <a:noFill/>
          </a:ln>
        </p:spPr>
      </p:pic>
      <p:pic>
        <p:nvPicPr>
          <p:cNvPr id="196" name="Google Shape;196;p4"/>
          <p:cNvPicPr preferRelativeResize="0"/>
          <p:nvPr/>
        </p:nvPicPr>
        <p:blipFill rotWithShape="1">
          <a:blip r:embed="rId7">
            <a:alphaModFix/>
          </a:blip>
          <a:srcRect/>
          <a:stretch/>
        </p:blipFill>
        <p:spPr>
          <a:xfrm>
            <a:off x="539750" y="1196975"/>
            <a:ext cx="2087563" cy="301566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6128f4f503_0_29"/>
          <p:cNvSpPr txBox="1"/>
          <p:nvPr/>
        </p:nvSpPr>
        <p:spPr>
          <a:xfrm>
            <a:off x="2747400" y="1933850"/>
            <a:ext cx="36492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5400">
                <a:solidFill>
                  <a:schemeClr val="dk1"/>
                </a:solidFill>
              </a:rPr>
              <a:t>Thank you!</a:t>
            </a:r>
            <a:endParaRPr sz="5400">
              <a:solidFill>
                <a:schemeClr val="dk1"/>
              </a:solidFill>
            </a:endParaRPr>
          </a:p>
        </p:txBody>
      </p:sp>
      <p:sp>
        <p:nvSpPr>
          <p:cNvPr id="498" name="Google Shape;498;g6128f4f503_0_29"/>
          <p:cNvSpPr txBox="1"/>
          <p:nvPr/>
        </p:nvSpPr>
        <p:spPr>
          <a:xfrm>
            <a:off x="3120150" y="3340875"/>
            <a:ext cx="29037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4200">
                <a:solidFill>
                  <a:schemeClr val="dk1"/>
                </a:solidFill>
              </a:rPr>
              <a:t>Questions?</a:t>
            </a:r>
            <a:endParaRPr sz="4200">
              <a:solidFill>
                <a:schemeClr val="dk1"/>
              </a:solidFill>
            </a:endParaRPr>
          </a:p>
        </p:txBody>
      </p:sp>
      <p:pic>
        <p:nvPicPr>
          <p:cNvPr id="499" name="Google Shape;499;g6128f4f503_0_29"/>
          <p:cNvPicPr preferRelativeResize="0"/>
          <p:nvPr/>
        </p:nvPicPr>
        <p:blipFill>
          <a:blip r:embed="rId3">
            <a:alphaModFix/>
          </a:blip>
          <a:stretch>
            <a:fillRect/>
          </a:stretch>
        </p:blipFill>
        <p:spPr>
          <a:xfrm>
            <a:off x="2103625" y="6284126"/>
            <a:ext cx="6873600" cy="469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5"/>
          <p:cNvPicPr preferRelativeResize="0"/>
          <p:nvPr/>
        </p:nvPicPr>
        <p:blipFill rotWithShape="1">
          <a:blip r:embed="rId3">
            <a:alphaModFix/>
          </a:blip>
          <a:srcRect l="2919"/>
          <a:stretch/>
        </p:blipFill>
        <p:spPr>
          <a:xfrm>
            <a:off x="5724525" y="28575"/>
            <a:ext cx="2016125" cy="1887538"/>
          </a:xfrm>
          <a:prstGeom prst="rect">
            <a:avLst/>
          </a:prstGeom>
          <a:noFill/>
          <a:ln>
            <a:noFill/>
          </a:ln>
        </p:spPr>
      </p:pic>
      <p:pic>
        <p:nvPicPr>
          <p:cNvPr id="202" name="Google Shape;202;p5"/>
          <p:cNvPicPr preferRelativeResize="0"/>
          <p:nvPr/>
        </p:nvPicPr>
        <p:blipFill rotWithShape="1">
          <a:blip r:embed="rId4">
            <a:alphaModFix/>
          </a:blip>
          <a:srcRect/>
          <a:stretch/>
        </p:blipFill>
        <p:spPr>
          <a:xfrm>
            <a:off x="539750" y="549275"/>
            <a:ext cx="4294011" cy="2325335"/>
          </a:xfrm>
          <a:prstGeom prst="rect">
            <a:avLst/>
          </a:prstGeom>
          <a:noFill/>
          <a:ln>
            <a:noFill/>
          </a:ln>
        </p:spPr>
      </p:pic>
      <p:sp>
        <p:nvSpPr>
          <p:cNvPr id="203" name="Google Shape;203;p5"/>
          <p:cNvSpPr txBox="1">
            <a:spLocks noGrp="1"/>
          </p:cNvSpPr>
          <p:nvPr>
            <p:ph type="body" idx="4294967295"/>
          </p:nvPr>
        </p:nvSpPr>
        <p:spPr>
          <a:xfrm>
            <a:off x="4674661" y="2003952"/>
            <a:ext cx="4342339" cy="1515358"/>
          </a:xfrm>
          <a:prstGeom prst="rect">
            <a:avLst/>
          </a:prstGeom>
          <a:noFill/>
          <a:ln>
            <a:noFill/>
          </a:ln>
        </p:spPr>
        <p:txBody>
          <a:bodyPr spcFirstLastPara="1" wrap="square" lIns="91425" tIns="45700" rIns="91425" bIns="45700" anchor="t" anchorCtr="0">
            <a:normAutofit/>
          </a:bodyPr>
          <a:lstStyle/>
          <a:p>
            <a:pPr marL="410844" lvl="0" indent="-410844" algn="ctr" rtl="0">
              <a:spcBef>
                <a:spcPts val="0"/>
              </a:spcBef>
              <a:spcAft>
                <a:spcPts val="0"/>
              </a:spcAft>
              <a:buClr>
                <a:schemeClr val="dk1"/>
              </a:buClr>
              <a:buSzPts val="1942"/>
              <a:buNone/>
            </a:pPr>
            <a:r>
              <a:rPr lang="en-CA" sz="2590">
                <a:solidFill>
                  <a:schemeClr val="dk1"/>
                </a:solidFill>
                <a:latin typeface="Corbel"/>
                <a:ea typeface="Corbel"/>
                <a:cs typeface="Corbel"/>
                <a:sym typeface="Corbel"/>
              </a:rPr>
              <a:t>    The study of life in extreme environments on Earth</a:t>
            </a:r>
            <a:endParaRPr sz="2590">
              <a:solidFill>
                <a:schemeClr val="dk1"/>
              </a:solidFill>
            </a:endParaRPr>
          </a:p>
          <a:p>
            <a:pPr marL="742950" lvl="1" indent="-285750" algn="l" rtl="0">
              <a:spcBef>
                <a:spcPts val="2918"/>
              </a:spcBef>
              <a:spcAft>
                <a:spcPts val="0"/>
              </a:spcAft>
              <a:buClr>
                <a:srgbClr val="807F83"/>
              </a:buClr>
              <a:buSzPts val="2590"/>
              <a:buFont typeface="Noto Sans Symbols"/>
              <a:buNone/>
            </a:pPr>
            <a:endParaRPr sz="2590">
              <a:latin typeface="Corbel"/>
              <a:ea typeface="Corbel"/>
              <a:cs typeface="Corbel"/>
              <a:sym typeface="Corbel"/>
            </a:endParaRPr>
          </a:p>
        </p:txBody>
      </p:sp>
      <p:sp>
        <p:nvSpPr>
          <p:cNvPr id="204" name="Google Shape;204;p5"/>
          <p:cNvSpPr/>
          <p:nvPr/>
        </p:nvSpPr>
        <p:spPr>
          <a:xfrm>
            <a:off x="637294" y="3714438"/>
            <a:ext cx="3313112" cy="1871662"/>
          </a:xfrm>
          <a:prstGeom prst="rect">
            <a:avLst/>
          </a:prstGeom>
          <a:noFill/>
          <a:ln>
            <a:noFill/>
          </a:ln>
        </p:spPr>
        <p:txBody>
          <a:bodyPr spcFirstLastPara="1" wrap="square" lIns="91425" tIns="45700" rIns="91425" bIns="45700" anchor="t" anchorCtr="0">
            <a:noAutofit/>
          </a:bodyPr>
          <a:lstStyle/>
          <a:p>
            <a:pPr marL="410844" marR="0" lvl="0" indent="-342899" algn="ctr" rtl="0">
              <a:spcBef>
                <a:spcPts val="0"/>
              </a:spcBef>
              <a:spcAft>
                <a:spcPts val="0"/>
              </a:spcAft>
              <a:buNone/>
            </a:pPr>
            <a:r>
              <a:rPr lang="en-CA" sz="3000" b="0" i="0" u="none" strike="noStrike" cap="none">
                <a:solidFill>
                  <a:schemeClr val="dk1"/>
                </a:solidFill>
                <a:latin typeface="Corbel"/>
                <a:ea typeface="Corbel"/>
                <a:cs typeface="Corbel"/>
                <a:sym typeface="Corbel"/>
              </a:rPr>
              <a:t>    The study of possible habitats for life on other planets</a:t>
            </a:r>
            <a:endParaRPr sz="1800" b="0" i="0" u="none" strike="noStrike" cap="none">
              <a:solidFill>
                <a:schemeClr val="dk1"/>
              </a:solidFill>
              <a:latin typeface="Calibri"/>
              <a:ea typeface="Calibri"/>
              <a:cs typeface="Calibri"/>
              <a:sym typeface="Calibri"/>
            </a:endParaRPr>
          </a:p>
        </p:txBody>
      </p:sp>
      <p:pic>
        <p:nvPicPr>
          <p:cNvPr id="205" name="Google Shape;205;p5"/>
          <p:cNvPicPr preferRelativeResize="0"/>
          <p:nvPr/>
        </p:nvPicPr>
        <p:blipFill rotWithShape="1">
          <a:blip r:embed="rId5">
            <a:alphaModFix/>
          </a:blip>
          <a:srcRect/>
          <a:stretch/>
        </p:blipFill>
        <p:spPr>
          <a:xfrm>
            <a:off x="4585581" y="3221567"/>
            <a:ext cx="4294012" cy="285740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6"/>
          <p:cNvPicPr preferRelativeResize="0"/>
          <p:nvPr/>
        </p:nvPicPr>
        <p:blipFill rotWithShape="1">
          <a:blip r:embed="rId3">
            <a:alphaModFix/>
          </a:blip>
          <a:srcRect b="6777"/>
          <a:stretch/>
        </p:blipFill>
        <p:spPr>
          <a:xfrm>
            <a:off x="4734985" y="2875492"/>
            <a:ext cx="4126469" cy="3154715"/>
          </a:xfrm>
          <a:prstGeom prst="rect">
            <a:avLst/>
          </a:prstGeom>
          <a:noFill/>
          <a:ln>
            <a:noFill/>
          </a:ln>
        </p:spPr>
      </p:pic>
      <p:pic>
        <p:nvPicPr>
          <p:cNvPr id="211" name="Google Shape;211;p6" descr="A picture containing outdoor, cake, fungus, bird&#10;&#10;Description generated with very high confidence"/>
          <p:cNvPicPr preferRelativeResize="0"/>
          <p:nvPr/>
        </p:nvPicPr>
        <p:blipFill rotWithShape="1">
          <a:blip r:embed="rId4">
            <a:alphaModFix/>
          </a:blip>
          <a:srcRect r="4929" b="4044"/>
          <a:stretch/>
        </p:blipFill>
        <p:spPr>
          <a:xfrm>
            <a:off x="198791" y="198439"/>
            <a:ext cx="4170009" cy="3028280"/>
          </a:xfrm>
          <a:prstGeom prst="rect">
            <a:avLst/>
          </a:prstGeom>
          <a:noFill/>
          <a:ln>
            <a:noFill/>
          </a:ln>
        </p:spPr>
      </p:pic>
      <p:sp>
        <p:nvSpPr>
          <p:cNvPr id="212" name="Google Shape;212;p6"/>
          <p:cNvSpPr txBox="1"/>
          <p:nvPr/>
        </p:nvSpPr>
        <p:spPr>
          <a:xfrm>
            <a:off x="5137341" y="827793"/>
            <a:ext cx="3321756" cy="1654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800" b="0" i="0" u="none" strike="noStrike" cap="none">
                <a:solidFill>
                  <a:schemeClr val="dk1"/>
                </a:solidFill>
                <a:latin typeface="Corbel"/>
                <a:ea typeface="Corbel"/>
                <a:cs typeface="Corbel"/>
                <a:sym typeface="Corbel"/>
              </a:rPr>
              <a:t>Designing instruments to detect this life</a:t>
            </a:r>
            <a:endParaRPr sz="2800" b="0" i="0" u="none" strike="noStrike" cap="none">
              <a:solidFill>
                <a:schemeClr val="dk1"/>
              </a:solidFill>
              <a:latin typeface="Corbel"/>
              <a:ea typeface="Corbel"/>
              <a:cs typeface="Corbel"/>
              <a:sym typeface="Corbel"/>
            </a:endParaRPr>
          </a:p>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13" name="Google Shape;213;p6"/>
          <p:cNvSpPr txBox="1"/>
          <p:nvPr/>
        </p:nvSpPr>
        <p:spPr>
          <a:xfrm>
            <a:off x="912195" y="3838223"/>
            <a:ext cx="2743200"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2800" b="0" i="0" u="none" strike="noStrike" cap="none">
                <a:solidFill>
                  <a:schemeClr val="dk1"/>
                </a:solidFill>
                <a:latin typeface="Corbel"/>
                <a:ea typeface="Corbel"/>
                <a:cs typeface="Corbel"/>
                <a:sym typeface="Corbel"/>
              </a:rPr>
              <a:t>Studying the remnants of what life leaves behind</a:t>
            </a:r>
            <a:endParaRPr sz="2800" b="0" i="0" u="none" strike="noStrike" cap="none">
              <a:solidFill>
                <a:schemeClr val="dk1"/>
              </a:solidFill>
              <a:latin typeface="Corbel"/>
              <a:ea typeface="Corbel"/>
              <a:cs typeface="Corbel"/>
              <a:sym typeface="Corbe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7"/>
          <p:cNvSpPr txBox="1">
            <a:spLocks noGrp="1"/>
          </p:cNvSpPr>
          <p:nvPr>
            <p:ph type="title" idx="4294967295"/>
          </p:nvPr>
        </p:nvSpPr>
        <p:spPr>
          <a:xfrm>
            <a:off x="0" y="-120473"/>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Consolas"/>
              <a:buNone/>
            </a:pPr>
            <a:r>
              <a:rPr lang="en-CA">
                <a:latin typeface="Consolas"/>
                <a:ea typeface="Consolas"/>
                <a:cs typeface="Consolas"/>
                <a:sym typeface="Consolas"/>
              </a:rPr>
              <a:t>The Solar System</a:t>
            </a:r>
            <a:endParaRPr/>
          </a:p>
        </p:txBody>
      </p:sp>
      <p:pic>
        <p:nvPicPr>
          <p:cNvPr id="219" name="Google Shape;219;p7"/>
          <p:cNvPicPr preferRelativeResize="0"/>
          <p:nvPr/>
        </p:nvPicPr>
        <p:blipFill rotWithShape="1">
          <a:blip r:embed="rId3">
            <a:alphaModFix/>
          </a:blip>
          <a:srcRect/>
          <a:stretch/>
        </p:blipFill>
        <p:spPr>
          <a:xfrm>
            <a:off x="474311" y="1022527"/>
            <a:ext cx="8060090" cy="502092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8"/>
          <p:cNvSpPr txBox="1">
            <a:spLocks noGrp="1"/>
          </p:cNvSpPr>
          <p:nvPr>
            <p:ph type="title" idx="4294967295"/>
          </p:nvPr>
        </p:nvSpPr>
        <p:spPr>
          <a:xfrm>
            <a:off x="0" y="-23106"/>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4400"/>
              <a:buFont typeface="Consolas"/>
              <a:buNone/>
            </a:pPr>
            <a:r>
              <a:rPr lang="en-CA" sz="4400">
                <a:latin typeface="Consolas"/>
                <a:ea typeface="Consolas"/>
                <a:cs typeface="Consolas"/>
                <a:sym typeface="Consolas"/>
              </a:rPr>
              <a:t>Habitable Bodies?</a:t>
            </a:r>
            <a:endParaRPr/>
          </a:p>
        </p:txBody>
      </p:sp>
      <p:sp>
        <p:nvSpPr>
          <p:cNvPr id="225" name="Google Shape;225;p8"/>
          <p:cNvSpPr txBox="1">
            <a:spLocks noGrp="1"/>
          </p:cNvSpPr>
          <p:nvPr>
            <p:ph type="body" idx="4294967295"/>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687600" lvl="0" indent="-687600" algn="l" rtl="0">
              <a:spcBef>
                <a:spcPts val="0"/>
              </a:spcBef>
              <a:spcAft>
                <a:spcPts val="0"/>
              </a:spcAft>
              <a:buClr>
                <a:srgbClr val="807F83"/>
              </a:buClr>
              <a:buSzPts val="2100"/>
              <a:buChar char="•"/>
            </a:pPr>
            <a:r>
              <a:rPr lang="en-CA">
                <a:latin typeface="Corbel"/>
                <a:ea typeface="Corbel"/>
                <a:cs typeface="Corbel"/>
                <a:sym typeface="Corbel"/>
              </a:rPr>
              <a:t>Mars</a:t>
            </a:r>
            <a:endParaRPr/>
          </a:p>
          <a:p>
            <a:pPr marL="687600" lvl="0" indent="-687600" algn="l" rtl="0">
              <a:spcBef>
                <a:spcPts val="2400"/>
              </a:spcBef>
              <a:spcAft>
                <a:spcPts val="0"/>
              </a:spcAft>
              <a:buClr>
                <a:srgbClr val="807F83"/>
              </a:buClr>
              <a:buSzPts val="2100"/>
              <a:buChar char="•"/>
            </a:pPr>
            <a:r>
              <a:rPr lang="en-CA">
                <a:latin typeface="Corbel"/>
                <a:ea typeface="Corbel"/>
                <a:cs typeface="Corbel"/>
                <a:sym typeface="Corbel"/>
              </a:rPr>
              <a:t>Europa</a:t>
            </a:r>
            <a:endParaRPr/>
          </a:p>
          <a:p>
            <a:pPr marL="687600" lvl="0" indent="-687600" algn="l" rtl="0">
              <a:spcBef>
                <a:spcPts val="2400"/>
              </a:spcBef>
              <a:spcAft>
                <a:spcPts val="0"/>
              </a:spcAft>
              <a:buClr>
                <a:srgbClr val="807F83"/>
              </a:buClr>
              <a:buSzPts val="2100"/>
              <a:buChar char="•"/>
            </a:pPr>
            <a:r>
              <a:rPr lang="en-CA">
                <a:latin typeface="Corbel"/>
                <a:ea typeface="Corbel"/>
                <a:cs typeface="Corbel"/>
                <a:sym typeface="Corbel"/>
              </a:rPr>
              <a:t>Titan</a:t>
            </a:r>
            <a:endParaRPr/>
          </a:p>
          <a:p>
            <a:pPr marL="687600" lvl="0" indent="-687600" algn="l" rtl="0">
              <a:spcBef>
                <a:spcPts val="2400"/>
              </a:spcBef>
              <a:spcAft>
                <a:spcPts val="0"/>
              </a:spcAft>
              <a:buClr>
                <a:srgbClr val="807F83"/>
              </a:buClr>
              <a:buSzPts val="2100"/>
              <a:buChar char="•"/>
            </a:pPr>
            <a:r>
              <a:rPr lang="en-CA">
                <a:latin typeface="Corbel"/>
                <a:ea typeface="Corbel"/>
                <a:cs typeface="Corbel"/>
                <a:sym typeface="Corbel"/>
              </a:rPr>
              <a:t>Enceladus</a:t>
            </a:r>
            <a:endParaRPr/>
          </a:p>
        </p:txBody>
      </p:sp>
      <p:pic>
        <p:nvPicPr>
          <p:cNvPr id="226" name="Google Shape;226;p8"/>
          <p:cNvPicPr preferRelativeResize="0"/>
          <p:nvPr/>
        </p:nvPicPr>
        <p:blipFill rotWithShape="1">
          <a:blip r:embed="rId3">
            <a:alphaModFix/>
          </a:blip>
          <a:srcRect l="8182" r="3918"/>
          <a:stretch/>
        </p:blipFill>
        <p:spPr>
          <a:xfrm>
            <a:off x="468313" y="1052514"/>
            <a:ext cx="3014189" cy="3429176"/>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5402351" y="389642"/>
            <a:ext cx="2946400" cy="3916363"/>
          </a:xfrm>
          <a:prstGeom prst="rect">
            <a:avLst/>
          </a:prstGeom>
          <a:noFill/>
          <a:ln>
            <a:noFill/>
          </a:ln>
        </p:spPr>
      </p:pic>
      <p:pic>
        <p:nvPicPr>
          <p:cNvPr id="228" name="Google Shape;228;p8"/>
          <p:cNvPicPr preferRelativeResize="0"/>
          <p:nvPr/>
        </p:nvPicPr>
        <p:blipFill rotWithShape="1">
          <a:blip r:embed="rId5">
            <a:alphaModFix/>
          </a:blip>
          <a:srcRect l="2919"/>
          <a:stretch/>
        </p:blipFill>
        <p:spPr>
          <a:xfrm>
            <a:off x="3386226" y="2434431"/>
            <a:ext cx="2016125" cy="1887538"/>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4274726" y="4233074"/>
            <a:ext cx="3282050" cy="19570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9"/>
          <p:cNvPicPr preferRelativeResize="0"/>
          <p:nvPr/>
        </p:nvPicPr>
        <p:blipFill rotWithShape="1">
          <a:blip r:embed="rId3">
            <a:alphaModFix/>
          </a:blip>
          <a:srcRect/>
          <a:stretch/>
        </p:blipFill>
        <p:spPr>
          <a:xfrm>
            <a:off x="6516688" y="476250"/>
            <a:ext cx="2627312" cy="2376488"/>
          </a:xfrm>
          <a:prstGeom prst="rect">
            <a:avLst/>
          </a:prstGeom>
          <a:noFill/>
          <a:ln>
            <a:noFill/>
          </a:ln>
        </p:spPr>
      </p:pic>
      <p:sp>
        <p:nvSpPr>
          <p:cNvPr id="235" name="Google Shape;235;p9"/>
          <p:cNvSpPr txBox="1">
            <a:spLocks noGrp="1"/>
          </p:cNvSpPr>
          <p:nvPr>
            <p:ph type="title" idx="4294967295"/>
          </p:nvPr>
        </p:nvSpPr>
        <p:spPr>
          <a:xfrm>
            <a:off x="0" y="0"/>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4000"/>
              <a:buFont typeface="Consolas"/>
              <a:buNone/>
            </a:pPr>
            <a:r>
              <a:rPr lang="en-CA" sz="4000">
                <a:latin typeface="Consolas"/>
                <a:ea typeface="Consolas"/>
                <a:cs typeface="Consolas"/>
                <a:sym typeface="Consolas"/>
              </a:rPr>
              <a:t>How do you study this?</a:t>
            </a:r>
            <a:endParaRPr/>
          </a:p>
        </p:txBody>
      </p:sp>
      <p:sp>
        <p:nvSpPr>
          <p:cNvPr id="236" name="Google Shape;236;p9"/>
          <p:cNvSpPr txBox="1">
            <a:spLocks noGrp="1"/>
          </p:cNvSpPr>
          <p:nvPr>
            <p:ph type="body" idx="4294967295"/>
          </p:nvPr>
        </p:nvSpPr>
        <p:spPr>
          <a:xfrm>
            <a:off x="0" y="1448153"/>
            <a:ext cx="6516688" cy="2557110"/>
          </a:xfrm>
          <a:prstGeom prst="rect">
            <a:avLst/>
          </a:prstGeom>
          <a:noFill/>
          <a:ln>
            <a:noFill/>
          </a:ln>
        </p:spPr>
        <p:txBody>
          <a:bodyPr spcFirstLastPara="1" wrap="square" lIns="91425" tIns="45700" rIns="91425" bIns="45700" anchor="t" anchorCtr="0">
            <a:normAutofit/>
          </a:bodyPr>
          <a:lstStyle/>
          <a:p>
            <a:pPr marL="687600" lvl="0" indent="-687600" algn="l" rtl="0">
              <a:lnSpc>
                <a:spcPct val="90000"/>
              </a:lnSpc>
              <a:spcBef>
                <a:spcPts val="0"/>
              </a:spcBef>
              <a:spcAft>
                <a:spcPts val="0"/>
              </a:spcAft>
              <a:buClr>
                <a:schemeClr val="dk1"/>
              </a:buClr>
              <a:buSzPts val="2100"/>
              <a:buChar char="•"/>
            </a:pPr>
            <a:r>
              <a:rPr lang="en-CA">
                <a:solidFill>
                  <a:schemeClr val="dk1"/>
                </a:solidFill>
                <a:latin typeface="Corbel"/>
                <a:ea typeface="Corbel"/>
                <a:cs typeface="Corbel"/>
                <a:sym typeface="Corbel"/>
              </a:rPr>
              <a:t>Send missions to other planets:</a:t>
            </a:r>
            <a:endParaRPr/>
          </a:p>
          <a:p>
            <a:pPr marL="742950" lvl="1" indent="-285750" algn="l" rtl="0">
              <a:lnSpc>
                <a:spcPct val="90000"/>
              </a:lnSpc>
              <a:spcBef>
                <a:spcPts val="2960"/>
              </a:spcBef>
              <a:spcAft>
                <a:spcPts val="0"/>
              </a:spcAft>
              <a:buClr>
                <a:srgbClr val="92D050"/>
              </a:buClr>
              <a:buSzPts val="2800"/>
              <a:buChar char="–"/>
            </a:pPr>
            <a:r>
              <a:rPr lang="en-CA">
                <a:solidFill>
                  <a:srgbClr val="92D050"/>
                </a:solidFill>
                <a:latin typeface="Corbel"/>
                <a:ea typeface="Corbel"/>
                <a:cs typeface="Corbel"/>
                <a:sym typeface="Corbel"/>
              </a:rPr>
              <a:t>Mars</a:t>
            </a:r>
            <a:r>
              <a:rPr lang="en-CA">
                <a:solidFill>
                  <a:schemeClr val="dk1"/>
                </a:solidFill>
                <a:latin typeface="Corbel"/>
                <a:ea typeface="Corbel"/>
                <a:cs typeface="Corbel"/>
                <a:sym typeface="Corbel"/>
              </a:rPr>
              <a:t> Rovers, Mars Reconnaissance Orbiter, Mars Science Laboratory</a:t>
            </a:r>
            <a:endParaRPr/>
          </a:p>
          <a:p>
            <a:pPr marL="742950" lvl="1" indent="-285750" algn="l" rtl="0">
              <a:lnSpc>
                <a:spcPct val="90000"/>
              </a:lnSpc>
              <a:spcBef>
                <a:spcPts val="560"/>
              </a:spcBef>
              <a:spcAft>
                <a:spcPts val="0"/>
              </a:spcAft>
              <a:buClr>
                <a:schemeClr val="dk1"/>
              </a:buClr>
              <a:buSzPts val="2800"/>
              <a:buChar char="–"/>
            </a:pPr>
            <a:r>
              <a:rPr lang="en-CA">
                <a:solidFill>
                  <a:schemeClr val="dk1"/>
                </a:solidFill>
                <a:latin typeface="Corbel"/>
                <a:ea typeface="Corbel"/>
                <a:cs typeface="Corbel"/>
                <a:sym typeface="Corbel"/>
              </a:rPr>
              <a:t>Cassini-Huygens - </a:t>
            </a:r>
            <a:r>
              <a:rPr lang="en-CA">
                <a:solidFill>
                  <a:srgbClr val="92D050"/>
                </a:solidFill>
                <a:latin typeface="Corbel"/>
                <a:ea typeface="Corbel"/>
                <a:cs typeface="Corbel"/>
                <a:sym typeface="Corbel"/>
              </a:rPr>
              <a:t>Jupiter, Saturn, Titan</a:t>
            </a:r>
            <a:endParaRPr/>
          </a:p>
        </p:txBody>
      </p:sp>
      <p:pic>
        <p:nvPicPr>
          <p:cNvPr id="237" name="Google Shape;237;p9"/>
          <p:cNvPicPr preferRelativeResize="0"/>
          <p:nvPr/>
        </p:nvPicPr>
        <p:blipFill rotWithShape="1">
          <a:blip r:embed="rId4">
            <a:alphaModFix/>
          </a:blip>
          <a:srcRect/>
          <a:stretch/>
        </p:blipFill>
        <p:spPr>
          <a:xfrm>
            <a:off x="5724525" y="4117975"/>
            <a:ext cx="2916238" cy="2047875"/>
          </a:xfrm>
          <a:prstGeom prst="rect">
            <a:avLst/>
          </a:prstGeom>
          <a:noFill/>
          <a:ln>
            <a:noFill/>
          </a:ln>
        </p:spPr>
      </p:pic>
      <p:pic>
        <p:nvPicPr>
          <p:cNvPr id="238" name="Google Shape;238;p9"/>
          <p:cNvPicPr preferRelativeResize="0"/>
          <p:nvPr/>
        </p:nvPicPr>
        <p:blipFill rotWithShape="1">
          <a:blip r:embed="rId5">
            <a:alphaModFix/>
          </a:blip>
          <a:srcRect/>
          <a:stretch/>
        </p:blipFill>
        <p:spPr>
          <a:xfrm>
            <a:off x="755650" y="4235450"/>
            <a:ext cx="3024188" cy="19304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2807</Words>
  <Application>Microsoft Office PowerPoint</Application>
  <PresentationFormat>On-screen Show (4:3)</PresentationFormat>
  <Paragraphs>238</Paragraphs>
  <Slides>40</Slides>
  <Notes>40</Notes>
  <HiddenSlides>2</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Corbel</vt:lpstr>
      <vt:lpstr>Malgun Gothic</vt:lpstr>
      <vt:lpstr>Arial</vt:lpstr>
      <vt:lpstr>Noto Sans Symbols</vt:lpstr>
      <vt:lpstr>Consolas</vt:lpstr>
      <vt:lpstr>Calibri</vt:lpstr>
      <vt:lpstr>Office Theme</vt:lpstr>
      <vt:lpstr>Office Theme</vt:lpstr>
      <vt:lpstr>PowerPoint Presentation</vt:lpstr>
      <vt:lpstr>PowerPoint Presentation</vt:lpstr>
      <vt:lpstr>What is Astrobiology?</vt:lpstr>
      <vt:lpstr>Astrobiology in Pop culture</vt:lpstr>
      <vt:lpstr>PowerPoint Presentation</vt:lpstr>
      <vt:lpstr>PowerPoint Presentation</vt:lpstr>
      <vt:lpstr>The Solar System</vt:lpstr>
      <vt:lpstr>Habitable Bodies?</vt:lpstr>
      <vt:lpstr>How do you study this?</vt:lpstr>
      <vt:lpstr>What to look for?</vt:lpstr>
      <vt:lpstr>What is Life?</vt:lpstr>
      <vt:lpstr>Would we recognize life?</vt:lpstr>
      <vt:lpstr>Extremophiles</vt:lpstr>
      <vt:lpstr>Analogue Sites</vt:lpstr>
      <vt:lpstr>Psychrophiles</vt:lpstr>
      <vt:lpstr>How does ICE form?</vt:lpstr>
      <vt:lpstr>PowerPoint Presentation</vt:lpstr>
      <vt:lpstr>PowerPoint Presentation</vt:lpstr>
      <vt:lpstr>Thermophiles</vt:lpstr>
      <vt:lpstr>PowerPoint Presentation</vt:lpstr>
      <vt:lpstr>PowerPoint Presentation</vt:lpstr>
      <vt:lpstr>Halophiles</vt:lpstr>
      <vt:lpstr>PowerPoint Presentation</vt:lpstr>
      <vt:lpstr>PowerPoint Presentation</vt:lpstr>
      <vt:lpstr>Barophiles</vt:lpstr>
      <vt:lpstr>PowerPoint Presentation</vt:lpstr>
      <vt:lpstr>PowerPoint Presentation</vt:lpstr>
      <vt:lpstr>PowerPoint Presentation</vt:lpstr>
      <vt:lpstr>Local Examples</vt:lpstr>
      <vt:lpstr>Tardigrades</vt:lpstr>
      <vt:lpstr>Tardigrades</vt:lpstr>
      <vt:lpstr>Cryptobiosis</vt:lpstr>
      <vt:lpstr>Tardigrades</vt:lpstr>
      <vt:lpstr>Where can you find them?</vt:lpstr>
      <vt:lpstr>Nematodes</vt:lpstr>
      <vt:lpstr>Rotifers</vt:lpstr>
      <vt:lpstr>Dehydration</vt:lpstr>
      <vt:lpstr>PowerPoint Presentation</vt:lpstr>
      <vt:lpstr>How do I become an Astrobiologist?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Wilson</dc:creator>
  <cp:lastModifiedBy>Megan Alexandra Da Silva Antunes</cp:lastModifiedBy>
  <cp:revision>4</cp:revision>
  <dcterms:created xsi:type="dcterms:W3CDTF">2011-12-23T15:22:14Z</dcterms:created>
  <dcterms:modified xsi:type="dcterms:W3CDTF">2019-09-03T15:22:45Z</dcterms:modified>
</cp:coreProperties>
</file>