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4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0" roundtripDataSignature="AMtx7mjkJgTt/Ejla1LexGhgiHYI/mcN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8" d="100"/>
          <a:sy n="78" d="100"/>
        </p:scale>
        <p:origin x="1114" y="5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notesMaster" Target="notesMasters/notesMaster1.xml"/><Relationship Id="rId50" Type="http://customschemas.google.com/relationships/presentationmetadata" Target="meta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8" Type="http://schemas.openxmlformats.org/officeDocument/2006/relationships/slide" Target="slides/slide6.xml"/><Relationship Id="rId5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en.wikipedia.org/wiki/Asteroid" TargetMode="External"/><Relationship Id="rId3" Type="http://schemas.openxmlformats.org/officeDocument/2006/relationships/hyperlink" Target="https://en.wikipedia.org/wiki/Meteorite" TargetMode="External"/><Relationship Id="rId7" Type="http://schemas.openxmlformats.org/officeDocument/2006/relationships/hyperlink" Target="https://en.wikipedia.org/wiki/Chondrite#cite_note-2"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en.wikipedia.org/wiki/Chondrite#cite_note-1" TargetMode="External"/><Relationship Id="rId5" Type="http://schemas.openxmlformats.org/officeDocument/2006/relationships/hyperlink" Target="https://en.wikipedia.org/wiki/Planetary_differentiation" TargetMode="External"/><Relationship Id="rId10" Type="http://schemas.openxmlformats.org/officeDocument/2006/relationships/hyperlink" Target="https://en.wikipedia.org/wiki/Chondrite#cite_note-4" TargetMode="External"/><Relationship Id="rId4" Type="http://schemas.openxmlformats.org/officeDocument/2006/relationships/hyperlink" Target="https://en.wikipedia.org/wiki/Melting" TargetMode="External"/><Relationship Id="rId9" Type="http://schemas.openxmlformats.org/officeDocument/2006/relationships/hyperlink" Target="https://en.wikipedia.org/wiki/Chondrite#cite_note-meteoroide-3"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Widmanst%C3%A4tten_pattern#cite_note-9"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en.wikipedia.org/wiki/Crystal"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Shows undifferentiated (left) to fully differentiated (right) bodies</a:t>
            </a:r>
            <a:endParaRPr/>
          </a:p>
          <a:p>
            <a:pPr marL="0" lvl="0" indent="0" algn="l" rtl="0">
              <a:spcBef>
                <a:spcPts val="0"/>
              </a:spcBef>
              <a:spcAft>
                <a:spcPts val="0"/>
              </a:spcAft>
              <a:buNone/>
            </a:pPr>
            <a:r>
              <a:rPr lang="en-US"/>
              <a:t>Talk about core formation</a:t>
            </a:r>
            <a:endParaRPr/>
          </a:p>
        </p:txBody>
      </p:sp>
      <p:sp>
        <p:nvSpPr>
          <p:cNvPr id="223" name="Google Shape;223;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0" name="Google Shape;23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Chondrites contain dust—embedded in this dust are presolar grains, which predate the formation of our solar system and originated elsewhere in the galaxy. These meteorites help us understand how the solar system formed.</a:t>
            </a:r>
            <a:endParaRPr/>
          </a:p>
          <a:p>
            <a:pPr marL="0" lvl="0" indent="0" algn="l" rtl="0">
              <a:spcBef>
                <a:spcPts val="0"/>
              </a:spcBef>
              <a:spcAft>
                <a:spcPts val="0"/>
              </a:spcAft>
              <a:buNone/>
            </a:pPr>
            <a:endParaRPr/>
          </a:p>
          <a:p>
            <a:pPr marL="0" lvl="0" indent="0" algn="l" rtl="0">
              <a:spcBef>
                <a:spcPts val="0"/>
              </a:spcBef>
              <a:spcAft>
                <a:spcPts val="0"/>
              </a:spcAft>
              <a:buNone/>
            </a:pPr>
            <a:r>
              <a:rPr lang="en-US"/>
              <a:t>Prominent among the components present in chondrites are the enigmatic chondrules, millimetre-sized spherical objects that originated as freely floating, molten or partially molten droplets in space; most chondrules are rich in the silicate minerals olivine and pyroxene.</a:t>
            </a:r>
            <a:endParaRPr/>
          </a:p>
          <a:p>
            <a:pPr marL="0" lvl="0" indent="0" algn="l" rtl="0">
              <a:spcBef>
                <a:spcPts val="0"/>
              </a:spcBef>
              <a:spcAft>
                <a:spcPts val="0"/>
              </a:spcAft>
              <a:buNone/>
            </a:pPr>
            <a:endParaRPr/>
          </a:p>
          <a:p>
            <a:pPr marL="0" lvl="0" indent="0" algn="l" rtl="0">
              <a:spcBef>
                <a:spcPts val="0"/>
              </a:spcBef>
              <a:spcAft>
                <a:spcPts val="0"/>
              </a:spcAft>
              <a:buNone/>
            </a:pPr>
            <a:r>
              <a:rPr lang="en-US"/>
              <a:t>POINT OUT FUSION CRUST IN PHOTO!</a:t>
            </a:r>
            <a:endParaRPr/>
          </a:p>
          <a:p>
            <a:pPr marL="0" lvl="0" indent="0" algn="l" rtl="0">
              <a:spcBef>
                <a:spcPts val="0"/>
              </a:spcBef>
              <a:spcAft>
                <a:spcPts val="0"/>
              </a:spcAft>
              <a:buNone/>
            </a:pPr>
            <a:endParaRPr/>
          </a:p>
          <a:p>
            <a:pPr marL="0" lvl="0" indent="0" algn="l" rtl="0">
              <a:spcBef>
                <a:spcPts val="0"/>
              </a:spcBef>
              <a:spcAft>
                <a:spcPts val="0"/>
              </a:spcAft>
              <a:buNone/>
            </a:pPr>
            <a:r>
              <a:rPr lang="en-US" b="1"/>
              <a:t>Chondrites</a:t>
            </a:r>
            <a:r>
              <a:rPr lang="en-US"/>
              <a:t> are stony (non-metallic) </a:t>
            </a:r>
            <a:r>
              <a:rPr lang="en-US" u="sng">
                <a:solidFill>
                  <a:schemeClr val="hlink"/>
                </a:solidFill>
                <a:hlinkClick r:id="rId3"/>
              </a:rPr>
              <a:t>meteorites</a:t>
            </a:r>
            <a:r>
              <a:rPr lang="en-US"/>
              <a:t> that have not been modified due to </a:t>
            </a:r>
            <a:r>
              <a:rPr lang="en-US" u="sng">
                <a:solidFill>
                  <a:schemeClr val="hlink"/>
                </a:solidFill>
                <a:hlinkClick r:id="rId4"/>
              </a:rPr>
              <a:t>melting</a:t>
            </a:r>
            <a:r>
              <a:rPr lang="en-US"/>
              <a:t> or </a:t>
            </a:r>
            <a:r>
              <a:rPr lang="en-US" u="sng">
                <a:solidFill>
                  <a:schemeClr val="hlink"/>
                </a:solidFill>
                <a:hlinkClick r:id="rId5"/>
              </a:rPr>
              <a:t>differentiation</a:t>
            </a:r>
            <a:r>
              <a:rPr lang="en-US"/>
              <a:t> of the parent body.</a:t>
            </a:r>
            <a:r>
              <a:rPr lang="en-US" u="sng" baseline="30000">
                <a:solidFill>
                  <a:schemeClr val="hlink"/>
                </a:solidFill>
                <a:hlinkClick r:id="rId6"/>
              </a:rPr>
              <a:t>[1]</a:t>
            </a:r>
            <a:r>
              <a:rPr lang="en-US" u="sng" baseline="30000">
                <a:solidFill>
                  <a:schemeClr val="hlink"/>
                </a:solidFill>
                <a:hlinkClick r:id="rId7"/>
              </a:rPr>
              <a:t>[2]</a:t>
            </a:r>
            <a:r>
              <a:rPr lang="en-US"/>
              <a:t> They are formed when various types of dust and small grains that were present in the early solar system accreted to form primitive </a:t>
            </a:r>
            <a:r>
              <a:rPr lang="en-US" u="sng">
                <a:solidFill>
                  <a:schemeClr val="hlink"/>
                </a:solidFill>
                <a:hlinkClick r:id="rId8"/>
              </a:rPr>
              <a:t>asteroids</a:t>
            </a:r>
            <a:r>
              <a:rPr lang="en-US"/>
              <a:t>. They are the most common type of meteorite that falls to Earth with estimates for the proportion of the total fall that they represent varying between 85.7%</a:t>
            </a:r>
            <a:r>
              <a:rPr lang="en-US" u="sng" baseline="30000">
                <a:solidFill>
                  <a:schemeClr val="hlink"/>
                </a:solidFill>
                <a:hlinkClick r:id="rId9"/>
              </a:rPr>
              <a:t>[3]</a:t>
            </a:r>
            <a:r>
              <a:rPr lang="en-US"/>
              <a:t> and 86.2%.</a:t>
            </a:r>
            <a:r>
              <a:rPr lang="en-US" u="sng" baseline="30000">
                <a:solidFill>
                  <a:schemeClr val="hlink"/>
                </a:solidFill>
                <a:hlinkClick r:id="rId10"/>
              </a:rPr>
              <a:t>[4]</a:t>
            </a:r>
            <a:endParaRPr/>
          </a:p>
        </p:txBody>
      </p:sp>
      <p:sp>
        <p:nvSpPr>
          <p:cNvPr id="231" name="Google Shape;23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8" name="Google Shape;238;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lt1"/>
                </a:solidFill>
              </a:rPr>
              <a:t>Widmanstätten pattern is the outlines of giant individual iron and nickel crystals; can’t get single crystals of them that large on Earth, which is how we know they’re from space</a:t>
            </a:r>
            <a:endParaRPr/>
          </a:p>
          <a:p>
            <a:pPr marL="0" lvl="0" indent="0" algn="l" rtl="0">
              <a:spcBef>
                <a:spcPts val="0"/>
              </a:spcBef>
              <a:spcAft>
                <a:spcPts val="0"/>
              </a:spcAft>
              <a:buNone/>
            </a:pPr>
            <a:endParaRPr>
              <a:solidFill>
                <a:schemeClr val="lt1"/>
              </a:solidFill>
            </a:endParaRPr>
          </a:p>
          <a:p>
            <a:pPr marL="0" lvl="0" indent="0" algn="l" rtl="0">
              <a:spcBef>
                <a:spcPts val="0"/>
              </a:spcBef>
              <a:spcAft>
                <a:spcPts val="0"/>
              </a:spcAft>
              <a:buNone/>
            </a:pPr>
            <a:r>
              <a:rPr lang="en-US"/>
              <a:t>very slow cooling, about 100 to 10,000 °C/Myr, with total cooling times of 10 Myr or less.</a:t>
            </a:r>
            <a:r>
              <a:rPr lang="en-US" u="sng" baseline="30000">
                <a:solidFill>
                  <a:schemeClr val="hlink"/>
                </a:solidFill>
                <a:hlinkClick r:id="rId3"/>
              </a:rPr>
              <a:t>[9]</a:t>
            </a:r>
            <a:r>
              <a:rPr lang="en-US"/>
              <a:t> This explains why this structure cannot be reproduced in the laboratory.</a:t>
            </a:r>
            <a:endParaRPr/>
          </a:p>
          <a:p>
            <a:pPr marL="0" lvl="0" indent="0" algn="l" rtl="0">
              <a:spcBef>
                <a:spcPts val="0"/>
              </a:spcBef>
              <a:spcAft>
                <a:spcPts val="0"/>
              </a:spcAft>
              <a:buNone/>
            </a:pPr>
            <a:r>
              <a:rPr lang="en-US"/>
              <a:t>The </a:t>
            </a:r>
            <a:r>
              <a:rPr lang="en-US" u="sng">
                <a:solidFill>
                  <a:schemeClr val="hlink"/>
                </a:solidFill>
                <a:hlinkClick r:id="rId4"/>
              </a:rPr>
              <a:t>crystalline</a:t>
            </a:r>
            <a:r>
              <a:rPr lang="en-US"/>
              <a:t> patterns become visible when the meteorites are cut, polished, and acid etched,</a:t>
            </a:r>
            <a:endParaRPr/>
          </a:p>
          <a:p>
            <a:pPr marL="0" lvl="0" indent="0" algn="l" rtl="0">
              <a:spcBef>
                <a:spcPts val="0"/>
              </a:spcBef>
              <a:spcAft>
                <a:spcPts val="0"/>
              </a:spcAft>
              <a:buNone/>
            </a:pPr>
            <a:endParaRPr/>
          </a:p>
        </p:txBody>
      </p:sp>
      <p:sp>
        <p:nvSpPr>
          <p:cNvPr id="239" name="Google Shape;239;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Pallasites have a matrix of iron w/embedded silicates (usually olivine)</a:t>
            </a:r>
            <a:endParaRPr/>
          </a:p>
          <a:p>
            <a:pPr marL="0" lvl="0" indent="0" algn="l" rtl="0">
              <a:spcBef>
                <a:spcPts val="0"/>
              </a:spcBef>
              <a:spcAft>
                <a:spcPts val="0"/>
              </a:spcAft>
              <a:buNone/>
            </a:pPr>
            <a:r>
              <a:rPr lang="en-US"/>
              <a:t>Mesosiderites are rare; breccias w/signs of metamorphism</a:t>
            </a:r>
            <a:endParaRPr/>
          </a:p>
          <a:p>
            <a:pPr marL="0" lvl="0" indent="0" algn="l" rtl="0">
              <a:spcBef>
                <a:spcPts val="0"/>
              </a:spcBef>
              <a:spcAft>
                <a:spcPts val="0"/>
              </a:spcAft>
              <a:buNone/>
            </a:pPr>
            <a:endParaRPr/>
          </a:p>
          <a:p>
            <a:pPr marL="0" lvl="0" indent="0" algn="l" rtl="0">
              <a:spcBef>
                <a:spcPts val="0"/>
              </a:spcBef>
              <a:spcAft>
                <a:spcPts val="0"/>
              </a:spcAft>
              <a:buNone/>
            </a:pPr>
            <a:r>
              <a:rPr lang="en-US"/>
              <a:t>Meso-side-rites</a:t>
            </a:r>
            <a:endParaRPr/>
          </a:p>
        </p:txBody>
      </p:sp>
      <p:sp>
        <p:nvSpPr>
          <p:cNvPr id="249" name="Google Shape;249;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Photo: “Black Beauty” (martian shergottite)</a:t>
            </a:r>
            <a:endParaRPr/>
          </a:p>
          <a:p>
            <a:pPr marL="0" marR="0" lvl="0" indent="0" algn="l" rtl="0">
              <a:lnSpc>
                <a:spcPct val="100000"/>
              </a:lnSpc>
              <a:spcBef>
                <a:spcPts val="360"/>
              </a:spcBef>
              <a:spcAft>
                <a:spcPts val="0"/>
              </a:spcAft>
              <a:buClr>
                <a:schemeClr val="dk1"/>
              </a:buClr>
              <a:buSzPts val="1200"/>
              <a:buFont typeface="Calibri"/>
              <a:buNone/>
            </a:pPr>
            <a:endParaRPr/>
          </a:p>
          <a:p>
            <a:pPr marL="0" marR="0" lvl="0" indent="0" algn="l" rtl="0">
              <a:lnSpc>
                <a:spcPct val="100000"/>
              </a:lnSpc>
              <a:spcBef>
                <a:spcPts val="360"/>
              </a:spcBef>
              <a:spcAft>
                <a:spcPts val="0"/>
              </a:spcAft>
              <a:buClr>
                <a:schemeClr val="dk1"/>
              </a:buClr>
              <a:buSzPts val="1200"/>
              <a:buFont typeface="Calibri"/>
              <a:buNone/>
            </a:pPr>
            <a:r>
              <a:rPr lang="en-US"/>
              <a:t>An achondrite is a stony meteorite that does not contain chondrules. It consists of material similar to terrestrial basalts or plutonic rocks and has been differentiated and reprocessed to a lesser or greater degree due to melting and recrystallization on or within meteorite parent bodies. As a result, achondrites have distinct textures and mineralogies indicative of igneous processes.</a:t>
            </a:r>
            <a:endParaRPr/>
          </a:p>
          <a:p>
            <a:pPr marL="0" lvl="0" indent="0" algn="l" rtl="0">
              <a:spcBef>
                <a:spcPts val="0"/>
              </a:spcBef>
              <a:spcAft>
                <a:spcPts val="0"/>
              </a:spcAft>
              <a:buNone/>
            </a:pPr>
            <a:endParaRPr/>
          </a:p>
        </p:txBody>
      </p:sp>
      <p:sp>
        <p:nvSpPr>
          <p:cNvPr id="258" name="Google Shape;258;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
        <p:nvSpPr>
          <p:cNvPr id="265" name="Google Shape;265;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6" name="Google Shape;266;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Impact hazards: Mention dinosaur extinction, Chelyabinsk shockwave damage</a:t>
            </a:r>
            <a:endParaRPr/>
          </a:p>
          <a:p>
            <a:pPr marL="0" lvl="0" indent="0" algn="l" rtl="0">
              <a:spcBef>
                <a:spcPts val="0"/>
              </a:spcBef>
              <a:spcAft>
                <a:spcPts val="0"/>
              </a:spcAft>
              <a:buNone/>
            </a:pPr>
            <a:r>
              <a:rPr lang="en-US"/>
              <a:t>Origin of solar system: As mentioned on chondrites slide, chondrules tell us about composition of pre-solar nebula</a:t>
            </a:r>
            <a:endParaRPr/>
          </a:p>
          <a:p>
            <a:pPr marL="0" lvl="0" indent="0" algn="l" rtl="0">
              <a:spcBef>
                <a:spcPts val="0"/>
              </a:spcBef>
              <a:spcAft>
                <a:spcPts val="0"/>
              </a:spcAft>
              <a:buNone/>
            </a:pPr>
            <a:r>
              <a:rPr lang="en-US"/>
              <a:t>Asteroid mining: Precious metals = valuable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
        <p:nvSpPr>
          <p:cNvPr id="273" name="Google Shape;273;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4" name="Google Shape;274;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
        <p:nvSpPr>
          <p:cNvPr id="281" name="Google Shape;281;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2" name="Google Shape;282;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
        <p:nvSpPr>
          <p:cNvPr id="293" name="Google Shape;293;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94" name="Google Shape;294;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lt1"/>
              </a:buClr>
              <a:buSzPts val="1200"/>
              <a:buFont typeface="Calibri"/>
              <a:buNone/>
            </a:pPr>
            <a:r>
              <a:rPr lang="en-US">
                <a:solidFill>
                  <a:schemeClr val="lt1"/>
                </a:solidFill>
              </a:rPr>
              <a:t>183 known craters </a:t>
            </a:r>
            <a:endParaRPr/>
          </a:p>
          <a:p>
            <a:pPr marL="342900" lvl="0" indent="-342900" algn="l" rtl="0">
              <a:spcBef>
                <a:spcPts val="0"/>
              </a:spcBef>
              <a:spcAft>
                <a:spcPts val="0"/>
              </a:spcAft>
              <a:buClr>
                <a:schemeClr val="dk1"/>
              </a:buClr>
              <a:buSzPts val="1200"/>
              <a:buFont typeface="Calibri"/>
              <a:buNone/>
            </a:pPr>
            <a:endParaRPr>
              <a:solidFill>
                <a:schemeClr val="lt1"/>
              </a:solidFill>
            </a:endParaRPr>
          </a:p>
          <a:p>
            <a:pPr marL="342900" lvl="0" indent="-342900" algn="l" rtl="0">
              <a:spcBef>
                <a:spcPts val="0"/>
              </a:spcBef>
              <a:spcAft>
                <a:spcPts val="0"/>
              </a:spcAft>
              <a:buClr>
                <a:schemeClr val="lt1"/>
              </a:buClr>
              <a:buSzPts val="1200"/>
              <a:buFont typeface="Calibri"/>
              <a:buNone/>
            </a:pPr>
            <a:r>
              <a:rPr lang="en-US">
                <a:solidFill>
                  <a:schemeClr val="lt1"/>
                </a:solidFill>
              </a:rPr>
              <a:t>Where don’t we see craters?</a:t>
            </a:r>
            <a:endParaRPr/>
          </a:p>
          <a:p>
            <a:pPr marL="342900" lvl="0" indent="-342900" algn="l" rtl="0">
              <a:spcBef>
                <a:spcPts val="0"/>
              </a:spcBef>
              <a:spcAft>
                <a:spcPts val="0"/>
              </a:spcAft>
              <a:buNone/>
            </a:pPr>
            <a:r>
              <a:rPr lang="en-US">
                <a:solidFill>
                  <a:schemeClr val="lt1"/>
                </a:solidFill>
              </a:rPr>
              <a:t>Oceans, Greenland, Russia, Alaska. </a:t>
            </a:r>
            <a:endParaRPr/>
          </a:p>
          <a:p>
            <a:pPr marL="342900" lvl="0" indent="-342900" algn="l" rtl="0">
              <a:spcBef>
                <a:spcPts val="0"/>
              </a:spcBef>
              <a:spcAft>
                <a:spcPts val="0"/>
              </a:spcAft>
              <a:buNone/>
            </a:pPr>
            <a:endParaRPr>
              <a:solidFill>
                <a:schemeClr val="lt1"/>
              </a:solidFill>
            </a:endParaRPr>
          </a:p>
          <a:p>
            <a:pPr marL="342900" lvl="0" indent="-342900" algn="l" rtl="0">
              <a:spcBef>
                <a:spcPts val="0"/>
              </a:spcBef>
              <a:spcAft>
                <a:spcPts val="0"/>
              </a:spcAft>
              <a:buNone/>
            </a:pPr>
            <a:r>
              <a:rPr lang="en-US">
                <a:solidFill>
                  <a:schemeClr val="lt1"/>
                </a:solidFill>
              </a:rPr>
              <a:t>Ask them to think about why this might be as we look at our nearest neighbor, the Moon.</a:t>
            </a:r>
            <a:endParaRPr/>
          </a:p>
          <a:p>
            <a:pPr marL="342900" lvl="0" indent="-342900" algn="l" rtl="0">
              <a:spcBef>
                <a:spcPts val="0"/>
              </a:spcBef>
              <a:spcAft>
                <a:spcPts val="0"/>
              </a:spcAft>
              <a:buNone/>
            </a:pPr>
            <a:endParaRPr/>
          </a:p>
          <a:p>
            <a:pPr marL="342900" lvl="0" indent="-342900" algn="l" rtl="0">
              <a:spcBef>
                <a:spcPts val="0"/>
              </a:spcBef>
              <a:spcAft>
                <a:spcPts val="0"/>
              </a:spcAft>
              <a:buNone/>
            </a:pPr>
            <a:r>
              <a:rPr lang="en-US"/>
              <a:t>Image credit: http://www.lpi.usra.edu/publications/slidesets/craters/slide_2.html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
        <p:nvSpPr>
          <p:cNvPr id="301" name="Google Shape;301;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02" name="Google Shape;302;p1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many craters are in this photo of the moon? (this is the entire moon, front and back).</a:t>
            </a:r>
            <a:endParaRPr/>
          </a:p>
          <a:p>
            <a:pPr marL="0" lvl="0" indent="0" algn="l" rtl="0">
              <a:spcBef>
                <a:spcPts val="0"/>
              </a:spcBef>
              <a:spcAft>
                <a:spcPts val="0"/>
              </a:spcAft>
              <a:buNone/>
            </a:pPr>
            <a:endParaRPr/>
          </a:p>
          <a:p>
            <a:pPr marL="0" lvl="0" indent="0" algn="l" rtl="0">
              <a:spcBef>
                <a:spcPts val="0"/>
              </a:spcBef>
              <a:spcAft>
                <a:spcPts val="0"/>
              </a:spcAft>
              <a:buNone/>
            </a:pPr>
            <a:r>
              <a:rPr lang="en-US"/>
              <a:t>We can see about 30,000 craters on the moon by looking through a small telescope in your backyard. Can see millions of craters if look in more detail using larger telescopes and cameras on satellites orbiting the Moon.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None/>
            </a:pPr>
            <a:r>
              <a:rPr lang="en-US"/>
              <a:t>Image credit: NASA</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
        <p:nvSpPr>
          <p:cNvPr id="309" name="Google Shape;309;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10" name="Google Shape;310;p2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When the meteoroid strikes the Earth, a shockwave is sent through the ground. </a:t>
            </a:r>
            <a:endParaRPr/>
          </a:p>
          <a:p>
            <a:pPr marL="0" lvl="0" indent="0" algn="l" rtl="0">
              <a:spcBef>
                <a:spcPts val="0"/>
              </a:spcBef>
              <a:spcAft>
                <a:spcPts val="0"/>
              </a:spcAft>
              <a:buNone/>
            </a:pPr>
            <a:endParaRPr/>
          </a:p>
          <a:p>
            <a:pPr marL="0" lvl="0" indent="0" algn="l" rtl="0">
              <a:spcBef>
                <a:spcPts val="0"/>
              </a:spcBef>
              <a:spcAft>
                <a:spcPts val="0"/>
              </a:spcAft>
              <a:buNone/>
            </a:pPr>
            <a:r>
              <a:rPr lang="en-US"/>
              <a:t>Diagram from NASA Lunar Science Institute Cratering Lab:</a:t>
            </a:r>
            <a:endParaRPr/>
          </a:p>
          <a:p>
            <a:pPr marL="0" lvl="0" indent="0" algn="l" rtl="0">
              <a:spcBef>
                <a:spcPts val="0"/>
              </a:spcBef>
              <a:spcAft>
                <a:spcPts val="0"/>
              </a:spcAft>
              <a:buNone/>
            </a:pPr>
            <a:r>
              <a:rPr lang="en-US"/>
              <a:t>http://www.lpi.usra.edu/nlsi/education/hsResearch/crateringLab/lab/part1/background/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
        <p:nvSpPr>
          <p:cNvPr id="319" name="Google Shape;31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0" name="Google Shape;320;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shockwave is so powerful that it actually melts the rock and it acts like a liquid! The explosion and excavation of materials at the impacted site created piles of rock (called ejecta) around the circular hole as well as bright streaks of target material (called rays) thrown for great distances. The meteoroid itself is mostly vaporized. </a:t>
            </a:r>
            <a:endParaRPr/>
          </a:p>
          <a:p>
            <a:pPr marL="0" lvl="0" indent="0" algn="l" rtl="0">
              <a:spcBef>
                <a:spcPts val="0"/>
              </a:spcBef>
              <a:spcAft>
                <a:spcPts val="0"/>
              </a:spcAft>
              <a:buNone/>
            </a:pPr>
            <a:endParaRPr/>
          </a:p>
          <a:p>
            <a:pPr marL="0" lvl="0" indent="0" algn="l" rtl="0">
              <a:spcBef>
                <a:spcPts val="0"/>
              </a:spcBef>
              <a:spcAft>
                <a:spcPts val="0"/>
              </a:spcAft>
              <a:buNone/>
            </a:pPr>
            <a:r>
              <a:rPr lang="en-US"/>
              <a:t>Diagram from NASA Lunar Science Institute Cratering Lab:</a:t>
            </a:r>
            <a:endParaRPr/>
          </a:p>
          <a:p>
            <a:pPr marL="0" lvl="0" indent="0" algn="l" rtl="0">
              <a:spcBef>
                <a:spcPts val="0"/>
              </a:spcBef>
              <a:spcAft>
                <a:spcPts val="0"/>
              </a:spcAft>
              <a:buNone/>
            </a:pPr>
            <a:r>
              <a:rPr lang="en-US"/>
              <a:t>http://www.lpi.usra.edu/nlsi/education/hsResearch/crateringLab/lab/part1/background/</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
        <p:nvSpPr>
          <p:cNvPr id="328" name="Google Shape;328;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329" name="Google Shape;329;p2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rgbClr val="F2F2F2"/>
                </a:solidFill>
              </a:rPr>
              <a:t>This is what some impact craters will look like, and this process can take a few seconds to several hours to complete, depending on the size of impact. In the bowl of the crater is a mix of melt-rich material and breccia (looks like concrete), and fractured rock beneath that. There is an uplifted rim, and ejecta outside the bowl of the crater. Sometimes there is a central uplift or peak in the middle, and rings around the rim of the crater --- these occur in larger craters. </a:t>
            </a:r>
            <a:endParaRPr/>
          </a:p>
          <a:p>
            <a:pPr marL="0" lvl="0" indent="0" algn="l" rtl="0">
              <a:spcBef>
                <a:spcPts val="0"/>
              </a:spcBef>
              <a:spcAft>
                <a:spcPts val="0"/>
              </a:spcAft>
              <a:buNone/>
            </a:pPr>
            <a:endParaRPr i="1" u="sng">
              <a:solidFill>
                <a:srgbClr val="F2F2F2"/>
              </a:solidFill>
            </a:endParaRPr>
          </a:p>
          <a:p>
            <a:pPr marL="0" lvl="0" indent="0" algn="l" rtl="0">
              <a:spcBef>
                <a:spcPts val="0"/>
              </a:spcBef>
              <a:spcAft>
                <a:spcPts val="0"/>
              </a:spcAft>
              <a:buNone/>
            </a:pPr>
            <a:r>
              <a:rPr lang="en-US"/>
              <a:t>Diagram from NASA Lunar Science Institute Cratering Lab:</a:t>
            </a:r>
            <a:endParaRPr/>
          </a:p>
          <a:p>
            <a:pPr marL="0" lvl="0" indent="0" algn="l" rtl="0">
              <a:spcBef>
                <a:spcPts val="0"/>
              </a:spcBef>
              <a:spcAft>
                <a:spcPts val="0"/>
              </a:spcAft>
              <a:buNone/>
            </a:pPr>
            <a:r>
              <a:rPr lang="en-US"/>
              <a:t>http://www.lpi.usra.edu/nlsi/education/hsResearch/crateringLab/lab/part1/background/</a:t>
            </a:r>
            <a:endParaRPr/>
          </a:p>
          <a:p>
            <a:pPr marL="0" lvl="0" indent="0" algn="l" rtl="0">
              <a:spcBef>
                <a:spcPts val="0"/>
              </a:spcBef>
              <a:spcAft>
                <a:spcPts val="0"/>
              </a:spcAft>
              <a:buNone/>
            </a:pPr>
            <a:endParaRPr i="1" u="sng">
              <a:solidFill>
                <a:srgbClr val="F2F2F2"/>
              </a:solidFill>
            </a:endParaRPr>
          </a:p>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p2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6" name="Google Shape;336;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2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dk1"/>
                </a:solidFill>
              </a:rPr>
              <a:t>Vesta vs Ceres vs Moon</a:t>
            </a:r>
            <a:endParaRPr>
              <a:solidFill>
                <a:schemeClr val="dk1"/>
              </a:solidFill>
            </a:endParaRPr>
          </a:p>
        </p:txBody>
      </p:sp>
      <p:sp>
        <p:nvSpPr>
          <p:cNvPr id="356" name="Google Shape;35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2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9" name="Google Shape;36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Give ~5 minutes for patch design</a:t>
            </a:r>
            <a:endParaRPr/>
          </a:p>
        </p:txBody>
      </p:sp>
      <p:sp>
        <p:nvSpPr>
          <p:cNvPr id="370" name="Google Shape;37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
        <p:nvSpPr>
          <p:cNvPr id="380" name="Google Shape;380;p30:notes"/>
          <p:cNvSpPr>
            <a:spLocks noGrp="1" noRot="1" noChangeAspect="1"/>
          </p:cNvSpPr>
          <p:nvPr>
            <p:ph type="sldImg" idx="2"/>
          </p:nvPr>
        </p:nvSpPr>
        <p:spPr>
          <a:xfrm>
            <a:off x="1163638" y="692150"/>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81" name="Google Shape;381;p30:notes"/>
          <p:cNvSpPr txBox="1">
            <a:spLocks noGrp="1"/>
          </p:cNvSpPr>
          <p:nvPr>
            <p:ph type="body" idx="1"/>
          </p:nvPr>
        </p:nvSpPr>
        <p:spPr>
          <a:xfrm>
            <a:off x="925513" y="4379913"/>
            <a:ext cx="5084762" cy="4148137"/>
          </a:xfrm>
          <a:prstGeom prst="rect">
            <a:avLst/>
          </a:prstGeom>
          <a:noFill/>
          <a:ln>
            <a:noFill/>
          </a:ln>
        </p:spPr>
        <p:txBody>
          <a:bodyPr spcFirstLastPara="1" wrap="square" lIns="92150" tIns="46075" rIns="92150" bIns="46075" anchor="t" anchorCtr="0">
            <a:noAutofit/>
          </a:bodyPr>
          <a:lstStyle/>
          <a:p>
            <a:pPr marL="0" lvl="0" indent="0" algn="l" rtl="0">
              <a:spcBef>
                <a:spcPts val="0"/>
              </a:spcBef>
              <a:spcAft>
                <a:spcPts val="0"/>
              </a:spcAft>
              <a:buNone/>
            </a:pPr>
            <a:r>
              <a:rPr lang="en-US"/>
              <a:t>Moon is covered with craters, explain why Earth has so few</a:t>
            </a:r>
            <a:endParaRPr/>
          </a:p>
          <a:p>
            <a:pPr marL="0" lvl="0" indent="0" algn="l" rtl="0">
              <a:spcBef>
                <a:spcPts val="0"/>
              </a:spcBef>
              <a:spcAft>
                <a:spcPts val="0"/>
              </a:spcAft>
              <a:buNone/>
            </a:pPr>
            <a:endParaRPr/>
          </a:p>
          <a:p>
            <a:pPr marL="0" lvl="0" indent="0" algn="l" rtl="0">
              <a:spcBef>
                <a:spcPts val="0"/>
              </a:spcBef>
              <a:spcAft>
                <a:spcPts val="0"/>
              </a:spcAft>
              <a:buNone/>
            </a:pPr>
            <a:r>
              <a:rPr lang="en-US"/>
              <a:t>http://files.abovetopsecret.com/files/img/np54577b5d.jpg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5" name="Google Shape;17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solidFill>
                  <a:schemeClr val="dk1"/>
                </a:solidFill>
              </a:rPr>
              <a:t>Asteroids shown to relative scale in image.</a:t>
            </a:r>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US">
                <a:solidFill>
                  <a:schemeClr val="dk1"/>
                </a:solidFill>
              </a:rPr>
              <a:t>The first asteroid to be discovered, Ceres, was found in 1801 by Giuseppe Piazzi, and was originally considered to be a new planet.</a:t>
            </a:r>
            <a:endParaRPr/>
          </a:p>
        </p:txBody>
      </p:sp>
      <p:sp>
        <p:nvSpPr>
          <p:cNvPr id="176" name="Google Shape;17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p3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6" name="Google Shape;386;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3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2" name="Google Shape;39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0"/>
        <p:cNvGrpSpPr/>
        <p:nvPr/>
      </p:nvGrpSpPr>
      <p:grpSpPr>
        <a:xfrm>
          <a:off x="0" y="0"/>
          <a:ext cx="0" cy="0"/>
          <a:chOff x="0" y="0"/>
          <a:chExt cx="0" cy="0"/>
        </a:xfrm>
      </p:grpSpPr>
      <p:sp>
        <p:nvSpPr>
          <p:cNvPr id="401" name="Google Shape;401;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2" name="Google Shape;402;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Picture 1: Carl Sagan standing next to a model of the Viking lander in Death Valley, California</a:t>
            </a:r>
            <a:endParaRPr/>
          </a:p>
          <a:p>
            <a:pPr marL="0" lvl="0" indent="0" algn="l" rtl="0">
              <a:spcBef>
                <a:spcPts val="0"/>
              </a:spcBef>
              <a:spcAft>
                <a:spcPts val="0"/>
              </a:spcAft>
              <a:buNone/>
            </a:pPr>
            <a:r>
              <a:rPr lang="en-US"/>
              <a:t>Picture 2: A view of Mars taken by the Viking 2 lander</a:t>
            </a:r>
            <a:endParaRPr/>
          </a:p>
        </p:txBody>
      </p:sp>
      <p:sp>
        <p:nvSpPr>
          <p:cNvPr id="403" name="Google Shape;403;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3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1" name="Google Shape;411;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
        <p:nvSpPr>
          <p:cNvPr id="423" name="Google Shape;423;p35:notes"/>
          <p:cNvSpPr>
            <a:spLocks noGrp="1" noRot="1" noChangeAspect="1"/>
          </p:cNvSpPr>
          <p:nvPr>
            <p:ph type="sldImg" idx="2"/>
          </p:nvPr>
        </p:nvSpPr>
        <p:spPr>
          <a:xfrm>
            <a:off x="1163638" y="692150"/>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p35:notes"/>
          <p:cNvSpPr txBox="1">
            <a:spLocks noGrp="1"/>
          </p:cNvSpPr>
          <p:nvPr>
            <p:ph type="body" idx="1"/>
          </p:nvPr>
        </p:nvSpPr>
        <p:spPr>
          <a:xfrm>
            <a:off x="925513" y="4379913"/>
            <a:ext cx="5084762" cy="41481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http://www.lpi.usra.edu/research/lunar_orbiter/img/4-124H2.jpg</a:t>
            </a:r>
            <a:endParaRPr/>
          </a:p>
          <a:p>
            <a:pPr marL="0" lvl="0" indent="0" algn="l" rtl="0">
              <a:spcBef>
                <a:spcPts val="0"/>
              </a:spcBef>
              <a:spcAft>
                <a:spcPts val="0"/>
              </a:spcAft>
              <a:buNone/>
            </a:pPr>
            <a:endParaRPr/>
          </a:p>
          <a:p>
            <a:pPr marL="0" lvl="0" indent="0" algn="l" rtl="0">
              <a:spcBef>
                <a:spcPts val="0"/>
              </a:spcBef>
              <a:spcAft>
                <a:spcPts val="0"/>
              </a:spcAft>
              <a:buNone/>
            </a:pPr>
            <a:r>
              <a:rPr lang="en-US"/>
              <a:t>http://www.lpi.usra.edu/htbin/lunar_orbiter/lo.pl?info1257</a:t>
            </a:r>
            <a:endParaRPr/>
          </a:p>
          <a:p>
            <a:pPr marL="0" lvl="0" indent="0" algn="l" rtl="0">
              <a:spcBef>
                <a:spcPts val="0"/>
              </a:spcBef>
              <a:spcAft>
                <a:spcPts val="0"/>
              </a:spcAft>
              <a:buNone/>
            </a:pPr>
            <a:endParaRPr/>
          </a:p>
          <a:p>
            <a:pPr marL="0" lvl="0" indent="0" algn="l" rtl="0">
              <a:spcBef>
                <a:spcPts val="0"/>
              </a:spcBef>
              <a:spcAft>
                <a:spcPts val="0"/>
              </a:spcAft>
              <a:buNone/>
            </a:pPr>
            <a:r>
              <a:rPr lang="en-US"/>
              <a:t>Photo Number IV-124-H2</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Feature Name:   Tycho</a:t>
            </a:r>
            <a:endParaRPr/>
          </a:p>
          <a:p>
            <a:pPr marL="0" lvl="0" indent="0" algn="l" rtl="0">
              <a:spcBef>
                <a:spcPts val="0"/>
              </a:spcBef>
              <a:spcAft>
                <a:spcPts val="0"/>
              </a:spcAft>
              <a:buNone/>
            </a:pPr>
            <a:r>
              <a:rPr lang="en-US"/>
              <a:t>  Feature Latitude:   43.4°S</a:t>
            </a:r>
            <a:endParaRPr/>
          </a:p>
          <a:p>
            <a:pPr marL="0" lvl="0" indent="0" algn="l" rtl="0">
              <a:spcBef>
                <a:spcPts val="0"/>
              </a:spcBef>
              <a:spcAft>
                <a:spcPts val="0"/>
              </a:spcAft>
              <a:buNone/>
            </a:pPr>
            <a:r>
              <a:rPr lang="en-US"/>
              <a:t>  Feature Longitude:  11.1°W</a:t>
            </a:r>
            <a:endParaRPr/>
          </a:p>
          <a:p>
            <a:pPr marL="0" lvl="0" indent="0" algn="l" rtl="0">
              <a:spcBef>
                <a:spcPts val="0"/>
              </a:spcBef>
              <a:spcAft>
                <a:spcPts val="0"/>
              </a:spcAft>
              <a:buNone/>
            </a:pPr>
            <a:r>
              <a:rPr lang="en-US"/>
              <a:t>  Size:   102 km</a:t>
            </a:r>
            <a:endParaRPr/>
          </a:p>
          <a:p>
            <a:pPr marL="0" lvl="0" indent="0" algn="l" rtl="0">
              <a:spcBef>
                <a:spcPts val="0"/>
              </a:spcBef>
              <a:spcAft>
                <a:spcPts val="0"/>
              </a:spcAft>
              <a:buNone/>
            </a:pPr>
            <a:r>
              <a:rPr lang="en-US"/>
              <a:t>  Sun Angle:   70.1°</a:t>
            </a:r>
            <a:endParaRPr/>
          </a:p>
          <a:p>
            <a:pPr marL="0" lvl="0" indent="0" algn="l" rtl="0">
              <a:spcBef>
                <a:spcPts val="0"/>
              </a:spcBef>
              <a:spcAft>
                <a:spcPts val="0"/>
              </a:spcAft>
              <a:buNone/>
            </a:pPr>
            <a:r>
              <a:rPr lang="en-US"/>
              <a:t>  Spacecraft Altitude:   2994.47 km</a:t>
            </a:r>
            <a:endParaRPr/>
          </a:p>
          <a:p>
            <a:pPr marL="0" lvl="0" indent="0" algn="l" rtl="0">
              <a:spcBef>
                <a:spcPts val="0"/>
              </a:spcBef>
              <a:spcAft>
                <a:spcPts val="0"/>
              </a:spcAft>
              <a:buNone/>
            </a:pPr>
            <a:r>
              <a:rPr lang="en-US"/>
              <a:t>  Medium Photo Center Latitude:   43°S</a:t>
            </a:r>
            <a:endParaRPr/>
          </a:p>
          <a:p>
            <a:pPr marL="0" lvl="0" indent="0" algn="l" rtl="0">
              <a:spcBef>
                <a:spcPts val="0"/>
              </a:spcBef>
              <a:spcAft>
                <a:spcPts val="0"/>
              </a:spcAft>
              <a:buNone/>
            </a:pPr>
            <a:r>
              <a:rPr lang="en-US"/>
              <a:t>  Medium Photo Center Longitude:  14.08°W</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Add </a:t>
            </a:r>
            <a:r>
              <a:rPr lang="en-US" sz="4000"/>
              <a:t>crater close up chart</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
        <p:nvSpPr>
          <p:cNvPr id="429" name="Google Shape;429;p36:notes"/>
          <p:cNvSpPr>
            <a:spLocks noGrp="1" noRot="1" noChangeAspect="1"/>
          </p:cNvSpPr>
          <p:nvPr>
            <p:ph type="sldImg" idx="2"/>
          </p:nvPr>
        </p:nvSpPr>
        <p:spPr>
          <a:xfrm>
            <a:off x="1163638" y="692150"/>
            <a:ext cx="4610100" cy="3457575"/>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0" name="Google Shape;430;p36:notes"/>
          <p:cNvSpPr txBox="1">
            <a:spLocks noGrp="1"/>
          </p:cNvSpPr>
          <p:nvPr>
            <p:ph type="body" idx="1"/>
          </p:nvPr>
        </p:nvSpPr>
        <p:spPr>
          <a:xfrm>
            <a:off x="925513" y="4379913"/>
            <a:ext cx="5084762" cy="4148137"/>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Barringer Crater, Arizona</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
        <p:nvSpPr>
          <p:cNvPr id="435" name="Google Shape;435;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6" name="Google Shape;436;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On 11 September 2013 the "Moon Impacts Detection and Analysis System" (MIDAS) camera captured a bright 8-second long flash on the central nearside of the Moon. This was the brightest event captured so far by the MIDAS team, and they estimated that the crater should be between 46 and 56 meters in diameter. The LROC team targeted the reported coordinates (17.2°S, 339.5°E) of the flash and acquired several images over a few months until the crater was found in images acquired on 16 March 2014 and 13 April 2014!</a:t>
            </a:r>
            <a:endParaRPr/>
          </a:p>
          <a:p>
            <a:pPr marL="0" lvl="0" indent="0" algn="l" rtl="0">
              <a:spcBef>
                <a:spcPts val="0"/>
              </a:spcBef>
              <a:spcAft>
                <a:spcPts val="0"/>
              </a:spcAft>
              <a:buNone/>
            </a:pPr>
            <a:endParaRPr/>
          </a:p>
          <a:p>
            <a:pPr marL="0" lvl="0" indent="0" algn="l" rtl="0">
              <a:spcBef>
                <a:spcPts val="0"/>
              </a:spcBef>
              <a:spcAft>
                <a:spcPts val="0"/>
              </a:spcAft>
              <a:buNone/>
            </a:pPr>
            <a:r>
              <a:rPr lang="en-US"/>
              <a:t>(We’ve also seen new craters form on Mars with Mars Global Surveyor &amp; Mars Reconnaissance Orbiter)</a:t>
            </a:r>
            <a:endParaRPr/>
          </a:p>
          <a:p>
            <a:pPr marL="0" lvl="0" indent="0" algn="l" rtl="0">
              <a:spcBef>
                <a:spcPts val="0"/>
              </a:spcBef>
              <a:spcAft>
                <a:spcPts val="0"/>
              </a:spcAft>
              <a:buNone/>
            </a:pPr>
            <a:endParaRPr/>
          </a:p>
          <a:p>
            <a:pPr marL="0" lvl="0" indent="0" algn="l" rtl="0">
              <a:spcBef>
                <a:spcPts val="0"/>
              </a:spcBef>
              <a:spcAft>
                <a:spcPts val="0"/>
              </a:spcAft>
              <a:buNone/>
            </a:pPr>
            <a:r>
              <a:rPr lang="en-US"/>
              <a:t>http://lroc.sese.asu.edu/posts/810</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
        <p:nvSpPr>
          <p:cNvPr id="443" name="Google Shape;443;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4" name="Google Shape;444;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http://nssdc.gsfc.nasa.gov/planetary/sl9/image/sl9juppre_hst.gif</a:t>
            </a:r>
            <a:endParaRPr/>
          </a:p>
          <a:p>
            <a:pPr marL="0" lvl="0" indent="0" algn="l" rtl="0">
              <a:spcBef>
                <a:spcPts val="0"/>
              </a:spcBef>
              <a:spcAft>
                <a:spcPts val="0"/>
              </a:spcAft>
              <a:buNone/>
            </a:pPr>
            <a:endParaRPr/>
          </a:p>
          <a:p>
            <a:pPr marL="0" lvl="0" indent="0" algn="l" rtl="0">
              <a:spcBef>
                <a:spcPts val="0"/>
              </a:spcBef>
              <a:spcAft>
                <a:spcPts val="0"/>
              </a:spcAft>
              <a:buNone/>
            </a:pPr>
            <a:r>
              <a:rPr lang="en-US"/>
              <a:t>http://nssdc.gsfc.nasa.gov/planetary/sl9/html/preimpact_images.html</a:t>
            </a:r>
            <a:endParaRPr/>
          </a:p>
          <a:p>
            <a:pPr marL="0" lvl="0" indent="0" algn="l" rtl="0">
              <a:spcBef>
                <a:spcPts val="0"/>
              </a:spcBef>
              <a:spcAft>
                <a:spcPts val="0"/>
              </a:spcAft>
              <a:buNone/>
            </a:pPr>
            <a:endParaRPr/>
          </a:p>
          <a:p>
            <a:pPr marL="0" lvl="0" indent="0" algn="l" rtl="0">
              <a:spcBef>
                <a:spcPts val="0"/>
              </a:spcBef>
              <a:spcAft>
                <a:spcPts val="0"/>
              </a:spcAft>
              <a:buNone/>
            </a:pPr>
            <a:r>
              <a:rPr lang="en-US"/>
              <a:t>PHOTO RELEASE NO.: STScI-PR94-26a              FOR RELEASE:    July 7, 1994</a:t>
            </a:r>
            <a:endParaRPr/>
          </a:p>
          <a:p>
            <a:pPr marL="0" lvl="0" indent="0" algn="l" rtl="0">
              <a:spcBef>
                <a:spcPts val="0"/>
              </a:spcBef>
              <a:spcAft>
                <a:spcPts val="0"/>
              </a:spcAft>
              <a:buNone/>
            </a:pPr>
            <a:endParaRPr/>
          </a:p>
          <a:p>
            <a:pPr marL="0" lvl="0" indent="0" algn="l" rtl="0">
              <a:spcBef>
                <a:spcPts val="0"/>
              </a:spcBef>
              <a:spcAft>
                <a:spcPts val="0"/>
              </a:spcAft>
              <a:buNone/>
            </a:pPr>
            <a:r>
              <a:rPr lang="en-US"/>
              <a:t>PHOTO ILLUSTRATION OF COMET P/SHOEMAKER-LEVY 9 &amp; PLANET JUPITER</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This is a composite photo, assembled from separate images of Jupiter and comet</a:t>
            </a:r>
            <a:endParaRPr/>
          </a:p>
          <a:p>
            <a:pPr marL="0" lvl="0" indent="0" algn="l" rtl="0">
              <a:spcBef>
                <a:spcPts val="0"/>
              </a:spcBef>
              <a:spcAft>
                <a:spcPts val="0"/>
              </a:spcAft>
              <a:buNone/>
            </a:pPr>
            <a:r>
              <a:rPr lang="en-US"/>
              <a:t>P/Shoemaker-Levy 9, as imaged by the Wide Field &amp; Planetary Camera-2</a:t>
            </a:r>
            <a:endParaRPr/>
          </a:p>
          <a:p>
            <a:pPr marL="0" lvl="0" indent="0" algn="l" rtl="0">
              <a:spcBef>
                <a:spcPts val="0"/>
              </a:spcBef>
              <a:spcAft>
                <a:spcPts val="0"/>
              </a:spcAft>
              <a:buNone/>
            </a:pPr>
            <a:r>
              <a:rPr lang="en-US"/>
              <a:t>(WFPC-2), aboard NASA's Hubble Space Telescope (HST).</a:t>
            </a:r>
            <a:endParaRPr/>
          </a:p>
          <a:p>
            <a:pPr marL="0" lvl="0" indent="0" algn="l" rtl="0">
              <a:spcBef>
                <a:spcPts val="0"/>
              </a:spcBef>
              <a:spcAft>
                <a:spcPts val="0"/>
              </a:spcAft>
              <a:buNone/>
            </a:pPr>
            <a:endParaRPr/>
          </a:p>
          <a:p>
            <a:pPr marL="0" lvl="0" indent="0" algn="l" rtl="0">
              <a:spcBef>
                <a:spcPts val="0"/>
              </a:spcBef>
              <a:spcAft>
                <a:spcPts val="0"/>
              </a:spcAft>
              <a:buNone/>
            </a:pPr>
            <a:r>
              <a:rPr lang="en-US"/>
              <a:t>Jupiter was imaged on May 18, 1994, when the giant planet was at a distance of</a:t>
            </a:r>
            <a:endParaRPr/>
          </a:p>
          <a:p>
            <a:pPr marL="0" lvl="0" indent="0" algn="l" rtl="0">
              <a:spcBef>
                <a:spcPts val="0"/>
              </a:spcBef>
              <a:spcAft>
                <a:spcPts val="0"/>
              </a:spcAft>
              <a:buNone/>
            </a:pPr>
            <a:r>
              <a:rPr lang="en-US"/>
              <a:t>420 million miles (670 million km) from Earth.  This "true-color" picture was</a:t>
            </a:r>
            <a:endParaRPr/>
          </a:p>
          <a:p>
            <a:pPr marL="0" lvl="0" indent="0" algn="l" rtl="0">
              <a:spcBef>
                <a:spcPts val="0"/>
              </a:spcBef>
              <a:spcAft>
                <a:spcPts val="0"/>
              </a:spcAft>
              <a:buNone/>
            </a:pPr>
            <a:r>
              <a:rPr lang="en-US"/>
              <a:t>assembled from separate HST exposures in red, blue, and green light.  Jupiter's</a:t>
            </a:r>
            <a:endParaRPr/>
          </a:p>
          <a:p>
            <a:pPr marL="0" lvl="0" indent="0" algn="l" rtl="0">
              <a:spcBef>
                <a:spcPts val="0"/>
              </a:spcBef>
              <a:spcAft>
                <a:spcPts val="0"/>
              </a:spcAft>
              <a:buNone/>
            </a:pPr>
            <a:r>
              <a:rPr lang="en-US"/>
              <a:t>rotation between exposures creates the blue and red fringe on either side of </a:t>
            </a:r>
            <a:endParaRPr/>
          </a:p>
          <a:p>
            <a:pPr marL="0" lvl="0" indent="0" algn="l" rtl="0">
              <a:spcBef>
                <a:spcPts val="0"/>
              </a:spcBef>
              <a:spcAft>
                <a:spcPts val="0"/>
              </a:spcAft>
              <a:buNone/>
            </a:pPr>
            <a:r>
              <a:rPr lang="en-US"/>
              <a:t>the disk.  HST can resolve details in Jupiter's magnificent cloud belts and </a:t>
            </a:r>
            <a:endParaRPr/>
          </a:p>
          <a:p>
            <a:pPr marL="0" lvl="0" indent="0" algn="l" rtl="0">
              <a:spcBef>
                <a:spcPts val="0"/>
              </a:spcBef>
              <a:spcAft>
                <a:spcPts val="0"/>
              </a:spcAft>
              <a:buNone/>
            </a:pPr>
            <a:r>
              <a:rPr lang="en-US"/>
              <a:t>zones as small as 200 miles (320 km) across (wide field mode).  This detailed </a:t>
            </a:r>
            <a:endParaRPr/>
          </a:p>
          <a:p>
            <a:pPr marL="0" lvl="0" indent="0" algn="l" rtl="0">
              <a:spcBef>
                <a:spcPts val="0"/>
              </a:spcBef>
              <a:spcAft>
                <a:spcPts val="0"/>
              </a:spcAft>
              <a:buNone/>
            </a:pPr>
            <a:r>
              <a:rPr lang="en-US"/>
              <a:t>view is only surpassed by images from spacecraft that have traveled to Jupiter.</a:t>
            </a:r>
            <a:endParaRPr/>
          </a:p>
          <a:p>
            <a:pPr marL="0" lvl="0" indent="0" algn="l" rtl="0">
              <a:spcBef>
                <a:spcPts val="0"/>
              </a:spcBef>
              <a:spcAft>
                <a:spcPts val="0"/>
              </a:spcAft>
              <a:buNone/>
            </a:pPr>
            <a:endParaRPr/>
          </a:p>
          <a:p>
            <a:pPr marL="0" lvl="0" indent="0" algn="l" rtl="0">
              <a:spcBef>
                <a:spcPts val="0"/>
              </a:spcBef>
              <a:spcAft>
                <a:spcPts val="0"/>
              </a:spcAft>
              <a:buNone/>
            </a:pPr>
            <a:r>
              <a:rPr lang="en-US"/>
              <a:t>The dark spot on the disk of Jupiter is the shadow of the inner moon Io.  This</a:t>
            </a:r>
            <a:endParaRPr/>
          </a:p>
          <a:p>
            <a:pPr marL="0" lvl="0" indent="0" algn="l" rtl="0">
              <a:spcBef>
                <a:spcPts val="0"/>
              </a:spcBef>
              <a:spcAft>
                <a:spcPts val="0"/>
              </a:spcAft>
              <a:buNone/>
            </a:pPr>
            <a:r>
              <a:rPr lang="en-US"/>
              <a:t>volcanic moon appears as an orange and yellow disk just to the upper right of</a:t>
            </a:r>
            <a:endParaRPr/>
          </a:p>
          <a:p>
            <a:pPr marL="0" lvl="0" indent="0" algn="l" rtl="0">
              <a:spcBef>
                <a:spcPts val="0"/>
              </a:spcBef>
              <a:spcAft>
                <a:spcPts val="0"/>
              </a:spcAft>
              <a:buNone/>
            </a:pPr>
            <a:r>
              <a:rPr lang="en-US"/>
              <a:t>the shadow.  Though Io is approximately the size of Earth's Moon (but 2,000</a:t>
            </a:r>
            <a:endParaRPr/>
          </a:p>
          <a:p>
            <a:pPr marL="0" lvl="0" indent="0" algn="l" rtl="0">
              <a:spcBef>
                <a:spcPts val="0"/>
              </a:spcBef>
              <a:spcAft>
                <a:spcPts val="0"/>
              </a:spcAft>
              <a:buNone/>
            </a:pPr>
            <a:r>
              <a:rPr lang="en-US"/>
              <a:t>times farther away), HST can resolve surface details.</a:t>
            </a:r>
            <a:endParaRPr/>
          </a:p>
          <a:p>
            <a:pPr marL="0" lvl="0" indent="0" algn="l" rtl="0">
              <a:spcBef>
                <a:spcPts val="0"/>
              </a:spcBef>
              <a:spcAft>
                <a:spcPts val="0"/>
              </a:spcAft>
              <a:buNone/>
            </a:pPr>
            <a:endParaRPr/>
          </a:p>
          <a:p>
            <a:pPr marL="0" lvl="0" indent="0" algn="l" rtl="0">
              <a:spcBef>
                <a:spcPts val="0"/>
              </a:spcBef>
              <a:spcAft>
                <a:spcPts val="0"/>
              </a:spcAft>
              <a:buNone/>
            </a:pPr>
            <a:r>
              <a:rPr lang="en-US"/>
              <a:t>When the comet was observed on May 17, its train of 21 icy fragments</a:t>
            </a:r>
            <a:endParaRPr/>
          </a:p>
          <a:p>
            <a:pPr marL="0" lvl="0" indent="0" algn="l" rtl="0">
              <a:spcBef>
                <a:spcPts val="0"/>
              </a:spcBef>
              <a:spcAft>
                <a:spcPts val="0"/>
              </a:spcAft>
              <a:buNone/>
            </a:pPr>
            <a:r>
              <a:rPr lang="en-US"/>
              <a:t>stretched across 710 thousand miles (1.1 million km) of space, or 3 times the</a:t>
            </a:r>
            <a:endParaRPr/>
          </a:p>
          <a:p>
            <a:pPr marL="0" lvl="0" indent="0" algn="l" rtl="0">
              <a:spcBef>
                <a:spcPts val="0"/>
              </a:spcBef>
              <a:spcAft>
                <a:spcPts val="0"/>
              </a:spcAft>
              <a:buNone/>
            </a:pPr>
            <a:r>
              <a:rPr lang="en-US"/>
              <a:t>distance between Earth and the Moon.  This required six WFPC exposures along</a:t>
            </a:r>
            <a:endParaRPr/>
          </a:p>
          <a:p>
            <a:pPr marL="0" lvl="0" indent="0" algn="l" rtl="0">
              <a:spcBef>
                <a:spcPts val="0"/>
              </a:spcBef>
              <a:spcAft>
                <a:spcPts val="0"/>
              </a:spcAft>
              <a:buNone/>
            </a:pPr>
            <a:r>
              <a:rPr lang="en-US"/>
              <a:t>the comet train to include all the nuclei.  The image was taken in red light.</a:t>
            </a:r>
            <a:endParaRPr/>
          </a:p>
          <a:p>
            <a:pPr marL="0" lvl="0" indent="0" algn="l" rtl="0">
              <a:spcBef>
                <a:spcPts val="0"/>
              </a:spcBef>
              <a:spcAft>
                <a:spcPts val="0"/>
              </a:spcAft>
              <a:buNone/>
            </a:pPr>
            <a:endParaRPr/>
          </a:p>
          <a:p>
            <a:pPr marL="0" lvl="0" indent="0" algn="l" rtl="0">
              <a:spcBef>
                <a:spcPts val="0"/>
              </a:spcBef>
              <a:spcAft>
                <a:spcPts val="0"/>
              </a:spcAft>
              <a:buNone/>
            </a:pPr>
            <a:r>
              <a:rPr lang="en-US"/>
              <a:t>The apparent angular size of Jupiter relative to the comet, and its angular</a:t>
            </a:r>
            <a:endParaRPr/>
          </a:p>
          <a:p>
            <a:pPr marL="0" lvl="0" indent="0" algn="l" rtl="0">
              <a:spcBef>
                <a:spcPts val="0"/>
              </a:spcBef>
              <a:spcAft>
                <a:spcPts val="0"/>
              </a:spcAft>
              <a:buNone/>
            </a:pPr>
            <a:r>
              <a:rPr lang="en-US"/>
              <a:t>separation from the comet when the images were taken, have been modified for</a:t>
            </a:r>
            <a:endParaRPr/>
          </a:p>
          <a:p>
            <a:pPr marL="0" lvl="0" indent="0" algn="l" rtl="0">
              <a:spcBef>
                <a:spcPts val="0"/>
              </a:spcBef>
              <a:spcAft>
                <a:spcPts val="0"/>
              </a:spcAft>
              <a:buNone/>
            </a:pPr>
            <a:r>
              <a:rPr lang="en-US"/>
              <a:t>illustration purposes.</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US"/>
              <a:t>               Credit:   H.A. Weaver, T.E. Smith (Space Telescope</a:t>
            </a:r>
            <a:endParaRPr/>
          </a:p>
          <a:p>
            <a:pPr marL="0" lvl="0" indent="0" algn="l" rtl="0">
              <a:spcBef>
                <a:spcPts val="0"/>
              </a:spcBef>
              <a:spcAft>
                <a:spcPts val="0"/>
              </a:spcAft>
              <a:buNone/>
            </a:pPr>
            <a:r>
              <a:rPr lang="en-US"/>
              <a:t>                         Science Institute) and J.T. Trauger, R.W. Evans</a:t>
            </a:r>
            <a:endParaRPr/>
          </a:p>
          <a:p>
            <a:pPr marL="0" lvl="0" indent="0" algn="l" rtl="0">
              <a:spcBef>
                <a:spcPts val="0"/>
              </a:spcBef>
              <a:spcAft>
                <a:spcPts val="0"/>
              </a:spcAft>
              <a:buNone/>
            </a:pPr>
            <a:r>
              <a:rPr lang="en-US"/>
              <a:t>                         (Jet Propulsion Laboratory), and NASA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p39: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0" name="Google Shape;450;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Asteroids contain large amounts of precious metals that are valuable on Earth, hence the interest in asteroid mining</a:t>
            </a:r>
            <a:endParaRPr/>
          </a:p>
          <a:p>
            <a:pPr marL="0" lvl="0" indent="0" algn="l" rtl="0">
              <a:spcBef>
                <a:spcPts val="0"/>
              </a:spcBef>
              <a:spcAft>
                <a:spcPts val="0"/>
              </a:spcAft>
              <a:buNone/>
            </a:pPr>
            <a:endParaRPr/>
          </a:p>
          <a:p>
            <a:pPr marL="0" lvl="0" indent="0" algn="l" rtl="0">
              <a:spcBef>
                <a:spcPts val="0"/>
              </a:spcBef>
              <a:spcAft>
                <a:spcPts val="0"/>
              </a:spcAft>
              <a:buNone/>
            </a:pPr>
            <a:r>
              <a:rPr lang="en-US"/>
              <a:t>Private companies like Planetary Resources, as well as NASA proposing concept human missions to asteroids or bringing asteroids to Earth orbit for mining</a:t>
            </a:r>
            <a:endParaRPr/>
          </a:p>
        </p:txBody>
      </p:sp>
      <p:sp>
        <p:nvSpPr>
          <p:cNvPr id="457" name="Google Shape;457;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
        <p:nvSpPr>
          <p:cNvPr id="183" name="Google Shape;18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4" name="Google Shape;18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Talk about where you find asteroids, and the risk of asteroids hitting Earth (meteorites)</a:t>
            </a:r>
            <a:endParaRPr/>
          </a:p>
          <a:p>
            <a:pPr marL="0" lvl="0" indent="0" algn="l" rtl="0">
              <a:spcBef>
                <a:spcPts val="0"/>
              </a:spcBef>
              <a:spcAft>
                <a:spcPts val="0"/>
              </a:spcAft>
              <a:buNone/>
            </a:pPr>
            <a:endParaRPr/>
          </a:p>
          <a:p>
            <a:pPr marL="0" lvl="0" indent="0" algn="l" rtl="0">
              <a:spcBef>
                <a:spcPts val="0"/>
              </a:spcBef>
              <a:spcAft>
                <a:spcPts val="0"/>
              </a:spcAft>
              <a:buNone/>
            </a:pPr>
            <a:r>
              <a:rPr lang="en-US"/>
              <a:t>Trojan asteroids occupy the same orbit as a planet but do not collide w/it (Jupiter, Earth, Mars &amp; Saturn all have known Trojan asteroids)</a:t>
            </a:r>
            <a:endParaRPr/>
          </a:p>
          <a:p>
            <a:pPr marL="0" lvl="0" indent="0" algn="l" rtl="0">
              <a:spcBef>
                <a:spcPts val="0"/>
              </a:spcBef>
              <a:spcAft>
                <a:spcPts val="0"/>
              </a:spcAft>
              <a:buNone/>
            </a:pPr>
            <a:r>
              <a:rPr lang="en-US"/>
              <a:t>Main belt lies between Jupiter &amp; Mars; orbital disturbances by Jupiter can launch asteroids from the belt toward the inner solar system, posing Earth hazard</a:t>
            </a:r>
            <a:endParaRPr/>
          </a:p>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1: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3" name="Google Shape;463;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Asteroids contain large amounts of precious metals that are valuable on Earth, hence the interest in asteroid mining</a:t>
            </a:r>
            <a:endParaRPr/>
          </a:p>
          <a:p>
            <a:pPr marL="0" lvl="0" indent="0" algn="l" rtl="0">
              <a:spcBef>
                <a:spcPts val="0"/>
              </a:spcBef>
              <a:spcAft>
                <a:spcPts val="0"/>
              </a:spcAft>
              <a:buNone/>
            </a:pPr>
            <a:endParaRPr/>
          </a:p>
          <a:p>
            <a:pPr marL="0" lvl="0" indent="0" algn="l" rtl="0">
              <a:spcBef>
                <a:spcPts val="0"/>
              </a:spcBef>
              <a:spcAft>
                <a:spcPts val="0"/>
              </a:spcAft>
              <a:buNone/>
            </a:pPr>
            <a:r>
              <a:rPr lang="en-US"/>
              <a:t>Private companies like Planetary Resources, as well as NASA proposing concept human missions to asteroids or bringing asteroids to Earth orbit for mining</a:t>
            </a:r>
            <a:endParaRPr/>
          </a:p>
        </p:txBody>
      </p:sp>
      <p:sp>
        <p:nvSpPr>
          <p:cNvPr id="470" name="Google Shape;470;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3: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8" name="Google Shape;478;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4195504f8a_0_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5" name="Google Shape;485;g4195504f8a_0_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g4195504f8a_0_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extLst>
      <p:ext uri="{BB962C8B-B14F-4D97-AF65-F5344CB8AC3E}">
        <p14:creationId xmlns:p14="http://schemas.microsoft.com/office/powerpoint/2010/main" val="3586598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
        <p:nvSpPr>
          <p:cNvPr id="190" name="Google Shape;190;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91" name="Google Shape;191;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Photo of all asteroids visited by spacecraft (&amp; comets in lower right corner), shown to relative scale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6" name="Google Shape;19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7: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3" name="Google Shape;203;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5" name="Google Shape;21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4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0"/>
              </a:spcBef>
              <a:spcAft>
                <a:spcPts val="0"/>
              </a:spcAft>
              <a:buClr>
                <a:srgbClr val="888888"/>
              </a:buClr>
              <a:buSzPts val="2100"/>
              <a:buNone/>
              <a:defRPr>
                <a:solidFill>
                  <a:srgbClr val="888888"/>
                </a:solidFill>
              </a:defRPr>
            </a:lvl1pPr>
            <a:lvl2pPr lvl="1" algn="ctr">
              <a:spcBef>
                <a:spcPts val="240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4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4"/>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55"/>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5"/>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0"/>
        <p:cNvGrpSpPr/>
        <p:nvPr/>
      </p:nvGrpSpPr>
      <p:grpSpPr>
        <a:xfrm>
          <a:off x="0" y="0"/>
          <a:ext cx="0" cy="0"/>
          <a:chOff x="0" y="0"/>
          <a:chExt cx="0" cy="0"/>
        </a:xfrm>
      </p:grpSpPr>
      <p:sp>
        <p:nvSpPr>
          <p:cNvPr id="91" name="Google Shape;91;g4195504f8a_0_17"/>
          <p:cNvSpPr txBox="1">
            <a:spLocks noGrp="1"/>
          </p:cNvSpPr>
          <p:nvPr>
            <p:ph type="ctrTitle"/>
          </p:nvPr>
        </p:nvSpPr>
        <p:spPr>
          <a:xfrm>
            <a:off x="685800" y="2130425"/>
            <a:ext cx="7772400" cy="1470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2" name="Google Shape;92;g4195504f8a_0_1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Clr>
                <a:srgbClr val="888888"/>
              </a:buClr>
              <a:buSzPts val="2100"/>
              <a:buNone/>
              <a:defRPr>
                <a:solidFill>
                  <a:srgbClr val="888888"/>
                </a:solidFill>
              </a:defRPr>
            </a:lvl1pPr>
            <a:lvl2pPr lvl="1" algn="ctr" rtl="0">
              <a:spcBef>
                <a:spcPts val="2400"/>
              </a:spcBef>
              <a:spcAft>
                <a:spcPts val="0"/>
              </a:spcAft>
              <a:buClr>
                <a:srgbClr val="888888"/>
              </a:buClr>
              <a:buSzPts val="2800"/>
              <a:buNone/>
              <a:defRPr>
                <a:solidFill>
                  <a:srgbClr val="888888"/>
                </a:solidFill>
              </a:defRPr>
            </a:lvl2pPr>
            <a:lvl3pPr lvl="2" algn="ctr" rtl="0">
              <a:spcBef>
                <a:spcPts val="480"/>
              </a:spcBef>
              <a:spcAft>
                <a:spcPts val="0"/>
              </a:spcAft>
              <a:buClr>
                <a:srgbClr val="888888"/>
              </a:buClr>
              <a:buSzPts val="2400"/>
              <a:buNone/>
              <a:defRPr>
                <a:solidFill>
                  <a:srgbClr val="888888"/>
                </a:solidFill>
              </a:defRPr>
            </a:lvl3pPr>
            <a:lvl4pPr lvl="3" algn="ctr" rtl="0">
              <a:spcBef>
                <a:spcPts val="400"/>
              </a:spcBef>
              <a:spcAft>
                <a:spcPts val="0"/>
              </a:spcAft>
              <a:buClr>
                <a:srgbClr val="888888"/>
              </a:buClr>
              <a:buSzPts val="2000"/>
              <a:buNone/>
              <a:defRPr>
                <a:solidFill>
                  <a:srgbClr val="888888"/>
                </a:solidFill>
              </a:defRPr>
            </a:lvl4pPr>
            <a:lvl5pPr lvl="4" algn="ctr" rtl="0">
              <a:spcBef>
                <a:spcPts val="400"/>
              </a:spcBef>
              <a:spcAft>
                <a:spcPts val="0"/>
              </a:spcAft>
              <a:buClr>
                <a:srgbClr val="888888"/>
              </a:buClr>
              <a:buSzPts val="2000"/>
              <a:buNone/>
              <a:defRPr>
                <a:solidFill>
                  <a:srgbClr val="888888"/>
                </a:solidFill>
              </a:defRPr>
            </a:lvl5pPr>
            <a:lvl6pPr lvl="5" algn="ctr" rtl="0">
              <a:spcBef>
                <a:spcPts val="400"/>
              </a:spcBef>
              <a:spcAft>
                <a:spcPts val="0"/>
              </a:spcAft>
              <a:buClr>
                <a:srgbClr val="888888"/>
              </a:buClr>
              <a:buSzPts val="2000"/>
              <a:buNone/>
              <a:defRPr>
                <a:solidFill>
                  <a:srgbClr val="888888"/>
                </a:solidFill>
              </a:defRPr>
            </a:lvl6pPr>
            <a:lvl7pPr lvl="6" algn="ctr" rtl="0">
              <a:spcBef>
                <a:spcPts val="400"/>
              </a:spcBef>
              <a:spcAft>
                <a:spcPts val="0"/>
              </a:spcAft>
              <a:buClr>
                <a:srgbClr val="888888"/>
              </a:buClr>
              <a:buSzPts val="2000"/>
              <a:buNone/>
              <a:defRPr>
                <a:solidFill>
                  <a:srgbClr val="888888"/>
                </a:solidFill>
              </a:defRPr>
            </a:lvl7pPr>
            <a:lvl8pPr lvl="7" algn="ctr" rtl="0">
              <a:spcBef>
                <a:spcPts val="400"/>
              </a:spcBef>
              <a:spcAft>
                <a:spcPts val="0"/>
              </a:spcAft>
              <a:buClr>
                <a:srgbClr val="888888"/>
              </a:buClr>
              <a:buSzPts val="2000"/>
              <a:buNone/>
              <a:defRPr>
                <a:solidFill>
                  <a:srgbClr val="888888"/>
                </a:solidFill>
              </a:defRPr>
            </a:lvl8pPr>
            <a:lvl9pPr lvl="8" algn="ctr" rtl="0">
              <a:spcBef>
                <a:spcPts val="400"/>
              </a:spcBef>
              <a:spcAft>
                <a:spcPts val="0"/>
              </a:spcAft>
              <a:buClr>
                <a:srgbClr val="888888"/>
              </a:buClr>
              <a:buSzPts val="2000"/>
              <a:buNone/>
              <a:defRPr>
                <a:solidFill>
                  <a:srgbClr val="888888"/>
                </a:solidFill>
              </a:defRPr>
            </a:lvl9pPr>
          </a:lstStyle>
          <a:p>
            <a:endParaRPr/>
          </a:p>
        </p:txBody>
      </p:sp>
      <p:sp>
        <p:nvSpPr>
          <p:cNvPr id="93" name="Google Shape;93;g4195504f8a_0_1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4" name="Google Shape;94;g4195504f8a_0_1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95" name="Google Shape;95;g4195504f8a_0_1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6"/>
        <p:cNvGrpSpPr/>
        <p:nvPr/>
      </p:nvGrpSpPr>
      <p:grpSpPr>
        <a:xfrm>
          <a:off x="0" y="0"/>
          <a:ext cx="0" cy="0"/>
          <a:chOff x="0" y="0"/>
          <a:chExt cx="0" cy="0"/>
        </a:xfrm>
      </p:grpSpPr>
      <p:sp>
        <p:nvSpPr>
          <p:cNvPr id="97" name="Google Shape;97;g4195504f8a_0_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98" name="Google Shape;98;g4195504f8a_0_23"/>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99" name="Google Shape;99;g4195504f8a_0_23"/>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0" name="Google Shape;100;g4195504f8a_0_23"/>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1" name="Google Shape;101;g4195504f8a_0_23"/>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2"/>
        <p:cNvGrpSpPr/>
        <p:nvPr/>
      </p:nvGrpSpPr>
      <p:grpSpPr>
        <a:xfrm>
          <a:off x="0" y="0"/>
          <a:ext cx="0" cy="0"/>
          <a:chOff x="0" y="0"/>
          <a:chExt cx="0" cy="0"/>
        </a:xfrm>
      </p:grpSpPr>
      <p:sp>
        <p:nvSpPr>
          <p:cNvPr id="103" name="Google Shape;103;g4195504f8a_0_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04" name="Google Shape;104;g4195504f8a_0_29"/>
          <p:cNvSpPr txBox="1">
            <a:spLocks noGrp="1"/>
          </p:cNvSpPr>
          <p:nvPr>
            <p:ph type="body" idx="1"/>
          </p:nvPr>
        </p:nvSpPr>
        <p:spPr>
          <a:xfrm>
            <a:off x="457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5" name="Google Shape;105;g4195504f8a_0_29"/>
          <p:cNvSpPr txBox="1">
            <a:spLocks noGrp="1"/>
          </p:cNvSpPr>
          <p:nvPr>
            <p:ph type="body" idx="2"/>
          </p:nvPr>
        </p:nvSpPr>
        <p:spPr>
          <a:xfrm>
            <a:off x="4648200" y="1600200"/>
            <a:ext cx="4038600" cy="4526100"/>
          </a:xfrm>
          <a:prstGeom prst="rect">
            <a:avLst/>
          </a:prstGeom>
          <a:noFill/>
          <a:ln>
            <a:noFill/>
          </a:ln>
        </p:spPr>
        <p:txBody>
          <a:bodyPr spcFirstLastPara="1" wrap="square" lIns="91425" tIns="45700" rIns="91425" bIns="45700" anchor="t" anchorCtr="0">
            <a:noAutofit/>
          </a:bodyPr>
          <a:lstStyle>
            <a:lvl1pPr marL="457200" lvl="0" indent="-361950" algn="l" rtl="0">
              <a:spcBef>
                <a:spcPts val="0"/>
              </a:spcBef>
              <a:spcAft>
                <a:spcPts val="0"/>
              </a:spcAft>
              <a:buClr>
                <a:srgbClr val="807F83"/>
              </a:buClr>
              <a:buSzPts val="2100"/>
              <a:buChar char="•"/>
              <a:defRPr sz="2800"/>
            </a:lvl1pPr>
            <a:lvl2pPr marL="914400" lvl="1" indent="-381000" algn="l" rtl="0">
              <a:spcBef>
                <a:spcPts val="2400"/>
              </a:spcBef>
              <a:spcAft>
                <a:spcPts val="0"/>
              </a:spcAft>
              <a:buClr>
                <a:srgbClr val="807F83"/>
              </a:buClr>
              <a:buSzPts val="2400"/>
              <a:buChar char="–"/>
              <a:defRPr sz="2400"/>
            </a:lvl2pPr>
            <a:lvl3pPr marL="1371600" lvl="2" indent="-355600" algn="l" rtl="0">
              <a:spcBef>
                <a:spcPts val="400"/>
              </a:spcBef>
              <a:spcAft>
                <a:spcPts val="0"/>
              </a:spcAft>
              <a:buClr>
                <a:srgbClr val="807F83"/>
              </a:buClr>
              <a:buSzPts val="2000"/>
              <a:buChar char="•"/>
              <a:defRPr sz="2000"/>
            </a:lvl3pPr>
            <a:lvl4pPr marL="1828800" lvl="3" indent="-342900" algn="l" rtl="0">
              <a:spcBef>
                <a:spcPts val="360"/>
              </a:spcBef>
              <a:spcAft>
                <a:spcPts val="0"/>
              </a:spcAft>
              <a:buClr>
                <a:srgbClr val="807F83"/>
              </a:buClr>
              <a:buSzPts val="1800"/>
              <a:buChar char="–"/>
              <a:defRPr sz="1800"/>
            </a:lvl4pPr>
            <a:lvl5pPr marL="2286000" lvl="4" indent="-342900" algn="l" rtl="0">
              <a:spcBef>
                <a:spcPts val="360"/>
              </a:spcBef>
              <a:spcAft>
                <a:spcPts val="0"/>
              </a:spcAft>
              <a:buClr>
                <a:srgbClr val="807F83"/>
              </a:buClr>
              <a:buSzPts val="1800"/>
              <a:buChar char="»"/>
              <a:defRPr sz="1800"/>
            </a:lvl5pPr>
            <a:lvl6pPr marL="2743200" lvl="5" indent="-342900" algn="l" rtl="0">
              <a:spcBef>
                <a:spcPts val="360"/>
              </a:spcBef>
              <a:spcAft>
                <a:spcPts val="0"/>
              </a:spcAft>
              <a:buClr>
                <a:schemeClr val="dk1"/>
              </a:buClr>
              <a:buSzPts val="1800"/>
              <a:buChar char="•"/>
              <a:defRPr sz="1800"/>
            </a:lvl6pPr>
            <a:lvl7pPr marL="3200400" lvl="6" indent="-342900" algn="l" rtl="0">
              <a:spcBef>
                <a:spcPts val="360"/>
              </a:spcBef>
              <a:spcAft>
                <a:spcPts val="0"/>
              </a:spcAft>
              <a:buClr>
                <a:schemeClr val="dk1"/>
              </a:buClr>
              <a:buSzPts val="1800"/>
              <a:buChar char="•"/>
              <a:defRPr sz="1800"/>
            </a:lvl7pPr>
            <a:lvl8pPr marL="3657600" lvl="7" indent="-342900" algn="l" rtl="0">
              <a:spcBef>
                <a:spcPts val="360"/>
              </a:spcBef>
              <a:spcAft>
                <a:spcPts val="0"/>
              </a:spcAft>
              <a:buClr>
                <a:schemeClr val="dk1"/>
              </a:buClr>
              <a:buSzPts val="1800"/>
              <a:buChar char="•"/>
              <a:defRPr sz="1800"/>
            </a:lvl8pPr>
            <a:lvl9pPr marL="4114800" lvl="8" indent="-342900" algn="l" rtl="0">
              <a:spcBef>
                <a:spcPts val="360"/>
              </a:spcBef>
              <a:spcAft>
                <a:spcPts val="0"/>
              </a:spcAft>
              <a:buClr>
                <a:schemeClr val="dk1"/>
              </a:buClr>
              <a:buSzPts val="1800"/>
              <a:buChar char="•"/>
              <a:defRPr sz="1800"/>
            </a:lvl9pPr>
          </a:lstStyle>
          <a:p>
            <a:endParaRPr/>
          </a:p>
        </p:txBody>
      </p:sp>
      <p:sp>
        <p:nvSpPr>
          <p:cNvPr id="106" name="Google Shape;106;g4195504f8a_0_29"/>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7" name="Google Shape;107;g4195504f8a_0_29"/>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08" name="Google Shape;108;g4195504f8a_0_29"/>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9"/>
        <p:cNvGrpSpPr/>
        <p:nvPr/>
      </p:nvGrpSpPr>
      <p:grpSpPr>
        <a:xfrm>
          <a:off x="0" y="0"/>
          <a:ext cx="0" cy="0"/>
          <a:chOff x="0" y="0"/>
          <a:chExt cx="0" cy="0"/>
        </a:xfrm>
      </p:grpSpPr>
      <p:sp>
        <p:nvSpPr>
          <p:cNvPr id="110" name="Google Shape;110;g4195504f8a_0_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1" name="Google Shape;111;g4195504f8a_0_36"/>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2" name="Google Shape;112;g4195504f8a_0_36"/>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13" name="Google Shape;113;g4195504f8a_0_36"/>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14"/>
        <p:cNvGrpSpPr/>
        <p:nvPr/>
      </p:nvGrpSpPr>
      <p:grpSpPr>
        <a:xfrm>
          <a:off x="0" y="0"/>
          <a:ext cx="0" cy="0"/>
          <a:chOff x="0" y="0"/>
          <a:chExt cx="0" cy="0"/>
        </a:xfrm>
      </p:grpSpPr>
      <p:sp>
        <p:nvSpPr>
          <p:cNvPr id="115" name="Google Shape;115;g4195504f8a_0_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5000"/>
              <a:buFont typeface="Arial"/>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16" name="Google Shape;116;g4195504f8a_0_41"/>
          <p:cNvSpPr txBox="1">
            <a:spLocks noGrp="1"/>
          </p:cNvSpPr>
          <p:nvPr>
            <p:ph type="body" idx="1"/>
          </p:nvPr>
        </p:nvSpPr>
        <p:spPr>
          <a:xfrm>
            <a:off x="457200" y="1535113"/>
            <a:ext cx="40401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7" name="Google Shape;117;g4195504f8a_0_41"/>
          <p:cNvSpPr txBox="1">
            <a:spLocks noGrp="1"/>
          </p:cNvSpPr>
          <p:nvPr>
            <p:ph type="body" idx="2"/>
          </p:nvPr>
        </p:nvSpPr>
        <p:spPr>
          <a:xfrm>
            <a:off x="457200" y="2174875"/>
            <a:ext cx="40401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18" name="Google Shape;118;g4195504f8a_0_41"/>
          <p:cNvSpPr txBox="1">
            <a:spLocks noGrp="1"/>
          </p:cNvSpPr>
          <p:nvPr>
            <p:ph type="body" idx="3"/>
          </p:nvPr>
        </p:nvSpPr>
        <p:spPr>
          <a:xfrm>
            <a:off x="4645025" y="1535113"/>
            <a:ext cx="4041900" cy="6399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07F83"/>
              </a:buClr>
              <a:buSzPts val="1800"/>
              <a:buNone/>
              <a:defRPr sz="2400" b="1"/>
            </a:lvl1pPr>
            <a:lvl2pPr marL="914400" lvl="1" indent="-228600" algn="l" rtl="0">
              <a:spcBef>
                <a:spcPts val="2400"/>
              </a:spcBef>
              <a:spcAft>
                <a:spcPts val="0"/>
              </a:spcAft>
              <a:buClr>
                <a:srgbClr val="807F83"/>
              </a:buClr>
              <a:buSzPts val="2000"/>
              <a:buNone/>
              <a:defRPr sz="2000" b="1"/>
            </a:lvl2pPr>
            <a:lvl3pPr marL="1371600" lvl="2" indent="-228600" algn="l" rtl="0">
              <a:spcBef>
                <a:spcPts val="360"/>
              </a:spcBef>
              <a:spcAft>
                <a:spcPts val="0"/>
              </a:spcAft>
              <a:buClr>
                <a:srgbClr val="807F83"/>
              </a:buClr>
              <a:buSzPts val="1800"/>
              <a:buNone/>
              <a:defRPr sz="1800" b="1"/>
            </a:lvl3pPr>
            <a:lvl4pPr marL="1828800" lvl="3" indent="-228600" algn="l" rtl="0">
              <a:spcBef>
                <a:spcPts val="320"/>
              </a:spcBef>
              <a:spcAft>
                <a:spcPts val="0"/>
              </a:spcAft>
              <a:buClr>
                <a:srgbClr val="807F83"/>
              </a:buClr>
              <a:buSzPts val="1600"/>
              <a:buNone/>
              <a:defRPr sz="1600" b="1"/>
            </a:lvl4pPr>
            <a:lvl5pPr marL="2286000" lvl="4" indent="-228600" algn="l" rtl="0">
              <a:spcBef>
                <a:spcPts val="320"/>
              </a:spcBef>
              <a:spcAft>
                <a:spcPts val="0"/>
              </a:spcAft>
              <a:buClr>
                <a:srgbClr val="807F83"/>
              </a:buClr>
              <a:buSzPts val="1600"/>
              <a:buNone/>
              <a:defRPr sz="1600" b="1"/>
            </a:lvl5pPr>
            <a:lvl6pPr marL="2743200" lvl="5" indent="-228600" algn="l" rtl="0">
              <a:spcBef>
                <a:spcPts val="320"/>
              </a:spcBef>
              <a:spcAft>
                <a:spcPts val="0"/>
              </a:spcAft>
              <a:buClr>
                <a:schemeClr val="dk1"/>
              </a:buClr>
              <a:buSzPts val="1600"/>
              <a:buNone/>
              <a:defRPr sz="1600" b="1"/>
            </a:lvl6pPr>
            <a:lvl7pPr marL="3200400" lvl="6" indent="-228600" algn="l" rtl="0">
              <a:spcBef>
                <a:spcPts val="320"/>
              </a:spcBef>
              <a:spcAft>
                <a:spcPts val="0"/>
              </a:spcAft>
              <a:buClr>
                <a:schemeClr val="dk1"/>
              </a:buClr>
              <a:buSzPts val="1600"/>
              <a:buNone/>
              <a:defRPr sz="1600" b="1"/>
            </a:lvl7pPr>
            <a:lvl8pPr marL="3657600" lvl="7" indent="-228600" algn="l" rtl="0">
              <a:spcBef>
                <a:spcPts val="320"/>
              </a:spcBef>
              <a:spcAft>
                <a:spcPts val="0"/>
              </a:spcAft>
              <a:buClr>
                <a:schemeClr val="dk1"/>
              </a:buClr>
              <a:buSzPts val="1600"/>
              <a:buNone/>
              <a:defRPr sz="1600" b="1"/>
            </a:lvl8pPr>
            <a:lvl9pPr marL="4114800" lvl="8" indent="-228600" algn="l" rtl="0">
              <a:spcBef>
                <a:spcPts val="320"/>
              </a:spcBef>
              <a:spcAft>
                <a:spcPts val="0"/>
              </a:spcAft>
              <a:buClr>
                <a:schemeClr val="dk1"/>
              </a:buClr>
              <a:buSzPts val="1600"/>
              <a:buNone/>
              <a:defRPr sz="1600" b="1"/>
            </a:lvl9pPr>
          </a:lstStyle>
          <a:p>
            <a:endParaRPr/>
          </a:p>
        </p:txBody>
      </p:sp>
      <p:sp>
        <p:nvSpPr>
          <p:cNvPr id="119" name="Google Shape;119;g4195504f8a_0_41"/>
          <p:cNvSpPr txBox="1">
            <a:spLocks noGrp="1"/>
          </p:cNvSpPr>
          <p:nvPr>
            <p:ph type="body" idx="4"/>
          </p:nvPr>
        </p:nvSpPr>
        <p:spPr>
          <a:xfrm>
            <a:off x="4645025" y="2174875"/>
            <a:ext cx="4041900" cy="3951300"/>
          </a:xfrm>
          <a:prstGeom prst="rect">
            <a:avLst/>
          </a:prstGeom>
          <a:noFill/>
          <a:ln>
            <a:noFill/>
          </a:ln>
        </p:spPr>
        <p:txBody>
          <a:bodyPr spcFirstLastPara="1" wrap="square" lIns="91425" tIns="45700" rIns="91425" bIns="45700" anchor="t" anchorCtr="0">
            <a:noAutofit/>
          </a:bodyPr>
          <a:lstStyle>
            <a:lvl1pPr marL="457200" lvl="0" indent="-342900" algn="l" rtl="0">
              <a:spcBef>
                <a:spcPts val="0"/>
              </a:spcBef>
              <a:spcAft>
                <a:spcPts val="0"/>
              </a:spcAft>
              <a:buClr>
                <a:srgbClr val="807F83"/>
              </a:buClr>
              <a:buSzPts val="1800"/>
              <a:buChar char="•"/>
              <a:defRPr sz="2400"/>
            </a:lvl1pPr>
            <a:lvl2pPr marL="914400" lvl="1" indent="-355600" algn="l" rtl="0">
              <a:spcBef>
                <a:spcPts val="2400"/>
              </a:spcBef>
              <a:spcAft>
                <a:spcPts val="0"/>
              </a:spcAft>
              <a:buClr>
                <a:srgbClr val="807F83"/>
              </a:buClr>
              <a:buSzPts val="2000"/>
              <a:buChar char="–"/>
              <a:defRPr sz="2000"/>
            </a:lvl2pPr>
            <a:lvl3pPr marL="1371600" lvl="2" indent="-342900" algn="l" rtl="0">
              <a:spcBef>
                <a:spcPts val="360"/>
              </a:spcBef>
              <a:spcAft>
                <a:spcPts val="0"/>
              </a:spcAft>
              <a:buClr>
                <a:srgbClr val="807F83"/>
              </a:buClr>
              <a:buSzPts val="1800"/>
              <a:buChar char="•"/>
              <a:defRPr sz="1800"/>
            </a:lvl3pPr>
            <a:lvl4pPr marL="1828800" lvl="3" indent="-330200" algn="l" rtl="0">
              <a:spcBef>
                <a:spcPts val="320"/>
              </a:spcBef>
              <a:spcAft>
                <a:spcPts val="0"/>
              </a:spcAft>
              <a:buClr>
                <a:srgbClr val="807F83"/>
              </a:buClr>
              <a:buSzPts val="1600"/>
              <a:buChar char="–"/>
              <a:defRPr sz="1600"/>
            </a:lvl4pPr>
            <a:lvl5pPr marL="2286000" lvl="4" indent="-330200" algn="l" rtl="0">
              <a:spcBef>
                <a:spcPts val="320"/>
              </a:spcBef>
              <a:spcAft>
                <a:spcPts val="0"/>
              </a:spcAft>
              <a:buClr>
                <a:srgbClr val="807F83"/>
              </a:buClr>
              <a:buSzPts val="1600"/>
              <a:buChar char="»"/>
              <a:defRPr sz="1600"/>
            </a:lvl5pPr>
            <a:lvl6pPr marL="2743200" lvl="5" indent="-330200" algn="l" rtl="0">
              <a:spcBef>
                <a:spcPts val="320"/>
              </a:spcBef>
              <a:spcAft>
                <a:spcPts val="0"/>
              </a:spcAft>
              <a:buClr>
                <a:schemeClr val="dk1"/>
              </a:buClr>
              <a:buSzPts val="1600"/>
              <a:buChar char="•"/>
              <a:defRPr sz="1600"/>
            </a:lvl6pPr>
            <a:lvl7pPr marL="3200400" lvl="6" indent="-330200" algn="l" rtl="0">
              <a:spcBef>
                <a:spcPts val="320"/>
              </a:spcBef>
              <a:spcAft>
                <a:spcPts val="0"/>
              </a:spcAft>
              <a:buClr>
                <a:schemeClr val="dk1"/>
              </a:buClr>
              <a:buSzPts val="1600"/>
              <a:buChar char="•"/>
              <a:defRPr sz="1600"/>
            </a:lvl7pPr>
            <a:lvl8pPr marL="3657600" lvl="7" indent="-330200" algn="l" rtl="0">
              <a:spcBef>
                <a:spcPts val="320"/>
              </a:spcBef>
              <a:spcAft>
                <a:spcPts val="0"/>
              </a:spcAft>
              <a:buClr>
                <a:schemeClr val="dk1"/>
              </a:buClr>
              <a:buSzPts val="1600"/>
              <a:buChar char="•"/>
              <a:defRPr sz="1600"/>
            </a:lvl8pPr>
            <a:lvl9pPr marL="4114800" lvl="8" indent="-330200" algn="l" rtl="0">
              <a:spcBef>
                <a:spcPts val="320"/>
              </a:spcBef>
              <a:spcAft>
                <a:spcPts val="0"/>
              </a:spcAft>
              <a:buClr>
                <a:schemeClr val="dk1"/>
              </a:buClr>
              <a:buSzPts val="1600"/>
              <a:buChar char="•"/>
              <a:defRPr sz="1600"/>
            </a:lvl9pPr>
          </a:lstStyle>
          <a:p>
            <a:endParaRPr/>
          </a:p>
        </p:txBody>
      </p:sp>
      <p:sp>
        <p:nvSpPr>
          <p:cNvPr id="120" name="Google Shape;120;g4195504f8a_0_4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1" name="Google Shape;121;g4195504f8a_0_4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2" name="Google Shape;122;g4195504f8a_0_4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3"/>
        <p:cNvGrpSpPr/>
        <p:nvPr/>
      </p:nvGrpSpPr>
      <p:grpSpPr>
        <a:xfrm>
          <a:off x="0" y="0"/>
          <a:ext cx="0" cy="0"/>
          <a:chOff x="0" y="0"/>
          <a:chExt cx="0" cy="0"/>
        </a:xfrm>
      </p:grpSpPr>
      <p:sp>
        <p:nvSpPr>
          <p:cNvPr id="124" name="Google Shape;124;g4195504f8a_0_5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5" name="Google Shape;125;g4195504f8a_0_5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26" name="Google Shape;126;g4195504f8a_0_5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7"/>
        <p:cNvGrpSpPr/>
        <p:nvPr/>
      </p:nvGrpSpPr>
      <p:grpSpPr>
        <a:xfrm>
          <a:off x="0" y="0"/>
          <a:ext cx="0" cy="0"/>
          <a:chOff x="0" y="0"/>
          <a:chExt cx="0" cy="0"/>
        </a:xfrm>
      </p:grpSpPr>
      <p:sp>
        <p:nvSpPr>
          <p:cNvPr id="128" name="Google Shape;128;g4195504f8a_0_54"/>
          <p:cNvSpPr txBox="1">
            <a:spLocks noGrp="1"/>
          </p:cNvSpPr>
          <p:nvPr>
            <p:ph type="title"/>
          </p:nvPr>
        </p:nvSpPr>
        <p:spPr>
          <a:xfrm>
            <a:off x="722313" y="4406900"/>
            <a:ext cx="7772400" cy="13620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Clr>
                <a:srgbClr val="3C1B71"/>
              </a:buClr>
              <a:buSzPts val="4000"/>
              <a:buFont typeface="Arial"/>
              <a:buNone/>
              <a:defRPr sz="4000" b="1" cap="none"/>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29" name="Google Shape;129;g4195504f8a_0_54"/>
          <p:cNvSpPr txBox="1">
            <a:spLocks noGrp="1"/>
          </p:cNvSpPr>
          <p:nvPr>
            <p:ph type="body" idx="1"/>
          </p:nvPr>
        </p:nvSpPr>
        <p:spPr>
          <a:xfrm>
            <a:off x="722313" y="2906713"/>
            <a:ext cx="7772400" cy="1500300"/>
          </a:xfrm>
          <a:prstGeom prst="rect">
            <a:avLst/>
          </a:prstGeom>
          <a:noFill/>
          <a:ln>
            <a:noFill/>
          </a:ln>
        </p:spPr>
        <p:txBody>
          <a:bodyPr spcFirstLastPara="1" wrap="square" lIns="91425" tIns="45700" rIns="91425" bIns="45700" anchor="b" anchorCtr="0">
            <a:noAutofit/>
          </a:bodyPr>
          <a:lstStyle>
            <a:lvl1pPr marL="457200" lvl="0" indent="-228600" algn="l" rtl="0">
              <a:spcBef>
                <a:spcPts val="0"/>
              </a:spcBef>
              <a:spcAft>
                <a:spcPts val="0"/>
              </a:spcAft>
              <a:buClr>
                <a:srgbClr val="888888"/>
              </a:buClr>
              <a:buSzPts val="1500"/>
              <a:buNone/>
              <a:defRPr sz="2000">
                <a:solidFill>
                  <a:srgbClr val="888888"/>
                </a:solidFill>
              </a:defRPr>
            </a:lvl1pPr>
            <a:lvl2pPr marL="914400" lvl="1" indent="-228600" algn="l" rtl="0">
              <a:spcBef>
                <a:spcPts val="2400"/>
              </a:spcBef>
              <a:spcAft>
                <a:spcPts val="0"/>
              </a:spcAft>
              <a:buClr>
                <a:srgbClr val="888888"/>
              </a:buClr>
              <a:buSzPts val="1800"/>
              <a:buNone/>
              <a:defRPr sz="1800">
                <a:solidFill>
                  <a:srgbClr val="888888"/>
                </a:solidFill>
              </a:defRPr>
            </a:lvl2pPr>
            <a:lvl3pPr marL="1371600" lvl="2" indent="-228600" algn="l" rtl="0">
              <a:spcBef>
                <a:spcPts val="320"/>
              </a:spcBef>
              <a:spcAft>
                <a:spcPts val="0"/>
              </a:spcAft>
              <a:buClr>
                <a:srgbClr val="888888"/>
              </a:buClr>
              <a:buSzPts val="1600"/>
              <a:buNone/>
              <a:defRPr sz="1600">
                <a:solidFill>
                  <a:srgbClr val="888888"/>
                </a:solidFill>
              </a:defRPr>
            </a:lvl3pPr>
            <a:lvl4pPr marL="1828800" lvl="3" indent="-228600" algn="l" rtl="0">
              <a:spcBef>
                <a:spcPts val="280"/>
              </a:spcBef>
              <a:spcAft>
                <a:spcPts val="0"/>
              </a:spcAft>
              <a:buClr>
                <a:srgbClr val="888888"/>
              </a:buClr>
              <a:buSzPts val="1400"/>
              <a:buNone/>
              <a:defRPr sz="1400">
                <a:solidFill>
                  <a:srgbClr val="888888"/>
                </a:solidFill>
              </a:defRPr>
            </a:lvl4pPr>
            <a:lvl5pPr marL="2286000" lvl="4" indent="-228600" algn="l" rtl="0">
              <a:spcBef>
                <a:spcPts val="280"/>
              </a:spcBef>
              <a:spcAft>
                <a:spcPts val="0"/>
              </a:spcAft>
              <a:buClr>
                <a:srgbClr val="888888"/>
              </a:buClr>
              <a:buSzPts val="1400"/>
              <a:buNone/>
              <a:defRPr sz="1400">
                <a:solidFill>
                  <a:srgbClr val="888888"/>
                </a:solidFill>
              </a:defRPr>
            </a:lvl5pPr>
            <a:lvl6pPr marL="2743200" lvl="5" indent="-228600" algn="l" rtl="0">
              <a:spcBef>
                <a:spcPts val="280"/>
              </a:spcBef>
              <a:spcAft>
                <a:spcPts val="0"/>
              </a:spcAft>
              <a:buClr>
                <a:srgbClr val="888888"/>
              </a:buClr>
              <a:buSzPts val="1400"/>
              <a:buNone/>
              <a:defRPr sz="1400">
                <a:solidFill>
                  <a:srgbClr val="888888"/>
                </a:solidFill>
              </a:defRPr>
            </a:lvl6pPr>
            <a:lvl7pPr marL="3200400" lvl="6" indent="-228600" algn="l" rtl="0">
              <a:spcBef>
                <a:spcPts val="280"/>
              </a:spcBef>
              <a:spcAft>
                <a:spcPts val="0"/>
              </a:spcAft>
              <a:buClr>
                <a:srgbClr val="888888"/>
              </a:buClr>
              <a:buSzPts val="1400"/>
              <a:buNone/>
              <a:defRPr sz="1400">
                <a:solidFill>
                  <a:srgbClr val="888888"/>
                </a:solidFill>
              </a:defRPr>
            </a:lvl7pPr>
            <a:lvl8pPr marL="3657600" lvl="7" indent="-228600" algn="l" rtl="0">
              <a:spcBef>
                <a:spcPts val="280"/>
              </a:spcBef>
              <a:spcAft>
                <a:spcPts val="0"/>
              </a:spcAft>
              <a:buClr>
                <a:srgbClr val="888888"/>
              </a:buClr>
              <a:buSzPts val="1400"/>
              <a:buNone/>
              <a:defRPr sz="1400">
                <a:solidFill>
                  <a:srgbClr val="888888"/>
                </a:solidFill>
              </a:defRPr>
            </a:lvl8pPr>
            <a:lvl9pPr marL="4114800" lvl="8" indent="-228600" algn="l" rtl="0">
              <a:spcBef>
                <a:spcPts val="280"/>
              </a:spcBef>
              <a:spcAft>
                <a:spcPts val="0"/>
              </a:spcAft>
              <a:buClr>
                <a:srgbClr val="888888"/>
              </a:buClr>
              <a:buSzPts val="1400"/>
              <a:buNone/>
              <a:defRPr sz="1400">
                <a:solidFill>
                  <a:srgbClr val="888888"/>
                </a:solidFill>
              </a:defRPr>
            </a:lvl9pPr>
          </a:lstStyle>
          <a:p>
            <a:endParaRPr/>
          </a:p>
        </p:txBody>
      </p:sp>
      <p:sp>
        <p:nvSpPr>
          <p:cNvPr id="130" name="Google Shape;130;g4195504f8a_0_5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1" name="Google Shape;131;g4195504f8a_0_5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2" name="Google Shape;132;g4195504f8a_0_5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3"/>
        <p:cNvGrpSpPr/>
        <p:nvPr/>
      </p:nvGrpSpPr>
      <p:grpSpPr>
        <a:xfrm>
          <a:off x="0" y="0"/>
          <a:ext cx="0" cy="0"/>
          <a:chOff x="0" y="0"/>
          <a:chExt cx="0" cy="0"/>
        </a:xfrm>
      </p:grpSpPr>
      <p:sp>
        <p:nvSpPr>
          <p:cNvPr id="134" name="Google Shape;134;g4195504f8a_0_60"/>
          <p:cNvSpPr txBox="1">
            <a:spLocks noGrp="1"/>
          </p:cNvSpPr>
          <p:nvPr>
            <p:ph type="title"/>
          </p:nvPr>
        </p:nvSpPr>
        <p:spPr>
          <a:xfrm>
            <a:off x="457200" y="273050"/>
            <a:ext cx="3008400" cy="11619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35" name="Google Shape;135;g4195504f8a_0_60"/>
          <p:cNvSpPr txBox="1">
            <a:spLocks noGrp="1"/>
          </p:cNvSpPr>
          <p:nvPr>
            <p:ph type="body" idx="1"/>
          </p:nvPr>
        </p:nvSpPr>
        <p:spPr>
          <a:xfrm>
            <a:off x="3575050" y="273050"/>
            <a:ext cx="5111700" cy="5853000"/>
          </a:xfrm>
          <a:prstGeom prst="rect">
            <a:avLst/>
          </a:prstGeom>
          <a:noFill/>
          <a:ln>
            <a:noFill/>
          </a:ln>
        </p:spPr>
        <p:txBody>
          <a:bodyPr spcFirstLastPara="1" wrap="square" lIns="91425" tIns="45700" rIns="91425" bIns="45700" anchor="t" anchorCtr="0">
            <a:noAutofit/>
          </a:bodyPr>
          <a:lstStyle>
            <a:lvl1pPr marL="457200" lvl="0" indent="-381000" algn="l" rtl="0">
              <a:spcBef>
                <a:spcPts val="0"/>
              </a:spcBef>
              <a:spcAft>
                <a:spcPts val="0"/>
              </a:spcAft>
              <a:buClr>
                <a:srgbClr val="807F83"/>
              </a:buClr>
              <a:buSzPts val="2400"/>
              <a:buChar char="•"/>
              <a:defRPr sz="3200"/>
            </a:lvl1pPr>
            <a:lvl2pPr marL="914400" lvl="1" indent="-406400" algn="l" rtl="0">
              <a:spcBef>
                <a:spcPts val="2400"/>
              </a:spcBef>
              <a:spcAft>
                <a:spcPts val="0"/>
              </a:spcAft>
              <a:buClr>
                <a:srgbClr val="807F83"/>
              </a:buClr>
              <a:buSzPts val="2800"/>
              <a:buChar char="–"/>
              <a:defRPr sz="2800"/>
            </a:lvl2pPr>
            <a:lvl3pPr marL="1371600" lvl="2" indent="-381000" algn="l" rtl="0">
              <a:spcBef>
                <a:spcPts val="480"/>
              </a:spcBef>
              <a:spcAft>
                <a:spcPts val="0"/>
              </a:spcAft>
              <a:buClr>
                <a:srgbClr val="807F83"/>
              </a:buClr>
              <a:buSzPts val="2400"/>
              <a:buChar char="•"/>
              <a:defRPr sz="2400"/>
            </a:lvl3pPr>
            <a:lvl4pPr marL="1828800" lvl="3" indent="-355600" algn="l" rtl="0">
              <a:spcBef>
                <a:spcPts val="400"/>
              </a:spcBef>
              <a:spcAft>
                <a:spcPts val="0"/>
              </a:spcAft>
              <a:buClr>
                <a:srgbClr val="807F83"/>
              </a:buClr>
              <a:buSzPts val="2000"/>
              <a:buChar char="–"/>
              <a:defRPr sz="2000"/>
            </a:lvl4pPr>
            <a:lvl5pPr marL="2286000" lvl="4" indent="-355600" algn="l" rtl="0">
              <a:spcBef>
                <a:spcPts val="400"/>
              </a:spcBef>
              <a:spcAft>
                <a:spcPts val="0"/>
              </a:spcAft>
              <a:buClr>
                <a:srgbClr val="807F83"/>
              </a:buClr>
              <a:buSzPts val="2000"/>
              <a:buChar char="»"/>
              <a:defRPr sz="2000"/>
            </a:lvl5pPr>
            <a:lvl6pPr marL="2743200" lvl="5" indent="-355600" algn="l" rtl="0">
              <a:spcBef>
                <a:spcPts val="400"/>
              </a:spcBef>
              <a:spcAft>
                <a:spcPts val="0"/>
              </a:spcAft>
              <a:buClr>
                <a:schemeClr val="dk1"/>
              </a:buClr>
              <a:buSzPts val="2000"/>
              <a:buChar char="•"/>
              <a:defRPr sz="2000"/>
            </a:lvl6pPr>
            <a:lvl7pPr marL="3200400" lvl="6" indent="-355600" algn="l" rtl="0">
              <a:spcBef>
                <a:spcPts val="400"/>
              </a:spcBef>
              <a:spcAft>
                <a:spcPts val="0"/>
              </a:spcAft>
              <a:buClr>
                <a:schemeClr val="dk1"/>
              </a:buClr>
              <a:buSzPts val="2000"/>
              <a:buChar char="•"/>
              <a:defRPr sz="2000"/>
            </a:lvl7pPr>
            <a:lvl8pPr marL="3657600" lvl="7" indent="-355600" algn="l" rtl="0">
              <a:spcBef>
                <a:spcPts val="400"/>
              </a:spcBef>
              <a:spcAft>
                <a:spcPts val="0"/>
              </a:spcAft>
              <a:buClr>
                <a:schemeClr val="dk1"/>
              </a:buClr>
              <a:buSzPts val="2000"/>
              <a:buChar char="•"/>
              <a:defRPr sz="2000"/>
            </a:lvl8pPr>
            <a:lvl9pPr marL="4114800" lvl="8" indent="-355600" algn="l" rtl="0">
              <a:spcBef>
                <a:spcPts val="400"/>
              </a:spcBef>
              <a:spcAft>
                <a:spcPts val="0"/>
              </a:spcAft>
              <a:buClr>
                <a:schemeClr val="dk1"/>
              </a:buClr>
              <a:buSzPts val="2000"/>
              <a:buChar char="•"/>
              <a:defRPr sz="2000"/>
            </a:lvl9pPr>
          </a:lstStyle>
          <a:p>
            <a:endParaRPr/>
          </a:p>
        </p:txBody>
      </p:sp>
      <p:sp>
        <p:nvSpPr>
          <p:cNvPr id="136" name="Google Shape;136;g4195504f8a_0_60"/>
          <p:cNvSpPr txBox="1">
            <a:spLocks noGrp="1"/>
          </p:cNvSpPr>
          <p:nvPr>
            <p:ph type="body" idx="2"/>
          </p:nvPr>
        </p:nvSpPr>
        <p:spPr>
          <a:xfrm>
            <a:off x="457200" y="1435100"/>
            <a:ext cx="3008400" cy="46911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37" name="Google Shape;137;g4195504f8a_0_6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8" name="Google Shape;138;g4195504f8a_0_6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39" name="Google Shape;139;g4195504f8a_0_6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4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14325" algn="l">
              <a:spcBef>
                <a:spcPts val="0"/>
              </a:spcBef>
              <a:spcAft>
                <a:spcPts val="0"/>
              </a:spcAft>
              <a:buClr>
                <a:srgbClr val="807F83"/>
              </a:buClr>
              <a:buSzPts val="1350"/>
              <a:buChar char="•"/>
              <a:defRPr/>
            </a:lvl1pPr>
            <a:lvl2pPr marL="914400" lvl="1" indent="-342900" algn="l">
              <a:spcBef>
                <a:spcPts val="2400"/>
              </a:spcBef>
              <a:spcAft>
                <a:spcPts val="0"/>
              </a:spcAft>
              <a:buClr>
                <a:srgbClr val="807F83"/>
              </a:buClr>
              <a:buSzPts val="1800"/>
              <a:buChar char="–"/>
              <a:defRPr/>
            </a:lvl2pPr>
            <a:lvl3pPr marL="1371600" lvl="2" indent="-342900" algn="l">
              <a:spcBef>
                <a:spcPts val="360"/>
              </a:spcBef>
              <a:spcAft>
                <a:spcPts val="0"/>
              </a:spcAft>
              <a:buClr>
                <a:srgbClr val="807F83"/>
              </a:buClr>
              <a:buSzPts val="1800"/>
              <a:buChar char="•"/>
              <a:defRPr/>
            </a:lvl3pPr>
            <a:lvl4pPr marL="1828800" lvl="3" indent="-342900" algn="l">
              <a:spcBef>
                <a:spcPts val="360"/>
              </a:spcBef>
              <a:spcAft>
                <a:spcPts val="0"/>
              </a:spcAft>
              <a:buClr>
                <a:srgbClr val="807F83"/>
              </a:buClr>
              <a:buSzPts val="1800"/>
              <a:buChar char="–"/>
              <a:defRPr/>
            </a:lvl4pPr>
            <a:lvl5pPr marL="2286000" lvl="4" indent="-342900" algn="l">
              <a:spcBef>
                <a:spcPts val="360"/>
              </a:spcBef>
              <a:spcAft>
                <a:spcPts val="0"/>
              </a:spcAft>
              <a:buClr>
                <a:srgbClr val="807F83"/>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0"/>
        <p:cNvGrpSpPr/>
        <p:nvPr/>
      </p:nvGrpSpPr>
      <p:grpSpPr>
        <a:xfrm>
          <a:off x="0" y="0"/>
          <a:ext cx="0" cy="0"/>
          <a:chOff x="0" y="0"/>
          <a:chExt cx="0" cy="0"/>
        </a:xfrm>
      </p:grpSpPr>
      <p:sp>
        <p:nvSpPr>
          <p:cNvPr id="141" name="Google Shape;141;g4195504f8a_0_67"/>
          <p:cNvSpPr txBox="1">
            <a:spLocks noGrp="1"/>
          </p:cNvSpPr>
          <p:nvPr>
            <p:ph type="title"/>
          </p:nvPr>
        </p:nvSpPr>
        <p:spPr>
          <a:xfrm>
            <a:off x="1792288" y="4800600"/>
            <a:ext cx="5486400" cy="566700"/>
          </a:xfrm>
          <a:prstGeom prst="rect">
            <a:avLst/>
          </a:prstGeom>
          <a:noFill/>
          <a:ln>
            <a:noFill/>
          </a:ln>
        </p:spPr>
        <p:txBody>
          <a:bodyPr spcFirstLastPara="1" wrap="square" lIns="91425" tIns="45700" rIns="91425" bIns="45700" anchor="b" anchorCtr="0">
            <a:noAutofit/>
          </a:bodyPr>
          <a:lstStyle>
            <a:lvl1pPr lvl="0" algn="l" rtl="0">
              <a:spcBef>
                <a:spcPts val="0"/>
              </a:spcBef>
              <a:spcAft>
                <a:spcPts val="0"/>
              </a:spcAft>
              <a:buClr>
                <a:srgbClr val="3C1B71"/>
              </a:buClr>
              <a:buSzPts val="2000"/>
              <a:buFont typeface="Arial"/>
              <a:buNone/>
              <a:defRPr sz="2000" b="1"/>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2" name="Google Shape;142;g4195504f8a_0_6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43" name="Google Shape;143;g4195504f8a_0_67"/>
          <p:cNvSpPr txBox="1">
            <a:spLocks noGrp="1"/>
          </p:cNvSpPr>
          <p:nvPr>
            <p:ph type="body" idx="1"/>
          </p:nvPr>
        </p:nvSpPr>
        <p:spPr>
          <a:xfrm>
            <a:off x="1792288" y="5367338"/>
            <a:ext cx="5486400" cy="804900"/>
          </a:xfrm>
          <a:prstGeom prst="rect">
            <a:avLst/>
          </a:prstGeom>
          <a:noFill/>
          <a:ln>
            <a:noFill/>
          </a:ln>
        </p:spPr>
        <p:txBody>
          <a:bodyPr spcFirstLastPara="1" wrap="square" lIns="91425" tIns="45700" rIns="91425" bIns="45700" anchor="t" anchorCtr="0">
            <a:noAutofit/>
          </a:bodyPr>
          <a:lstStyle>
            <a:lvl1pPr marL="457200" lvl="0" indent="-228600" algn="l" rtl="0">
              <a:spcBef>
                <a:spcPts val="0"/>
              </a:spcBef>
              <a:spcAft>
                <a:spcPts val="0"/>
              </a:spcAft>
              <a:buClr>
                <a:srgbClr val="807F83"/>
              </a:buClr>
              <a:buSzPts val="1050"/>
              <a:buNone/>
              <a:defRPr sz="1400"/>
            </a:lvl1pPr>
            <a:lvl2pPr marL="914400" lvl="1" indent="-228600" algn="l" rtl="0">
              <a:spcBef>
                <a:spcPts val="2400"/>
              </a:spcBef>
              <a:spcAft>
                <a:spcPts val="0"/>
              </a:spcAft>
              <a:buClr>
                <a:srgbClr val="807F83"/>
              </a:buClr>
              <a:buSzPts val="1200"/>
              <a:buNone/>
              <a:defRPr sz="1200"/>
            </a:lvl2pPr>
            <a:lvl3pPr marL="1371600" lvl="2" indent="-228600" algn="l" rtl="0">
              <a:spcBef>
                <a:spcPts val="200"/>
              </a:spcBef>
              <a:spcAft>
                <a:spcPts val="0"/>
              </a:spcAft>
              <a:buClr>
                <a:srgbClr val="807F83"/>
              </a:buClr>
              <a:buSzPts val="1000"/>
              <a:buNone/>
              <a:defRPr sz="1000"/>
            </a:lvl3pPr>
            <a:lvl4pPr marL="1828800" lvl="3" indent="-228600" algn="l" rtl="0">
              <a:spcBef>
                <a:spcPts val="180"/>
              </a:spcBef>
              <a:spcAft>
                <a:spcPts val="0"/>
              </a:spcAft>
              <a:buClr>
                <a:srgbClr val="807F83"/>
              </a:buClr>
              <a:buSzPts val="900"/>
              <a:buNone/>
              <a:defRPr sz="900"/>
            </a:lvl4pPr>
            <a:lvl5pPr marL="2286000" lvl="4" indent="-228600" algn="l" rtl="0">
              <a:spcBef>
                <a:spcPts val="180"/>
              </a:spcBef>
              <a:spcAft>
                <a:spcPts val="0"/>
              </a:spcAft>
              <a:buClr>
                <a:srgbClr val="807F83"/>
              </a:buClr>
              <a:buSzPts val="900"/>
              <a:buNone/>
              <a:defRPr sz="900"/>
            </a:lvl5pPr>
            <a:lvl6pPr marL="2743200" lvl="5" indent="-228600" algn="l" rtl="0">
              <a:spcBef>
                <a:spcPts val="180"/>
              </a:spcBef>
              <a:spcAft>
                <a:spcPts val="0"/>
              </a:spcAft>
              <a:buClr>
                <a:schemeClr val="dk1"/>
              </a:buClr>
              <a:buSzPts val="900"/>
              <a:buNone/>
              <a:defRPr sz="900"/>
            </a:lvl6pPr>
            <a:lvl7pPr marL="3200400" lvl="6" indent="-228600" algn="l" rtl="0">
              <a:spcBef>
                <a:spcPts val="180"/>
              </a:spcBef>
              <a:spcAft>
                <a:spcPts val="0"/>
              </a:spcAft>
              <a:buClr>
                <a:schemeClr val="dk1"/>
              </a:buClr>
              <a:buSzPts val="900"/>
              <a:buNone/>
              <a:defRPr sz="900"/>
            </a:lvl7pPr>
            <a:lvl8pPr marL="3657600" lvl="7" indent="-228600" algn="l" rtl="0">
              <a:spcBef>
                <a:spcPts val="180"/>
              </a:spcBef>
              <a:spcAft>
                <a:spcPts val="0"/>
              </a:spcAft>
              <a:buClr>
                <a:schemeClr val="dk1"/>
              </a:buClr>
              <a:buSzPts val="900"/>
              <a:buNone/>
              <a:defRPr sz="900"/>
            </a:lvl8pPr>
            <a:lvl9pPr marL="4114800" lvl="8" indent="-228600" algn="l" rtl="0">
              <a:spcBef>
                <a:spcPts val="180"/>
              </a:spcBef>
              <a:spcAft>
                <a:spcPts val="0"/>
              </a:spcAft>
              <a:buClr>
                <a:schemeClr val="dk1"/>
              </a:buClr>
              <a:buSzPts val="900"/>
              <a:buNone/>
              <a:defRPr sz="900"/>
            </a:lvl9pPr>
          </a:lstStyle>
          <a:p>
            <a:endParaRPr/>
          </a:p>
        </p:txBody>
      </p:sp>
      <p:sp>
        <p:nvSpPr>
          <p:cNvPr id="144" name="Google Shape;144;g4195504f8a_0_67"/>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5" name="Google Shape;145;g4195504f8a_0_67"/>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46" name="Google Shape;146;g4195504f8a_0_67"/>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7"/>
        <p:cNvGrpSpPr/>
        <p:nvPr/>
      </p:nvGrpSpPr>
      <p:grpSpPr>
        <a:xfrm>
          <a:off x="0" y="0"/>
          <a:ext cx="0" cy="0"/>
          <a:chOff x="0" y="0"/>
          <a:chExt cx="0" cy="0"/>
        </a:xfrm>
      </p:grpSpPr>
      <p:sp>
        <p:nvSpPr>
          <p:cNvPr id="148" name="Google Shape;148;g4195504f8a_0_7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9" name="Google Shape;149;g4195504f8a_0_74"/>
          <p:cNvSpPr txBox="1">
            <a:spLocks noGrp="1"/>
          </p:cNvSpPr>
          <p:nvPr>
            <p:ph type="body" idx="1"/>
          </p:nvPr>
        </p:nvSpPr>
        <p:spPr>
          <a:xfrm rot="5400000">
            <a:off x="2308950" y="-251550"/>
            <a:ext cx="4526100" cy="82296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0" name="Google Shape;150;g4195504f8a_0_74"/>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1" name="Google Shape;151;g4195504f8a_0_74"/>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2" name="Google Shape;152;g4195504f8a_0_74"/>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3"/>
        <p:cNvGrpSpPr/>
        <p:nvPr/>
      </p:nvGrpSpPr>
      <p:grpSpPr>
        <a:xfrm>
          <a:off x="0" y="0"/>
          <a:ext cx="0" cy="0"/>
          <a:chOff x="0" y="0"/>
          <a:chExt cx="0" cy="0"/>
        </a:xfrm>
      </p:grpSpPr>
      <p:sp>
        <p:nvSpPr>
          <p:cNvPr id="154" name="Google Shape;154;g4195504f8a_0_80"/>
          <p:cNvSpPr txBox="1">
            <a:spLocks noGrp="1"/>
          </p:cNvSpPr>
          <p:nvPr>
            <p:ph type="title"/>
          </p:nvPr>
        </p:nvSpPr>
        <p:spPr>
          <a:xfrm rot="5400000">
            <a:off x="4732350" y="2171688"/>
            <a:ext cx="5851500" cy="20574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Clr>
                <a:srgbClr val="3C1B71"/>
              </a:buClr>
              <a:buSzPts val="1800"/>
              <a:buNone/>
              <a:defRPr/>
            </a:lvl1pPr>
            <a:lvl2pPr lvl="1" rtl="0">
              <a:spcBef>
                <a:spcPts val="120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55" name="Google Shape;155;g4195504f8a_0_80"/>
          <p:cNvSpPr txBox="1">
            <a:spLocks noGrp="1"/>
          </p:cNvSpPr>
          <p:nvPr>
            <p:ph type="body" idx="1"/>
          </p:nvPr>
        </p:nvSpPr>
        <p:spPr>
          <a:xfrm rot="5400000">
            <a:off x="541350" y="190488"/>
            <a:ext cx="5851500" cy="6019800"/>
          </a:xfrm>
          <a:prstGeom prst="rect">
            <a:avLst/>
          </a:prstGeom>
          <a:noFill/>
          <a:ln>
            <a:noFill/>
          </a:ln>
        </p:spPr>
        <p:txBody>
          <a:bodyPr spcFirstLastPara="1" wrap="square" lIns="91425" tIns="45700" rIns="91425" bIns="45700" anchor="t" anchorCtr="0">
            <a:noAutofit/>
          </a:bodyPr>
          <a:lstStyle>
            <a:lvl1pPr marL="457200" lvl="0" indent="-314325" algn="l" rtl="0">
              <a:spcBef>
                <a:spcPts val="0"/>
              </a:spcBef>
              <a:spcAft>
                <a:spcPts val="0"/>
              </a:spcAft>
              <a:buClr>
                <a:srgbClr val="807F83"/>
              </a:buClr>
              <a:buSzPts val="1350"/>
              <a:buChar char="•"/>
              <a:defRPr/>
            </a:lvl1pPr>
            <a:lvl2pPr marL="914400" lvl="1" indent="-342900" algn="l" rtl="0">
              <a:spcBef>
                <a:spcPts val="2400"/>
              </a:spcBef>
              <a:spcAft>
                <a:spcPts val="0"/>
              </a:spcAft>
              <a:buClr>
                <a:srgbClr val="807F83"/>
              </a:buClr>
              <a:buSzPts val="1800"/>
              <a:buChar char="–"/>
              <a:defRPr/>
            </a:lvl2pPr>
            <a:lvl3pPr marL="1371600" lvl="2" indent="-342900" algn="l" rtl="0">
              <a:spcBef>
                <a:spcPts val="360"/>
              </a:spcBef>
              <a:spcAft>
                <a:spcPts val="0"/>
              </a:spcAft>
              <a:buClr>
                <a:srgbClr val="807F83"/>
              </a:buClr>
              <a:buSzPts val="1800"/>
              <a:buChar char="•"/>
              <a:defRPr/>
            </a:lvl3pPr>
            <a:lvl4pPr marL="1828800" lvl="3" indent="-342900" algn="l" rtl="0">
              <a:spcBef>
                <a:spcPts val="360"/>
              </a:spcBef>
              <a:spcAft>
                <a:spcPts val="0"/>
              </a:spcAft>
              <a:buClr>
                <a:srgbClr val="807F83"/>
              </a:buClr>
              <a:buSzPts val="1800"/>
              <a:buChar char="–"/>
              <a:defRPr/>
            </a:lvl4pPr>
            <a:lvl5pPr marL="2286000" lvl="4" indent="-342900" algn="l" rtl="0">
              <a:spcBef>
                <a:spcPts val="360"/>
              </a:spcBef>
              <a:spcAft>
                <a:spcPts val="0"/>
              </a:spcAft>
              <a:buClr>
                <a:srgbClr val="807F83"/>
              </a:buClr>
              <a:buSzPts val="1800"/>
              <a:buChar char="»"/>
              <a:defRPr/>
            </a:lvl5pPr>
            <a:lvl6pPr marL="2743200" lvl="5" indent="-342900" algn="l" rtl="0">
              <a:spcBef>
                <a:spcPts val="360"/>
              </a:spcBef>
              <a:spcAft>
                <a:spcPts val="0"/>
              </a:spcAft>
              <a:buClr>
                <a:schemeClr val="dk1"/>
              </a:buClr>
              <a:buSzPts val="1800"/>
              <a:buChar char="•"/>
              <a:defRPr/>
            </a:lvl6pPr>
            <a:lvl7pPr marL="3200400" lvl="6" indent="-342900" algn="l" rtl="0">
              <a:spcBef>
                <a:spcPts val="360"/>
              </a:spcBef>
              <a:spcAft>
                <a:spcPts val="0"/>
              </a:spcAft>
              <a:buClr>
                <a:schemeClr val="dk1"/>
              </a:buClr>
              <a:buSzPts val="1800"/>
              <a:buChar char="•"/>
              <a:defRPr/>
            </a:lvl7pPr>
            <a:lvl8pPr marL="3657600" lvl="7" indent="-342900" algn="l" rtl="0">
              <a:spcBef>
                <a:spcPts val="360"/>
              </a:spcBef>
              <a:spcAft>
                <a:spcPts val="0"/>
              </a:spcAft>
              <a:buClr>
                <a:schemeClr val="dk1"/>
              </a:buClr>
              <a:buSzPts val="1800"/>
              <a:buChar char="•"/>
              <a:defRPr/>
            </a:lvl8pPr>
            <a:lvl9pPr marL="4114800" lvl="8" indent="-342900" algn="l" rtl="0">
              <a:spcBef>
                <a:spcPts val="360"/>
              </a:spcBef>
              <a:spcAft>
                <a:spcPts val="0"/>
              </a:spcAft>
              <a:buClr>
                <a:schemeClr val="dk1"/>
              </a:buClr>
              <a:buSzPts val="1800"/>
              <a:buChar char="•"/>
              <a:defRPr/>
            </a:lvl9pPr>
          </a:lstStyle>
          <a:p>
            <a:endParaRPr/>
          </a:p>
        </p:txBody>
      </p:sp>
      <p:sp>
        <p:nvSpPr>
          <p:cNvPr id="156" name="Google Shape;156;g4195504f8a_0_80"/>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7" name="Google Shape;157;g4195504f8a_0_80"/>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158" name="Google Shape;158;g4195504f8a_0_80"/>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7"/>
        <p:cNvGrpSpPr/>
        <p:nvPr/>
      </p:nvGrpSpPr>
      <p:grpSpPr>
        <a:xfrm>
          <a:off x="0" y="0"/>
          <a:ext cx="0" cy="0"/>
          <a:chOff x="0" y="0"/>
          <a:chExt cx="0" cy="0"/>
        </a:xfrm>
      </p:grpSpPr>
      <p:sp>
        <p:nvSpPr>
          <p:cNvPr id="28" name="Google Shape;28;p4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4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4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4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4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4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6"/>
        <p:cNvGrpSpPr/>
        <p:nvPr/>
      </p:nvGrpSpPr>
      <p:grpSpPr>
        <a:xfrm>
          <a:off x="0" y="0"/>
          <a:ext cx="0" cy="0"/>
          <a:chOff x="0" y="0"/>
          <a:chExt cx="0" cy="0"/>
        </a:xfrm>
      </p:grpSpPr>
      <p:sp>
        <p:nvSpPr>
          <p:cNvPr id="37" name="Google Shape;37;p49"/>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Clr>
                <a:srgbClr val="3C1B71"/>
              </a:buClr>
              <a:buSzPts val="4000"/>
              <a:buFont typeface="Arial"/>
              <a:buNone/>
              <a:defRPr sz="4000" b="1" cap="none"/>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9"/>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88888"/>
              </a:buClr>
              <a:buSzPts val="1500"/>
              <a:buNone/>
              <a:defRPr sz="2000">
                <a:solidFill>
                  <a:srgbClr val="888888"/>
                </a:solidFill>
              </a:defRPr>
            </a:lvl1pPr>
            <a:lvl2pPr marL="914400" lvl="1" indent="-228600" algn="l">
              <a:spcBef>
                <a:spcPts val="240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9" name="Google Shape;39;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
        <p:cNvGrpSpPr/>
        <p:nvPr/>
      </p:nvGrpSpPr>
      <p:grpSpPr>
        <a:xfrm>
          <a:off x="0" y="0"/>
          <a:ext cx="0" cy="0"/>
          <a:chOff x="0" y="0"/>
          <a:chExt cx="0" cy="0"/>
        </a:xfrm>
      </p:grpSpPr>
      <p:sp>
        <p:nvSpPr>
          <p:cNvPr id="43" name="Google Shape;43;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1800"/>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50"/>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5" name="Google Shape;45;p50"/>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361950" algn="l">
              <a:spcBef>
                <a:spcPts val="0"/>
              </a:spcBef>
              <a:spcAft>
                <a:spcPts val="0"/>
              </a:spcAft>
              <a:buClr>
                <a:srgbClr val="807F83"/>
              </a:buClr>
              <a:buSzPts val="2100"/>
              <a:buChar char="•"/>
              <a:defRPr sz="2800"/>
            </a:lvl1pPr>
            <a:lvl2pPr marL="914400" lvl="1" indent="-381000" algn="l">
              <a:spcBef>
                <a:spcPts val="2400"/>
              </a:spcBef>
              <a:spcAft>
                <a:spcPts val="0"/>
              </a:spcAft>
              <a:buClr>
                <a:srgbClr val="807F83"/>
              </a:buClr>
              <a:buSzPts val="2400"/>
              <a:buChar char="–"/>
              <a:defRPr sz="2400"/>
            </a:lvl2pPr>
            <a:lvl3pPr marL="1371600" lvl="2" indent="-355600" algn="l">
              <a:spcBef>
                <a:spcPts val="400"/>
              </a:spcBef>
              <a:spcAft>
                <a:spcPts val="0"/>
              </a:spcAft>
              <a:buClr>
                <a:srgbClr val="807F83"/>
              </a:buClr>
              <a:buSzPts val="2000"/>
              <a:buChar char="•"/>
              <a:defRPr sz="2000"/>
            </a:lvl3pPr>
            <a:lvl4pPr marL="1828800" lvl="3" indent="-342900" algn="l">
              <a:spcBef>
                <a:spcPts val="360"/>
              </a:spcBef>
              <a:spcAft>
                <a:spcPts val="0"/>
              </a:spcAft>
              <a:buClr>
                <a:srgbClr val="807F83"/>
              </a:buClr>
              <a:buSzPts val="1800"/>
              <a:buChar char="–"/>
              <a:defRPr sz="1800"/>
            </a:lvl4pPr>
            <a:lvl5pPr marL="2286000" lvl="4" indent="-342900" algn="l">
              <a:spcBef>
                <a:spcPts val="360"/>
              </a:spcBef>
              <a:spcAft>
                <a:spcPts val="0"/>
              </a:spcAft>
              <a:buClr>
                <a:srgbClr val="807F83"/>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6" name="Google Shape;46;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9"/>
        <p:cNvGrpSpPr/>
        <p:nvPr/>
      </p:nvGrpSpPr>
      <p:grpSpPr>
        <a:xfrm>
          <a:off x="0" y="0"/>
          <a:ext cx="0" cy="0"/>
          <a:chOff x="0" y="0"/>
          <a:chExt cx="0" cy="0"/>
        </a:xfrm>
      </p:grpSpPr>
      <p:sp>
        <p:nvSpPr>
          <p:cNvPr id="50" name="Google Shape;50;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3C1B71"/>
              </a:buClr>
              <a:buSzPts val="5000"/>
              <a:buFont typeface="Arial"/>
              <a:buNone/>
              <a:defRPr/>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51"/>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2" name="Google Shape;52;p51"/>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3" name="Google Shape;53;p51"/>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0"/>
              </a:spcBef>
              <a:spcAft>
                <a:spcPts val="0"/>
              </a:spcAft>
              <a:buClr>
                <a:srgbClr val="807F83"/>
              </a:buClr>
              <a:buSzPts val="1800"/>
              <a:buNone/>
              <a:defRPr sz="2400" b="1"/>
            </a:lvl1pPr>
            <a:lvl2pPr marL="914400" lvl="1" indent="-228600" algn="l">
              <a:spcBef>
                <a:spcPts val="2400"/>
              </a:spcBef>
              <a:spcAft>
                <a:spcPts val="0"/>
              </a:spcAft>
              <a:buClr>
                <a:srgbClr val="807F83"/>
              </a:buClr>
              <a:buSzPts val="2000"/>
              <a:buNone/>
              <a:defRPr sz="2000" b="1"/>
            </a:lvl2pPr>
            <a:lvl3pPr marL="1371600" lvl="2" indent="-228600" algn="l">
              <a:spcBef>
                <a:spcPts val="360"/>
              </a:spcBef>
              <a:spcAft>
                <a:spcPts val="0"/>
              </a:spcAft>
              <a:buClr>
                <a:srgbClr val="807F83"/>
              </a:buClr>
              <a:buSzPts val="1800"/>
              <a:buNone/>
              <a:defRPr sz="1800" b="1"/>
            </a:lvl3pPr>
            <a:lvl4pPr marL="1828800" lvl="3" indent="-228600" algn="l">
              <a:spcBef>
                <a:spcPts val="320"/>
              </a:spcBef>
              <a:spcAft>
                <a:spcPts val="0"/>
              </a:spcAft>
              <a:buClr>
                <a:srgbClr val="807F83"/>
              </a:buClr>
              <a:buSzPts val="1600"/>
              <a:buNone/>
              <a:defRPr sz="1600" b="1"/>
            </a:lvl4pPr>
            <a:lvl5pPr marL="2286000" lvl="4" indent="-228600" algn="l">
              <a:spcBef>
                <a:spcPts val="320"/>
              </a:spcBef>
              <a:spcAft>
                <a:spcPts val="0"/>
              </a:spcAft>
              <a:buClr>
                <a:srgbClr val="807F83"/>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4" name="Google Shape;54;p51"/>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42900" algn="l">
              <a:spcBef>
                <a:spcPts val="0"/>
              </a:spcBef>
              <a:spcAft>
                <a:spcPts val="0"/>
              </a:spcAft>
              <a:buClr>
                <a:srgbClr val="807F83"/>
              </a:buClr>
              <a:buSzPts val="1800"/>
              <a:buChar char="•"/>
              <a:defRPr sz="2400"/>
            </a:lvl1pPr>
            <a:lvl2pPr marL="914400" lvl="1" indent="-355600" algn="l">
              <a:spcBef>
                <a:spcPts val="2400"/>
              </a:spcBef>
              <a:spcAft>
                <a:spcPts val="0"/>
              </a:spcAft>
              <a:buClr>
                <a:srgbClr val="807F83"/>
              </a:buClr>
              <a:buSzPts val="2000"/>
              <a:buChar char="–"/>
              <a:defRPr sz="2000"/>
            </a:lvl2pPr>
            <a:lvl3pPr marL="1371600" lvl="2" indent="-342900" algn="l">
              <a:spcBef>
                <a:spcPts val="360"/>
              </a:spcBef>
              <a:spcAft>
                <a:spcPts val="0"/>
              </a:spcAft>
              <a:buClr>
                <a:srgbClr val="807F83"/>
              </a:buClr>
              <a:buSzPts val="1800"/>
              <a:buChar char="•"/>
              <a:defRPr sz="1800"/>
            </a:lvl3pPr>
            <a:lvl4pPr marL="1828800" lvl="3" indent="-330200" algn="l">
              <a:spcBef>
                <a:spcPts val="320"/>
              </a:spcBef>
              <a:spcAft>
                <a:spcPts val="0"/>
              </a:spcAft>
              <a:buClr>
                <a:srgbClr val="807F83"/>
              </a:buClr>
              <a:buSzPts val="1600"/>
              <a:buChar char="–"/>
              <a:defRPr sz="1600"/>
            </a:lvl4pPr>
            <a:lvl5pPr marL="2286000" lvl="4" indent="-330200" algn="l">
              <a:spcBef>
                <a:spcPts val="320"/>
              </a:spcBef>
              <a:spcAft>
                <a:spcPts val="0"/>
              </a:spcAft>
              <a:buClr>
                <a:srgbClr val="807F83"/>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5" name="Google Shape;55;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5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381000" algn="l">
              <a:spcBef>
                <a:spcPts val="0"/>
              </a:spcBef>
              <a:spcAft>
                <a:spcPts val="0"/>
              </a:spcAft>
              <a:buClr>
                <a:srgbClr val="807F83"/>
              </a:buClr>
              <a:buSzPts val="2400"/>
              <a:buChar char="•"/>
              <a:defRPr sz="3200"/>
            </a:lvl1pPr>
            <a:lvl2pPr marL="914400" lvl="1" indent="-406400" algn="l">
              <a:spcBef>
                <a:spcPts val="2400"/>
              </a:spcBef>
              <a:spcAft>
                <a:spcPts val="0"/>
              </a:spcAft>
              <a:buClr>
                <a:srgbClr val="807F83"/>
              </a:buClr>
              <a:buSzPts val="2800"/>
              <a:buChar char="–"/>
              <a:defRPr sz="2800"/>
            </a:lvl2pPr>
            <a:lvl3pPr marL="1371600" lvl="2" indent="-381000" algn="l">
              <a:spcBef>
                <a:spcPts val="480"/>
              </a:spcBef>
              <a:spcAft>
                <a:spcPts val="0"/>
              </a:spcAft>
              <a:buClr>
                <a:srgbClr val="807F83"/>
              </a:buClr>
              <a:buSzPts val="2400"/>
              <a:buChar char="•"/>
              <a:defRPr sz="2400"/>
            </a:lvl3pPr>
            <a:lvl4pPr marL="1828800" lvl="3" indent="-355600" algn="l">
              <a:spcBef>
                <a:spcPts val="400"/>
              </a:spcBef>
              <a:spcAft>
                <a:spcPts val="0"/>
              </a:spcAft>
              <a:buClr>
                <a:srgbClr val="807F83"/>
              </a:buClr>
              <a:buSzPts val="2000"/>
              <a:buChar char="–"/>
              <a:defRPr sz="2000"/>
            </a:lvl4pPr>
            <a:lvl5pPr marL="2286000" lvl="4" indent="-355600" algn="l">
              <a:spcBef>
                <a:spcPts val="400"/>
              </a:spcBef>
              <a:spcAft>
                <a:spcPts val="0"/>
              </a:spcAft>
              <a:buClr>
                <a:srgbClr val="807F83"/>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5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5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rgbClr val="3C1B71"/>
              </a:buClr>
              <a:buSzPts val="2000"/>
              <a:buFont typeface="Arial"/>
              <a:buNone/>
              <a:defRPr sz="2000" b="1"/>
            </a:lvl1pPr>
            <a:lvl2pPr lvl="1">
              <a:spcBef>
                <a:spcPts val="12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3"/>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0"/>
              </a:spcBef>
              <a:spcAft>
                <a:spcPts val="0"/>
              </a:spcAft>
              <a:buClr>
                <a:srgbClr val="807F83"/>
              </a:buClr>
              <a:buSzPts val="2400"/>
              <a:buFont typeface="Arial"/>
              <a:buNone/>
              <a:defRPr sz="3200" b="0" i="0" u="none" strike="noStrike" cap="none">
                <a:solidFill>
                  <a:srgbClr val="807F83"/>
                </a:solidFill>
                <a:latin typeface="Arial"/>
                <a:ea typeface="Arial"/>
                <a:cs typeface="Arial"/>
                <a:sym typeface="Arial"/>
              </a:defRPr>
            </a:lvl1pPr>
            <a:lvl2pPr marR="0" lvl="1" algn="l" rtl="0">
              <a:spcBef>
                <a:spcPts val="2400"/>
              </a:spcBef>
              <a:spcAft>
                <a:spcPts val="0"/>
              </a:spcAft>
              <a:buClr>
                <a:srgbClr val="807F83"/>
              </a:buClr>
              <a:buSzPts val="2800"/>
              <a:buFont typeface="Arial"/>
              <a:buNone/>
              <a:defRPr sz="2800" b="0" i="0" u="none" strike="noStrike" cap="none">
                <a:solidFill>
                  <a:srgbClr val="807F83"/>
                </a:solidFill>
                <a:latin typeface="Arial"/>
                <a:ea typeface="Arial"/>
                <a:cs typeface="Arial"/>
                <a:sym typeface="Arial"/>
              </a:defRPr>
            </a:lvl2pPr>
            <a:lvl3pPr marR="0" lvl="2" algn="l" rtl="0">
              <a:spcBef>
                <a:spcPts val="480"/>
              </a:spcBef>
              <a:spcAft>
                <a:spcPts val="0"/>
              </a:spcAft>
              <a:buClr>
                <a:srgbClr val="807F83"/>
              </a:buClr>
              <a:buSzPts val="2400"/>
              <a:buFont typeface="Arial"/>
              <a:buNone/>
              <a:defRPr sz="2400" b="0" i="0" u="none" strike="noStrike" cap="none">
                <a:solidFill>
                  <a:srgbClr val="807F83"/>
                </a:solidFill>
                <a:latin typeface="Arial"/>
                <a:ea typeface="Arial"/>
                <a:cs typeface="Arial"/>
                <a:sym typeface="Arial"/>
              </a:defRPr>
            </a:lvl3pPr>
            <a:lvl4pPr marR="0" lvl="3"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4pPr>
            <a:lvl5pPr marR="0" lvl="4" algn="l" rtl="0">
              <a:spcBef>
                <a:spcPts val="400"/>
              </a:spcBef>
              <a:spcAft>
                <a:spcPts val="0"/>
              </a:spcAft>
              <a:buClr>
                <a:srgbClr val="807F83"/>
              </a:buClr>
              <a:buSzPts val="2000"/>
              <a:buFont typeface="Arial"/>
              <a:buNone/>
              <a:defRPr sz="2000" b="0" i="0" u="none" strike="noStrike" cap="none">
                <a:solidFill>
                  <a:srgbClr val="807F83"/>
                </a:solidFill>
                <a:latin typeface="Arial"/>
                <a:ea typeface="Arial"/>
                <a:cs typeface="Arial"/>
                <a:sym typeface="Arial"/>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0"/>
              </a:spcBef>
              <a:spcAft>
                <a:spcPts val="0"/>
              </a:spcAft>
              <a:buClr>
                <a:srgbClr val="807F83"/>
              </a:buClr>
              <a:buSzPts val="1050"/>
              <a:buNone/>
              <a:defRPr sz="1400"/>
            </a:lvl1pPr>
            <a:lvl2pPr marL="914400" lvl="1" indent="-228600" algn="l">
              <a:spcBef>
                <a:spcPts val="2400"/>
              </a:spcBef>
              <a:spcAft>
                <a:spcPts val="0"/>
              </a:spcAft>
              <a:buClr>
                <a:srgbClr val="807F83"/>
              </a:buClr>
              <a:buSzPts val="1200"/>
              <a:buNone/>
              <a:defRPr sz="1200"/>
            </a:lvl2pPr>
            <a:lvl3pPr marL="1371600" lvl="2" indent="-228600" algn="l">
              <a:spcBef>
                <a:spcPts val="200"/>
              </a:spcBef>
              <a:spcAft>
                <a:spcPts val="0"/>
              </a:spcAft>
              <a:buClr>
                <a:srgbClr val="807F83"/>
              </a:buClr>
              <a:buSzPts val="1000"/>
              <a:buNone/>
              <a:defRPr sz="1000"/>
            </a:lvl3pPr>
            <a:lvl4pPr marL="1828800" lvl="3" indent="-228600" algn="l">
              <a:spcBef>
                <a:spcPts val="180"/>
              </a:spcBef>
              <a:spcAft>
                <a:spcPts val="0"/>
              </a:spcAft>
              <a:buClr>
                <a:srgbClr val="807F83"/>
              </a:buClr>
              <a:buSzPts val="900"/>
              <a:buNone/>
              <a:defRPr sz="900"/>
            </a:lvl4pPr>
            <a:lvl5pPr marL="2286000" lvl="4" indent="-228600" algn="l">
              <a:spcBef>
                <a:spcPts val="180"/>
              </a:spcBef>
              <a:spcAft>
                <a:spcPts val="0"/>
              </a:spcAft>
              <a:buClr>
                <a:srgbClr val="807F83"/>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9"/>
        <p:cNvGrpSpPr/>
        <p:nvPr/>
      </p:nvGrpSpPr>
      <p:grpSpPr>
        <a:xfrm>
          <a:off x="0" y="0"/>
          <a:ext cx="0" cy="0"/>
          <a:chOff x="0" y="0"/>
          <a:chExt cx="0" cy="0"/>
        </a:xfrm>
      </p:grpSpPr>
      <p:sp>
        <p:nvSpPr>
          <p:cNvPr id="10" name="Google Shape;10;p4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a:spcBef>
                <a:spcPts val="120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3">
            <a:alphaModFix/>
          </a:blip>
          <a:stretch>
            <a:fillRect/>
          </a:stretch>
        </a:blipFill>
        <a:effectLst/>
      </p:bgPr>
    </p:bg>
    <p:spTree>
      <p:nvGrpSpPr>
        <p:cNvPr id="1" name="Shape 84"/>
        <p:cNvGrpSpPr/>
        <p:nvPr/>
      </p:nvGrpSpPr>
      <p:grpSpPr>
        <a:xfrm>
          <a:off x="0" y="0"/>
          <a:ext cx="0" cy="0"/>
          <a:chOff x="0" y="0"/>
          <a:chExt cx="0" cy="0"/>
        </a:xfrm>
      </p:grpSpPr>
      <p:sp>
        <p:nvSpPr>
          <p:cNvPr id="85" name="Google Shape;85;g4195504f8a_0_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rgbClr val="3C1B71"/>
              </a:buClr>
              <a:buSzPts val="5000"/>
              <a:buFont typeface="Arial"/>
              <a:buNone/>
              <a:defRPr sz="5000" b="1" i="0" u="none" strike="noStrike" cap="none">
                <a:solidFill>
                  <a:srgbClr val="3C1B71"/>
                </a:solidFill>
                <a:latin typeface="Arial"/>
                <a:ea typeface="Arial"/>
                <a:cs typeface="Arial"/>
                <a:sym typeface="Arial"/>
              </a:defRPr>
            </a:lvl1pPr>
            <a:lvl2pPr lvl="1" rtl="0">
              <a:spcBef>
                <a:spcPts val="120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a:endParaRPr/>
          </a:p>
        </p:txBody>
      </p:sp>
      <p:sp>
        <p:nvSpPr>
          <p:cNvPr id="86" name="Google Shape;86;g4195504f8a_0_11"/>
          <p:cNvSpPr txBox="1">
            <a:spLocks noGrp="1"/>
          </p:cNvSpPr>
          <p:nvPr>
            <p:ph type="body" idx="1"/>
          </p:nvPr>
        </p:nvSpPr>
        <p:spPr>
          <a:xfrm>
            <a:off x="457200" y="1600200"/>
            <a:ext cx="8229600" cy="4526100"/>
          </a:xfrm>
          <a:prstGeom prst="rect">
            <a:avLst/>
          </a:prstGeom>
          <a:noFill/>
          <a:ln>
            <a:noFill/>
          </a:ln>
        </p:spPr>
        <p:txBody>
          <a:bodyPr spcFirstLastPara="1" wrap="square" lIns="91425" tIns="45700" rIns="91425" bIns="45700" anchor="t" anchorCtr="0">
            <a:noAutofit/>
          </a:bodyPr>
          <a:lstStyle>
            <a:lvl1pPr marL="457200" marR="0" lvl="0" indent="-361950" algn="l" rtl="0">
              <a:spcBef>
                <a:spcPts val="0"/>
              </a:spcBef>
              <a:spcAft>
                <a:spcPts val="0"/>
              </a:spcAft>
              <a:buClr>
                <a:srgbClr val="807F83"/>
              </a:buClr>
              <a:buSzPts val="2100"/>
              <a:buFont typeface="Arial"/>
              <a:buChar char="•"/>
              <a:defRPr sz="2800" b="0" i="0" u="none" strike="noStrike" cap="none">
                <a:solidFill>
                  <a:srgbClr val="807F83"/>
                </a:solidFill>
                <a:latin typeface="Arial"/>
                <a:ea typeface="Arial"/>
                <a:cs typeface="Arial"/>
                <a:sym typeface="Arial"/>
              </a:defRPr>
            </a:lvl1pPr>
            <a:lvl2pPr marL="914400" marR="0" lvl="1" indent="-406400" algn="l" rtl="0">
              <a:spcBef>
                <a:spcPts val="2400"/>
              </a:spcBef>
              <a:spcAft>
                <a:spcPts val="0"/>
              </a:spcAft>
              <a:buClr>
                <a:srgbClr val="807F83"/>
              </a:buClr>
              <a:buSzPts val="2800"/>
              <a:buFont typeface="Arial"/>
              <a:buChar char="–"/>
              <a:defRPr sz="2800" b="0" i="0" u="none" strike="noStrike" cap="none">
                <a:solidFill>
                  <a:srgbClr val="807F83"/>
                </a:solidFill>
                <a:latin typeface="Arial"/>
                <a:ea typeface="Arial"/>
                <a:cs typeface="Arial"/>
                <a:sym typeface="Arial"/>
              </a:defRPr>
            </a:lvl2pPr>
            <a:lvl3pPr marL="1371600" marR="0" lvl="2" indent="-381000" algn="l" rtl="0">
              <a:spcBef>
                <a:spcPts val="480"/>
              </a:spcBef>
              <a:spcAft>
                <a:spcPts val="0"/>
              </a:spcAft>
              <a:buClr>
                <a:srgbClr val="807F83"/>
              </a:buClr>
              <a:buSzPts val="2400"/>
              <a:buFont typeface="Arial"/>
              <a:buChar char="•"/>
              <a:defRPr sz="2400" b="0" i="0" u="none" strike="noStrike" cap="none">
                <a:solidFill>
                  <a:srgbClr val="807F83"/>
                </a:solidFill>
                <a:latin typeface="Arial"/>
                <a:ea typeface="Arial"/>
                <a:cs typeface="Arial"/>
                <a:sym typeface="Arial"/>
              </a:defRPr>
            </a:lvl3pPr>
            <a:lvl4pPr marL="1828800" marR="0" lvl="3"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4pPr>
            <a:lvl5pPr marL="2286000" marR="0" lvl="4" indent="-355600" algn="l" rtl="0">
              <a:spcBef>
                <a:spcPts val="400"/>
              </a:spcBef>
              <a:spcAft>
                <a:spcPts val="0"/>
              </a:spcAft>
              <a:buClr>
                <a:srgbClr val="807F83"/>
              </a:buClr>
              <a:buSzPts val="2000"/>
              <a:buFont typeface="Arial"/>
              <a:buChar char="»"/>
              <a:defRPr sz="2000" b="0" i="0" u="none" strike="noStrike" cap="none">
                <a:solidFill>
                  <a:srgbClr val="807F83"/>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g4195504f8a_0_11"/>
          <p:cNvSpPr txBox="1">
            <a:spLocks noGrp="1"/>
          </p:cNvSpPr>
          <p:nvPr>
            <p:ph type="dt" idx="10"/>
          </p:nvPr>
        </p:nvSpPr>
        <p:spPr>
          <a:xfrm>
            <a:off x="457200" y="6356350"/>
            <a:ext cx="2133600" cy="365100"/>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g4195504f8a_0_11"/>
          <p:cNvSpPr txBox="1">
            <a:spLocks noGrp="1"/>
          </p:cNvSpPr>
          <p:nvPr>
            <p:ph type="ftr" idx="11"/>
          </p:nvPr>
        </p:nvSpPr>
        <p:spPr>
          <a:xfrm>
            <a:off x="3124200" y="6356350"/>
            <a:ext cx="2895600" cy="365100"/>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g4195504f8a_0_11"/>
          <p:cNvSpPr txBox="1">
            <a:spLocks noGrp="1"/>
          </p:cNvSpPr>
          <p:nvPr>
            <p:ph type="sldNum" idx="12"/>
          </p:nvPr>
        </p:nvSpPr>
        <p:spPr>
          <a:xfrm>
            <a:off x="6553200" y="6356350"/>
            <a:ext cx="2133600" cy="365100"/>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4.jpg"/><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hyperlink" Target="http://impact.scaredycatfilms.com/"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8.jp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33.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3.gif"/><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4">
            <a:alphaModFix/>
          </a:blip>
          <a:srcRect/>
          <a:stretch/>
        </p:blipFill>
        <p:spPr>
          <a:xfrm>
            <a:off x="0" y="10672"/>
            <a:ext cx="9144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0" descr="asteroid-and-meteorite-types.jpg"/>
          <p:cNvPicPr preferRelativeResize="0"/>
          <p:nvPr/>
        </p:nvPicPr>
        <p:blipFill rotWithShape="1">
          <a:blip r:embed="rId3">
            <a:alphaModFix/>
          </a:blip>
          <a:srcRect l="1358" t="2692"/>
          <a:stretch/>
        </p:blipFill>
        <p:spPr>
          <a:xfrm>
            <a:off x="616925" y="136025"/>
            <a:ext cx="7842451" cy="5888274"/>
          </a:xfrm>
          <a:prstGeom prst="rect">
            <a:avLst/>
          </a:prstGeom>
          <a:noFill/>
          <a:ln>
            <a:noFill/>
          </a:ln>
        </p:spPr>
      </p:pic>
      <p:sp>
        <p:nvSpPr>
          <p:cNvPr id="226" name="Google Shape;226;p10"/>
          <p:cNvSpPr/>
          <p:nvPr/>
        </p:nvSpPr>
        <p:spPr>
          <a:xfrm>
            <a:off x="6269750" y="5251100"/>
            <a:ext cx="2189400" cy="773100"/>
          </a:xfrm>
          <a:prstGeom prst="rect">
            <a:avLst/>
          </a:prstGeom>
          <a:solidFill>
            <a:srgbClr val="000000"/>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latin typeface="Times New Roman"/>
              <a:ea typeface="Times New Roman"/>
              <a:cs typeface="Times New Roman"/>
              <a:sym typeface="Times New Roman"/>
            </a:endParaRPr>
          </a:p>
        </p:txBody>
      </p:sp>
      <p:sp>
        <p:nvSpPr>
          <p:cNvPr id="227" name="Google Shape;227;p10"/>
          <p:cNvSpPr txBox="1"/>
          <p:nvPr/>
        </p:nvSpPr>
        <p:spPr>
          <a:xfrm>
            <a:off x="4953000" y="5562600"/>
            <a:ext cx="1752600" cy="4617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solidFill>
                  <a:srgbClr val="FFFF00"/>
                </a:solidFill>
                <a:latin typeface="Calibri"/>
                <a:ea typeface="Calibri"/>
                <a:cs typeface="Calibri"/>
                <a:sym typeface="Calibri"/>
              </a:rPr>
              <a:t>“stony iron”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232"/>
        <p:cNvGrpSpPr/>
        <p:nvPr/>
      </p:nvGrpSpPr>
      <p:grpSpPr>
        <a:xfrm>
          <a:off x="0" y="0"/>
          <a:ext cx="0" cy="0"/>
          <a:chOff x="0" y="0"/>
          <a:chExt cx="0" cy="0"/>
        </a:xfrm>
      </p:grpSpPr>
      <p:sp>
        <p:nvSpPr>
          <p:cNvPr id="233" name="Google Shape;233;p11"/>
          <p:cNvSpPr txBox="1">
            <a:spLocks noGrp="1"/>
          </p:cNvSpPr>
          <p:nvPr>
            <p:ph type="title"/>
          </p:nvPr>
        </p:nvSpPr>
        <p:spPr>
          <a:xfrm>
            <a:off x="685800" y="45720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000"/>
              <a:buFont typeface="Arial"/>
              <a:buNone/>
            </a:pPr>
            <a:r>
              <a:rPr lang="en-US" b="1">
                <a:solidFill>
                  <a:srgbClr val="000000"/>
                </a:solidFill>
              </a:rPr>
              <a:t>Chondrites</a:t>
            </a:r>
            <a:endParaRPr b="1">
              <a:solidFill>
                <a:srgbClr val="000000"/>
              </a:solidFill>
            </a:endParaRPr>
          </a:p>
        </p:txBody>
      </p:sp>
      <p:sp>
        <p:nvSpPr>
          <p:cNvPr id="234" name="Google Shape;234;p11"/>
          <p:cNvSpPr txBox="1">
            <a:spLocks noGrp="1"/>
          </p:cNvSpPr>
          <p:nvPr>
            <p:ph type="body" idx="1"/>
          </p:nvPr>
        </p:nvSpPr>
        <p:spPr>
          <a:xfrm>
            <a:off x="152400" y="1676400"/>
            <a:ext cx="3962400" cy="4114800"/>
          </a:xfrm>
          <a:prstGeom prst="rect">
            <a:avLst/>
          </a:prstGeom>
          <a:noFill/>
          <a:ln>
            <a:noFill/>
          </a:ln>
        </p:spPr>
        <p:txBody>
          <a:bodyPr spcFirstLastPara="1" wrap="square" lIns="91425" tIns="45700" rIns="91425" bIns="45700" anchor="t" anchorCtr="0">
            <a:normAutofit/>
          </a:bodyPr>
          <a:lstStyle/>
          <a:p>
            <a:pPr marL="687600" lvl="0" indent="-687600" algn="l" rtl="0">
              <a:lnSpc>
                <a:spcPct val="110000"/>
              </a:lnSpc>
              <a:spcBef>
                <a:spcPts val="0"/>
              </a:spcBef>
              <a:spcAft>
                <a:spcPts val="0"/>
              </a:spcAft>
              <a:buClr>
                <a:srgbClr val="000000"/>
              </a:buClr>
              <a:buSzPts val="1744"/>
              <a:buChar char="•"/>
            </a:pPr>
            <a:r>
              <a:rPr lang="en-US" sz="2325">
                <a:solidFill>
                  <a:srgbClr val="000000"/>
                </a:solidFill>
              </a:rPr>
              <a:t>Stony</a:t>
            </a:r>
            <a:endParaRPr>
              <a:solidFill>
                <a:srgbClr val="000000"/>
              </a:solidFill>
            </a:endParaRPr>
          </a:p>
          <a:p>
            <a:pPr marL="687600" lvl="0" indent="-687600" algn="l" rtl="0">
              <a:lnSpc>
                <a:spcPct val="110000"/>
              </a:lnSpc>
              <a:spcBef>
                <a:spcPts val="2400"/>
              </a:spcBef>
              <a:spcAft>
                <a:spcPts val="0"/>
              </a:spcAft>
              <a:buClr>
                <a:srgbClr val="000000"/>
              </a:buClr>
              <a:buSzPts val="1744"/>
              <a:buChar char="•"/>
            </a:pPr>
            <a:r>
              <a:rPr lang="en-US" sz="2325">
                <a:solidFill>
                  <a:srgbClr val="000000"/>
                </a:solidFill>
              </a:rPr>
              <a:t>Most common type</a:t>
            </a:r>
            <a:endParaRPr>
              <a:solidFill>
                <a:srgbClr val="000000"/>
              </a:solidFill>
            </a:endParaRPr>
          </a:p>
          <a:p>
            <a:pPr marL="687600" lvl="0" indent="-687600" algn="l" rtl="0">
              <a:lnSpc>
                <a:spcPct val="110000"/>
              </a:lnSpc>
              <a:spcBef>
                <a:spcPts val="2400"/>
              </a:spcBef>
              <a:spcAft>
                <a:spcPts val="0"/>
              </a:spcAft>
              <a:buClr>
                <a:srgbClr val="000000"/>
              </a:buClr>
              <a:buSzPts val="1744"/>
              <a:buChar char="•"/>
            </a:pPr>
            <a:r>
              <a:rPr lang="en-US" sz="2325">
                <a:solidFill>
                  <a:srgbClr val="000000"/>
                </a:solidFill>
              </a:rPr>
              <a:t>Low metal content</a:t>
            </a:r>
            <a:endParaRPr>
              <a:solidFill>
                <a:srgbClr val="000000"/>
              </a:solidFill>
            </a:endParaRPr>
          </a:p>
          <a:p>
            <a:pPr marL="687600" lvl="0" indent="-687600" algn="l" rtl="0">
              <a:lnSpc>
                <a:spcPct val="110000"/>
              </a:lnSpc>
              <a:spcBef>
                <a:spcPts val="2400"/>
              </a:spcBef>
              <a:spcAft>
                <a:spcPts val="0"/>
              </a:spcAft>
              <a:buClr>
                <a:srgbClr val="000000"/>
              </a:buClr>
              <a:buSzPts val="1744"/>
              <a:buChar char="•"/>
            </a:pPr>
            <a:r>
              <a:rPr lang="en-US" sz="2325">
                <a:solidFill>
                  <a:srgbClr val="000000"/>
                </a:solidFill>
              </a:rPr>
              <a:t>Parent bodies never melted 🡪 no differentiation</a:t>
            </a:r>
            <a:endParaRPr>
              <a:solidFill>
                <a:srgbClr val="000000"/>
              </a:solidFill>
            </a:endParaRPr>
          </a:p>
          <a:p>
            <a:pPr marL="687600" lvl="0" indent="-687600" algn="l" rtl="0">
              <a:lnSpc>
                <a:spcPct val="110000"/>
              </a:lnSpc>
              <a:spcBef>
                <a:spcPts val="2400"/>
              </a:spcBef>
              <a:spcAft>
                <a:spcPts val="0"/>
              </a:spcAft>
              <a:buClr>
                <a:srgbClr val="000000"/>
              </a:buClr>
              <a:buSzPts val="1744"/>
              <a:buChar char="•"/>
            </a:pPr>
            <a:r>
              <a:rPr lang="en-US" sz="2325">
                <a:solidFill>
                  <a:srgbClr val="000000"/>
                </a:solidFill>
              </a:rPr>
              <a:t>Contain “chondrules”</a:t>
            </a:r>
            <a:endParaRPr sz="2325">
              <a:solidFill>
                <a:srgbClr val="000000"/>
              </a:solidFill>
            </a:endParaRPr>
          </a:p>
        </p:txBody>
      </p:sp>
      <p:pic>
        <p:nvPicPr>
          <p:cNvPr id="235" name="Google Shape;235;p11" descr="chondrite-NWA869Meteorite.jpg"/>
          <p:cNvPicPr preferRelativeResize="0"/>
          <p:nvPr/>
        </p:nvPicPr>
        <p:blipFill rotWithShape="1">
          <a:blip r:embed="rId3">
            <a:alphaModFix/>
          </a:blip>
          <a:srcRect/>
          <a:stretch/>
        </p:blipFill>
        <p:spPr>
          <a:xfrm>
            <a:off x="4191000" y="2209800"/>
            <a:ext cx="4724400" cy="35433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Shape 240"/>
        <p:cNvGrpSpPr/>
        <p:nvPr/>
      </p:nvGrpSpPr>
      <p:grpSpPr>
        <a:xfrm>
          <a:off x="0" y="0"/>
          <a:ext cx="0" cy="0"/>
          <a:chOff x="0" y="0"/>
          <a:chExt cx="0" cy="0"/>
        </a:xfrm>
      </p:grpSpPr>
      <p:sp>
        <p:nvSpPr>
          <p:cNvPr id="241" name="Google Shape;241;p12"/>
          <p:cNvSpPr txBox="1">
            <a:spLocks noGrp="1"/>
          </p:cNvSpPr>
          <p:nvPr>
            <p:ph type="title"/>
          </p:nvPr>
        </p:nvSpPr>
        <p:spPr>
          <a:xfrm>
            <a:off x="381000" y="457200"/>
            <a:ext cx="38862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1"/>
              </a:buClr>
              <a:buSzPts val="5000"/>
              <a:buFont typeface="Arial"/>
              <a:buNone/>
            </a:pPr>
            <a:r>
              <a:rPr lang="en-US" b="1">
                <a:solidFill>
                  <a:schemeClr val="lt1"/>
                </a:solidFill>
              </a:rPr>
              <a:t>Iron</a:t>
            </a:r>
            <a:endParaRPr/>
          </a:p>
        </p:txBody>
      </p:sp>
      <p:sp>
        <p:nvSpPr>
          <p:cNvPr id="242" name="Google Shape;242;p12"/>
          <p:cNvSpPr txBox="1">
            <a:spLocks noGrp="1"/>
          </p:cNvSpPr>
          <p:nvPr>
            <p:ph type="body" idx="1"/>
          </p:nvPr>
        </p:nvSpPr>
        <p:spPr>
          <a:xfrm>
            <a:off x="533400" y="1828800"/>
            <a:ext cx="3733800" cy="4419600"/>
          </a:xfrm>
          <a:prstGeom prst="rect">
            <a:avLst/>
          </a:prstGeom>
          <a:noFill/>
          <a:ln>
            <a:noFill/>
          </a:ln>
        </p:spPr>
        <p:txBody>
          <a:bodyPr spcFirstLastPara="1" wrap="square" lIns="91425" tIns="45700" rIns="91425" bIns="45700" anchor="t" anchorCtr="0">
            <a:normAutofit/>
          </a:bodyPr>
          <a:lstStyle/>
          <a:p>
            <a:pPr marL="687600" lvl="0" indent="-687600" algn="l" rtl="0">
              <a:lnSpc>
                <a:spcPct val="120000"/>
              </a:lnSpc>
              <a:spcBef>
                <a:spcPts val="0"/>
              </a:spcBef>
              <a:spcAft>
                <a:spcPts val="0"/>
              </a:spcAft>
              <a:buClr>
                <a:srgbClr val="000000"/>
              </a:buClr>
              <a:buSzPts val="1942"/>
              <a:buChar char="•"/>
            </a:pPr>
            <a:r>
              <a:rPr lang="en-US" sz="2590">
                <a:solidFill>
                  <a:srgbClr val="000000"/>
                </a:solidFill>
              </a:rPr>
              <a:t>From core of differentiated body</a:t>
            </a:r>
            <a:endParaRPr>
              <a:solidFill>
                <a:srgbClr val="000000"/>
              </a:solidFill>
            </a:endParaRPr>
          </a:p>
          <a:p>
            <a:pPr marL="687600" lvl="0" indent="-687600" algn="l" rtl="0">
              <a:lnSpc>
                <a:spcPct val="120000"/>
              </a:lnSpc>
              <a:spcBef>
                <a:spcPts val="2400"/>
              </a:spcBef>
              <a:spcAft>
                <a:spcPts val="0"/>
              </a:spcAft>
              <a:buClr>
                <a:srgbClr val="000000"/>
              </a:buClr>
              <a:buSzPts val="1942"/>
              <a:buChar char="•"/>
            </a:pPr>
            <a:r>
              <a:rPr lang="en-US" sz="2590">
                <a:solidFill>
                  <a:srgbClr val="000000"/>
                </a:solidFill>
              </a:rPr>
              <a:t>Composed of iron &amp; nickel</a:t>
            </a:r>
            <a:endParaRPr>
              <a:solidFill>
                <a:srgbClr val="000000"/>
              </a:solidFill>
            </a:endParaRPr>
          </a:p>
          <a:p>
            <a:pPr marL="687600" lvl="0" indent="-687600" algn="l" rtl="0">
              <a:lnSpc>
                <a:spcPct val="120000"/>
              </a:lnSpc>
              <a:spcBef>
                <a:spcPts val="2400"/>
              </a:spcBef>
              <a:spcAft>
                <a:spcPts val="0"/>
              </a:spcAft>
              <a:buClr>
                <a:srgbClr val="000000"/>
              </a:buClr>
              <a:buSzPts val="1942"/>
              <a:buChar char="•"/>
            </a:pPr>
            <a:r>
              <a:rPr lang="en-US" sz="2590">
                <a:solidFill>
                  <a:srgbClr val="000000"/>
                </a:solidFill>
              </a:rPr>
              <a:t>Widmanstätten pattern when polished</a:t>
            </a:r>
            <a:endParaRPr>
              <a:solidFill>
                <a:srgbClr val="000000"/>
              </a:solidFill>
            </a:endParaRPr>
          </a:p>
        </p:txBody>
      </p:sp>
      <p:pic>
        <p:nvPicPr>
          <p:cNvPr id="243" name="Google Shape;243;p12" descr="iron-SikhoteAlinMeteorite.jpg"/>
          <p:cNvPicPr preferRelativeResize="0"/>
          <p:nvPr/>
        </p:nvPicPr>
        <p:blipFill rotWithShape="1">
          <a:blip r:embed="rId3">
            <a:alphaModFix/>
          </a:blip>
          <a:srcRect/>
          <a:stretch/>
        </p:blipFill>
        <p:spPr>
          <a:xfrm>
            <a:off x="4572000" y="381000"/>
            <a:ext cx="4187952" cy="3140964"/>
          </a:xfrm>
          <a:prstGeom prst="rect">
            <a:avLst/>
          </a:prstGeom>
          <a:noFill/>
          <a:ln>
            <a:noFill/>
          </a:ln>
        </p:spPr>
      </p:pic>
      <p:pic>
        <p:nvPicPr>
          <p:cNvPr id="244" name="Google Shape;244;p12" descr="Widmanstatten_hand.jpg"/>
          <p:cNvPicPr preferRelativeResize="0"/>
          <p:nvPr/>
        </p:nvPicPr>
        <p:blipFill rotWithShape="1">
          <a:blip r:embed="rId4">
            <a:alphaModFix/>
          </a:blip>
          <a:srcRect/>
          <a:stretch/>
        </p:blipFill>
        <p:spPr>
          <a:xfrm>
            <a:off x="4777600" y="3333750"/>
            <a:ext cx="3733798" cy="2800354"/>
          </a:xfrm>
          <a:prstGeom prst="rect">
            <a:avLst/>
          </a:prstGeom>
          <a:noFill/>
          <a:ln>
            <a:noFill/>
          </a:ln>
        </p:spPr>
      </p:pic>
      <p:sp>
        <p:nvSpPr>
          <p:cNvPr id="245" name="Google Shape;245;p12"/>
          <p:cNvSpPr txBox="1"/>
          <p:nvPr/>
        </p:nvSpPr>
        <p:spPr>
          <a:xfrm>
            <a:off x="533400" y="247471"/>
            <a:ext cx="169745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7200">
                <a:solidFill>
                  <a:schemeClr val="dk1"/>
                </a:solidFill>
                <a:latin typeface="Calibri"/>
                <a:ea typeface="Calibri"/>
                <a:cs typeface="Calibri"/>
                <a:sym typeface="Calibri"/>
              </a:rPr>
              <a:t>Iron</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Shape 250"/>
        <p:cNvGrpSpPr/>
        <p:nvPr/>
      </p:nvGrpSpPr>
      <p:grpSpPr>
        <a:xfrm>
          <a:off x="0" y="0"/>
          <a:ext cx="0" cy="0"/>
          <a:chOff x="0" y="0"/>
          <a:chExt cx="0" cy="0"/>
        </a:xfrm>
      </p:grpSpPr>
      <p:sp>
        <p:nvSpPr>
          <p:cNvPr id="251" name="Google Shape;251;p13"/>
          <p:cNvSpPr txBox="1">
            <a:spLocks noGrp="1"/>
          </p:cNvSpPr>
          <p:nvPr>
            <p:ph type="title"/>
          </p:nvPr>
        </p:nvSpPr>
        <p:spPr>
          <a:xfrm>
            <a:off x="304800" y="609600"/>
            <a:ext cx="3581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000"/>
              <a:buFont typeface="Arial"/>
              <a:buNone/>
            </a:pPr>
            <a:r>
              <a:rPr lang="en-US" b="1">
                <a:solidFill>
                  <a:srgbClr val="000000"/>
                </a:solidFill>
              </a:rPr>
              <a:t>Stony-Iron</a:t>
            </a:r>
            <a:endParaRPr>
              <a:solidFill>
                <a:srgbClr val="000000"/>
              </a:solidFill>
            </a:endParaRPr>
          </a:p>
        </p:txBody>
      </p:sp>
      <p:sp>
        <p:nvSpPr>
          <p:cNvPr id="252" name="Google Shape;252;p13"/>
          <p:cNvSpPr txBox="1">
            <a:spLocks noGrp="1"/>
          </p:cNvSpPr>
          <p:nvPr>
            <p:ph type="body" idx="1"/>
          </p:nvPr>
        </p:nvSpPr>
        <p:spPr>
          <a:xfrm>
            <a:off x="304800" y="1981200"/>
            <a:ext cx="3962400" cy="4114800"/>
          </a:xfrm>
          <a:prstGeom prst="rect">
            <a:avLst/>
          </a:prstGeom>
          <a:noFill/>
          <a:ln>
            <a:noFill/>
          </a:ln>
        </p:spPr>
        <p:txBody>
          <a:bodyPr spcFirstLastPara="1" wrap="square" lIns="91425" tIns="45700" rIns="91425" bIns="45700" anchor="t" anchorCtr="0">
            <a:normAutofit/>
          </a:bodyPr>
          <a:lstStyle/>
          <a:p>
            <a:pPr marL="687600" lvl="0" indent="-687600" algn="l" rtl="0">
              <a:spcBef>
                <a:spcPts val="0"/>
              </a:spcBef>
              <a:spcAft>
                <a:spcPts val="0"/>
              </a:spcAft>
              <a:buClr>
                <a:srgbClr val="000000"/>
              </a:buClr>
              <a:buSzPts val="2100"/>
              <a:buChar char="•"/>
            </a:pPr>
            <a:r>
              <a:rPr lang="en-US">
                <a:solidFill>
                  <a:srgbClr val="000000"/>
                </a:solidFill>
              </a:rPr>
              <a:t>Nearly equal parts iron &amp; silicates (stony)</a:t>
            </a:r>
            <a:endParaRPr>
              <a:solidFill>
                <a:srgbClr val="000000"/>
              </a:solidFill>
            </a:endParaRPr>
          </a:p>
          <a:p>
            <a:pPr marL="687600" lvl="0" indent="-687600" algn="l" rtl="0">
              <a:spcBef>
                <a:spcPts val="2400"/>
              </a:spcBef>
              <a:spcAft>
                <a:spcPts val="0"/>
              </a:spcAft>
              <a:buClr>
                <a:srgbClr val="000000"/>
              </a:buClr>
              <a:buSzPts val="2100"/>
              <a:buChar char="•"/>
            </a:pPr>
            <a:r>
              <a:rPr lang="en-US">
                <a:solidFill>
                  <a:srgbClr val="000000"/>
                </a:solidFill>
              </a:rPr>
              <a:t>From mantle of differentiated body</a:t>
            </a:r>
            <a:endParaRPr>
              <a:solidFill>
                <a:srgbClr val="000000"/>
              </a:solidFill>
            </a:endParaRPr>
          </a:p>
          <a:p>
            <a:pPr marL="687600" lvl="0" indent="-687600" algn="l" rtl="0">
              <a:spcBef>
                <a:spcPts val="2400"/>
              </a:spcBef>
              <a:spcAft>
                <a:spcPts val="0"/>
              </a:spcAft>
              <a:buClr>
                <a:srgbClr val="000000"/>
              </a:buClr>
              <a:buSzPts val="2100"/>
              <a:buChar char="•"/>
            </a:pPr>
            <a:r>
              <a:rPr lang="en-US">
                <a:solidFill>
                  <a:srgbClr val="000000"/>
                </a:solidFill>
              </a:rPr>
              <a:t>Pallasites</a:t>
            </a:r>
            <a:endParaRPr>
              <a:solidFill>
                <a:srgbClr val="000000"/>
              </a:solidFill>
            </a:endParaRPr>
          </a:p>
          <a:p>
            <a:pPr marL="687600" lvl="0" indent="-687600" algn="l" rtl="0">
              <a:spcBef>
                <a:spcPts val="2400"/>
              </a:spcBef>
              <a:spcAft>
                <a:spcPts val="0"/>
              </a:spcAft>
              <a:buClr>
                <a:srgbClr val="000000"/>
              </a:buClr>
              <a:buSzPts val="2100"/>
              <a:buChar char="•"/>
            </a:pPr>
            <a:r>
              <a:rPr lang="en-US">
                <a:solidFill>
                  <a:srgbClr val="000000"/>
                </a:solidFill>
              </a:rPr>
              <a:t>Mesosiderites</a:t>
            </a:r>
            <a:endParaRPr>
              <a:solidFill>
                <a:srgbClr val="000000"/>
              </a:solidFill>
            </a:endParaRPr>
          </a:p>
        </p:txBody>
      </p:sp>
      <p:pic>
        <p:nvPicPr>
          <p:cNvPr id="253" name="Google Shape;253;p13" descr="pallasite-Esquel.jpg"/>
          <p:cNvPicPr preferRelativeResize="0"/>
          <p:nvPr/>
        </p:nvPicPr>
        <p:blipFill rotWithShape="1">
          <a:blip r:embed="rId3">
            <a:alphaModFix/>
          </a:blip>
          <a:srcRect/>
          <a:stretch/>
        </p:blipFill>
        <p:spPr>
          <a:xfrm>
            <a:off x="4419600" y="457200"/>
            <a:ext cx="4147868" cy="3053292"/>
          </a:xfrm>
          <a:prstGeom prst="rect">
            <a:avLst/>
          </a:prstGeom>
          <a:noFill/>
          <a:ln>
            <a:noFill/>
          </a:ln>
        </p:spPr>
      </p:pic>
      <p:pic>
        <p:nvPicPr>
          <p:cNvPr id="254" name="Google Shape;254;p13" descr="mesosiderite-Chinguetti_meteorite.jpg"/>
          <p:cNvPicPr preferRelativeResize="0"/>
          <p:nvPr/>
        </p:nvPicPr>
        <p:blipFill rotWithShape="1">
          <a:blip r:embed="rId4">
            <a:alphaModFix/>
          </a:blip>
          <a:srcRect/>
          <a:stretch/>
        </p:blipFill>
        <p:spPr>
          <a:xfrm>
            <a:off x="5218470" y="3733800"/>
            <a:ext cx="2646354" cy="23621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Shape 259"/>
        <p:cNvGrpSpPr/>
        <p:nvPr/>
      </p:nvGrpSpPr>
      <p:grpSpPr>
        <a:xfrm>
          <a:off x="0" y="0"/>
          <a:ext cx="0" cy="0"/>
          <a:chOff x="0" y="0"/>
          <a:chExt cx="0" cy="0"/>
        </a:xfrm>
      </p:grpSpPr>
      <p:sp>
        <p:nvSpPr>
          <p:cNvPr id="260" name="Google Shape;260;p14"/>
          <p:cNvSpPr txBox="1">
            <a:spLocks noGrp="1"/>
          </p:cNvSpPr>
          <p:nvPr>
            <p:ph type="title"/>
          </p:nvPr>
        </p:nvSpPr>
        <p:spPr>
          <a:xfrm>
            <a:off x="685800" y="38100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000"/>
              <a:buFont typeface="Arial"/>
              <a:buNone/>
            </a:pPr>
            <a:r>
              <a:rPr lang="en-US" b="1">
                <a:solidFill>
                  <a:srgbClr val="000000"/>
                </a:solidFill>
              </a:rPr>
              <a:t>Achondrites</a:t>
            </a:r>
            <a:endParaRPr b="1">
              <a:solidFill>
                <a:srgbClr val="000000"/>
              </a:solidFill>
            </a:endParaRPr>
          </a:p>
        </p:txBody>
      </p:sp>
      <p:sp>
        <p:nvSpPr>
          <p:cNvPr id="261" name="Google Shape;261;p14"/>
          <p:cNvSpPr txBox="1">
            <a:spLocks noGrp="1"/>
          </p:cNvSpPr>
          <p:nvPr>
            <p:ph type="body" idx="1"/>
          </p:nvPr>
        </p:nvSpPr>
        <p:spPr>
          <a:xfrm>
            <a:off x="533400" y="1752600"/>
            <a:ext cx="3962400" cy="4114800"/>
          </a:xfrm>
          <a:prstGeom prst="rect">
            <a:avLst/>
          </a:prstGeom>
          <a:noFill/>
          <a:ln>
            <a:noFill/>
          </a:ln>
        </p:spPr>
        <p:txBody>
          <a:bodyPr spcFirstLastPara="1" wrap="square" lIns="91425" tIns="45700" rIns="91425" bIns="45700" anchor="t" anchorCtr="0">
            <a:normAutofit/>
          </a:bodyPr>
          <a:lstStyle/>
          <a:p>
            <a:pPr marL="687600" lvl="0" indent="-687600" algn="l" rtl="0">
              <a:lnSpc>
                <a:spcPct val="80000"/>
              </a:lnSpc>
              <a:spcBef>
                <a:spcPts val="0"/>
              </a:spcBef>
              <a:spcAft>
                <a:spcPts val="0"/>
              </a:spcAft>
              <a:buClr>
                <a:srgbClr val="000000"/>
              </a:buClr>
              <a:buSzPts val="1942"/>
              <a:buChar char="•"/>
            </a:pPr>
            <a:r>
              <a:rPr lang="en-US" sz="2590">
                <a:solidFill>
                  <a:srgbClr val="000000"/>
                </a:solidFill>
              </a:rPr>
              <a:t>Stony</a:t>
            </a:r>
            <a:endParaRPr>
              <a:solidFill>
                <a:srgbClr val="000000"/>
              </a:solidFill>
            </a:endParaRPr>
          </a:p>
          <a:p>
            <a:pPr marL="687600" lvl="0" indent="-687600" algn="l" rtl="0">
              <a:lnSpc>
                <a:spcPct val="80000"/>
              </a:lnSpc>
              <a:spcBef>
                <a:spcPts val="2400"/>
              </a:spcBef>
              <a:spcAft>
                <a:spcPts val="0"/>
              </a:spcAft>
              <a:buClr>
                <a:srgbClr val="000000"/>
              </a:buClr>
              <a:buSzPts val="1942"/>
              <a:buChar char="•"/>
            </a:pPr>
            <a:r>
              <a:rPr lang="en-US" sz="2590">
                <a:solidFill>
                  <a:srgbClr val="000000"/>
                </a:solidFill>
              </a:rPr>
              <a:t>No chondrules</a:t>
            </a:r>
            <a:endParaRPr sz="2590">
              <a:solidFill>
                <a:srgbClr val="000000"/>
              </a:solidFill>
            </a:endParaRPr>
          </a:p>
          <a:p>
            <a:pPr marL="687600" lvl="0" indent="-687600" algn="l" rtl="0">
              <a:lnSpc>
                <a:spcPct val="80000"/>
              </a:lnSpc>
              <a:spcBef>
                <a:spcPts val="2400"/>
              </a:spcBef>
              <a:spcAft>
                <a:spcPts val="0"/>
              </a:spcAft>
              <a:buClr>
                <a:srgbClr val="000000"/>
              </a:buClr>
              <a:buSzPts val="1942"/>
              <a:buChar char="•"/>
            </a:pPr>
            <a:r>
              <a:rPr lang="en-US" sz="2590">
                <a:solidFill>
                  <a:srgbClr val="000000"/>
                </a:solidFill>
              </a:rPr>
              <a:t>Similar to basalt on Earth</a:t>
            </a:r>
            <a:endParaRPr>
              <a:solidFill>
                <a:srgbClr val="000000"/>
              </a:solidFill>
            </a:endParaRPr>
          </a:p>
          <a:p>
            <a:pPr marL="687600" lvl="0" indent="-687600" algn="l" rtl="0">
              <a:lnSpc>
                <a:spcPct val="80000"/>
              </a:lnSpc>
              <a:spcBef>
                <a:spcPts val="2400"/>
              </a:spcBef>
              <a:spcAft>
                <a:spcPts val="0"/>
              </a:spcAft>
              <a:buClr>
                <a:srgbClr val="000000"/>
              </a:buClr>
              <a:buSzPts val="1942"/>
              <a:buChar char="•"/>
            </a:pPr>
            <a:r>
              <a:rPr lang="en-US" sz="2590">
                <a:solidFill>
                  <a:srgbClr val="000000"/>
                </a:solidFill>
              </a:rPr>
              <a:t>From crust of differentiated body</a:t>
            </a:r>
            <a:endParaRPr>
              <a:solidFill>
                <a:srgbClr val="000000"/>
              </a:solidFill>
            </a:endParaRPr>
          </a:p>
          <a:p>
            <a:pPr marL="687600" lvl="0" indent="-687600" algn="l" rtl="0">
              <a:lnSpc>
                <a:spcPct val="80000"/>
              </a:lnSpc>
              <a:spcBef>
                <a:spcPts val="2400"/>
              </a:spcBef>
              <a:spcAft>
                <a:spcPts val="0"/>
              </a:spcAft>
              <a:buClr>
                <a:srgbClr val="000000"/>
              </a:buClr>
              <a:buSzPts val="1942"/>
              <a:buChar char="•"/>
            </a:pPr>
            <a:r>
              <a:rPr lang="en-US" sz="2590">
                <a:solidFill>
                  <a:srgbClr val="000000"/>
                </a:solidFill>
              </a:rPr>
              <a:t>Includes lunar &amp; martian meteorites</a:t>
            </a:r>
            <a:endParaRPr sz="2590">
              <a:solidFill>
                <a:srgbClr val="000000"/>
              </a:solidFill>
            </a:endParaRPr>
          </a:p>
        </p:txBody>
      </p:sp>
      <p:pic>
        <p:nvPicPr>
          <p:cNvPr id="262" name="Google Shape;262;p14" descr="MarsMeteorite-NWA7034-716969main_black_beauty_full.jpg"/>
          <p:cNvPicPr preferRelativeResize="0"/>
          <p:nvPr/>
        </p:nvPicPr>
        <p:blipFill rotWithShape="1">
          <a:blip r:embed="rId3">
            <a:alphaModFix/>
          </a:blip>
          <a:srcRect/>
          <a:stretch/>
        </p:blipFill>
        <p:spPr>
          <a:xfrm>
            <a:off x="5334000" y="1828800"/>
            <a:ext cx="3086100" cy="41148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15" descr="esa_ssa_neo_artistimpression1-1024x625.jpg"/>
          <p:cNvPicPr preferRelativeResize="0"/>
          <p:nvPr/>
        </p:nvPicPr>
        <p:blipFill rotWithShape="1">
          <a:blip r:embed="rId3">
            <a:alphaModFix/>
          </a:blip>
          <a:srcRect/>
          <a:stretch/>
        </p:blipFill>
        <p:spPr>
          <a:xfrm>
            <a:off x="-224200" y="0"/>
            <a:ext cx="10131325" cy="6183675"/>
          </a:xfrm>
          <a:prstGeom prst="rect">
            <a:avLst/>
          </a:prstGeom>
          <a:noFill/>
          <a:ln>
            <a:noFill/>
          </a:ln>
        </p:spPr>
      </p:pic>
      <p:sp>
        <p:nvSpPr>
          <p:cNvPr id="269" name="Google Shape;269;p15"/>
          <p:cNvSpPr txBox="1"/>
          <p:nvPr/>
        </p:nvSpPr>
        <p:spPr>
          <a:xfrm>
            <a:off x="304800" y="2133600"/>
            <a:ext cx="8534400" cy="3683100"/>
          </a:xfrm>
          <a:prstGeom prst="rect">
            <a:avLst/>
          </a:prstGeom>
          <a:noFill/>
          <a:ln>
            <a:noFill/>
          </a:ln>
        </p:spPr>
        <p:txBody>
          <a:bodyPr spcFirstLastPara="1" wrap="square" lIns="91425" tIns="45700" rIns="91425" bIns="45700" anchor="t" anchorCtr="0">
            <a:spAutoFit/>
          </a:bodyPr>
          <a:lstStyle/>
          <a:p>
            <a:pPr marL="342900" marR="0" lvl="0" indent="-342900" algn="l" rtl="0">
              <a:lnSpc>
                <a:spcPct val="200000"/>
              </a:lnSpc>
              <a:spcBef>
                <a:spcPts val="0"/>
              </a:spcBef>
              <a:spcAft>
                <a:spcPts val="0"/>
              </a:spcAft>
              <a:buClr>
                <a:srgbClr val="FFFFFF"/>
              </a:buClr>
              <a:buSzPts val="4000"/>
              <a:buFont typeface="Arial"/>
              <a:buChar char="•"/>
            </a:pPr>
            <a:r>
              <a:rPr lang="en-US" sz="4000">
                <a:solidFill>
                  <a:srgbClr val="FFFFFF"/>
                </a:solidFill>
                <a:latin typeface="Calibri"/>
                <a:ea typeface="Calibri"/>
                <a:cs typeface="Calibri"/>
                <a:sym typeface="Calibri"/>
              </a:rPr>
              <a:t>Impact hazards</a:t>
            </a:r>
            <a:endParaRPr/>
          </a:p>
          <a:p>
            <a:pPr marL="342900" marR="0" lvl="0" indent="-342900" algn="l" rtl="0">
              <a:lnSpc>
                <a:spcPct val="200000"/>
              </a:lnSpc>
              <a:spcBef>
                <a:spcPts val="0"/>
              </a:spcBef>
              <a:spcAft>
                <a:spcPts val="0"/>
              </a:spcAft>
              <a:buClr>
                <a:srgbClr val="FFFFFF"/>
              </a:buClr>
              <a:buSzPts val="4000"/>
              <a:buFont typeface="Arial"/>
              <a:buChar char="•"/>
            </a:pPr>
            <a:r>
              <a:rPr lang="en-US" sz="4000">
                <a:solidFill>
                  <a:srgbClr val="FFFFFF"/>
                </a:solidFill>
                <a:latin typeface="Calibri"/>
                <a:ea typeface="Calibri"/>
                <a:cs typeface="Calibri"/>
                <a:sym typeface="Calibri"/>
              </a:rPr>
              <a:t>Study origin of the Solar System</a:t>
            </a:r>
            <a:endParaRPr/>
          </a:p>
          <a:p>
            <a:pPr marL="342900" marR="0" lvl="0" indent="-342900" algn="l" rtl="0">
              <a:lnSpc>
                <a:spcPct val="200000"/>
              </a:lnSpc>
              <a:spcBef>
                <a:spcPts val="0"/>
              </a:spcBef>
              <a:spcAft>
                <a:spcPts val="0"/>
              </a:spcAft>
              <a:buClr>
                <a:srgbClr val="FFFFFF"/>
              </a:buClr>
              <a:buSzPts val="4000"/>
              <a:buFont typeface="Arial"/>
              <a:buChar char="•"/>
            </a:pPr>
            <a:r>
              <a:rPr lang="en-US" sz="4000">
                <a:solidFill>
                  <a:srgbClr val="FFFFFF"/>
                </a:solidFill>
                <a:latin typeface="Calibri"/>
                <a:ea typeface="Calibri"/>
                <a:cs typeface="Calibri"/>
                <a:sym typeface="Calibri"/>
              </a:rPr>
              <a:t>Asteroid mining</a:t>
            </a:r>
            <a:endParaRPr/>
          </a:p>
        </p:txBody>
      </p:sp>
      <p:sp>
        <p:nvSpPr>
          <p:cNvPr id="270" name="Google Shape;270;p15"/>
          <p:cNvSpPr txBox="1"/>
          <p:nvPr/>
        </p:nvSpPr>
        <p:spPr>
          <a:xfrm>
            <a:off x="685800" y="214250"/>
            <a:ext cx="7772400" cy="15084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a:solidFill>
                  <a:srgbClr val="FFFFFF"/>
                </a:solidFill>
              </a:rPr>
              <a:t>Why  are  we interested  in asteroids?</a:t>
            </a:r>
            <a:endParaRPr sz="50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6"/>
          <p:cNvPicPr preferRelativeResize="0"/>
          <p:nvPr/>
        </p:nvPicPr>
        <p:blipFill rotWithShape="1">
          <a:blip r:embed="rId3">
            <a:alphaModFix/>
          </a:blip>
          <a:srcRect/>
          <a:stretch/>
        </p:blipFill>
        <p:spPr>
          <a:xfrm>
            <a:off x="0" y="1186630"/>
            <a:ext cx="9144000" cy="4890977"/>
          </a:xfrm>
          <a:prstGeom prst="rect">
            <a:avLst/>
          </a:prstGeom>
          <a:noFill/>
          <a:ln>
            <a:noFill/>
          </a:ln>
        </p:spPr>
      </p:pic>
      <p:sp>
        <p:nvSpPr>
          <p:cNvPr id="277" name="Google Shape;277;p16"/>
          <p:cNvSpPr txBox="1"/>
          <p:nvPr/>
        </p:nvSpPr>
        <p:spPr>
          <a:xfrm>
            <a:off x="205937" y="228600"/>
            <a:ext cx="6603124" cy="79457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rgbClr val="FFFFFF"/>
                </a:solidFill>
                <a:latin typeface="Calibri"/>
                <a:ea typeface="Calibri"/>
                <a:cs typeface="Calibri"/>
                <a:sym typeface="Calibri"/>
              </a:rPr>
              <a:t>Meteorite impacts and craters</a:t>
            </a:r>
            <a:endParaRPr/>
          </a:p>
        </p:txBody>
      </p:sp>
      <p:sp>
        <p:nvSpPr>
          <p:cNvPr id="278" name="Google Shape;278;p16"/>
          <p:cNvSpPr txBox="1"/>
          <p:nvPr/>
        </p:nvSpPr>
        <p:spPr>
          <a:xfrm>
            <a:off x="69959" y="5105400"/>
            <a:ext cx="6830462" cy="914400"/>
          </a:xfrm>
          <a:prstGeom prst="rect">
            <a:avLst/>
          </a:prstGeom>
          <a:solidFill>
            <a:schemeClr val="lt1">
              <a:alpha val="64705"/>
            </a:schemeClr>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400" dirty="0">
                <a:solidFill>
                  <a:schemeClr val="dk1"/>
                </a:solidFill>
                <a:latin typeface="Calibri"/>
                <a:ea typeface="Calibri"/>
                <a:cs typeface="Calibri"/>
                <a:sym typeface="Calibri"/>
              </a:rPr>
              <a:t>When an object such as an asteroid or comet collides with a moon or solid planet, it forms a crater.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Google Shape;284;p17"/>
          <p:cNvPicPr preferRelativeResize="0"/>
          <p:nvPr/>
        </p:nvPicPr>
        <p:blipFill rotWithShape="1">
          <a:blip r:embed="rId3">
            <a:alphaModFix/>
          </a:blip>
          <a:srcRect/>
          <a:stretch/>
        </p:blipFill>
        <p:spPr>
          <a:xfrm>
            <a:off x="252635" y="685800"/>
            <a:ext cx="4335131" cy="2847733"/>
          </a:xfrm>
          <a:prstGeom prst="rect">
            <a:avLst/>
          </a:prstGeom>
          <a:noFill/>
          <a:ln>
            <a:noFill/>
          </a:ln>
        </p:spPr>
      </p:pic>
      <p:sp>
        <p:nvSpPr>
          <p:cNvPr id="285" name="Google Shape;285;p17"/>
          <p:cNvSpPr txBox="1"/>
          <p:nvPr/>
        </p:nvSpPr>
        <p:spPr>
          <a:xfrm>
            <a:off x="76200" y="0"/>
            <a:ext cx="6603124" cy="79457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4000" b="1">
                <a:solidFill>
                  <a:schemeClr val="dk1"/>
                </a:solidFill>
                <a:latin typeface="Calibri"/>
                <a:ea typeface="Calibri"/>
                <a:cs typeface="Calibri"/>
                <a:sym typeface="Calibri"/>
              </a:rPr>
              <a:t>Meteorite impacts and craters</a:t>
            </a:r>
            <a:endParaRPr/>
          </a:p>
        </p:txBody>
      </p:sp>
      <p:pic>
        <p:nvPicPr>
          <p:cNvPr id="286" name="Google Shape;286;p17"/>
          <p:cNvPicPr preferRelativeResize="0"/>
          <p:nvPr/>
        </p:nvPicPr>
        <p:blipFill rotWithShape="1">
          <a:blip r:embed="rId4">
            <a:alphaModFix/>
          </a:blip>
          <a:srcRect/>
          <a:stretch/>
        </p:blipFill>
        <p:spPr>
          <a:xfrm>
            <a:off x="4800600" y="809867"/>
            <a:ext cx="4161700" cy="5233338"/>
          </a:xfrm>
          <a:prstGeom prst="rect">
            <a:avLst/>
          </a:prstGeom>
          <a:noFill/>
          <a:ln>
            <a:noFill/>
          </a:ln>
        </p:spPr>
      </p:pic>
      <p:pic>
        <p:nvPicPr>
          <p:cNvPr id="287" name="Google Shape;287;p17"/>
          <p:cNvPicPr preferRelativeResize="0"/>
          <p:nvPr/>
        </p:nvPicPr>
        <p:blipFill rotWithShape="1">
          <a:blip r:embed="rId5">
            <a:alphaModFix/>
          </a:blip>
          <a:srcRect/>
          <a:stretch/>
        </p:blipFill>
        <p:spPr>
          <a:xfrm>
            <a:off x="557000" y="3581400"/>
            <a:ext cx="3329199" cy="2551625"/>
          </a:xfrm>
          <a:prstGeom prst="rect">
            <a:avLst/>
          </a:prstGeom>
          <a:noFill/>
          <a:ln>
            <a:noFill/>
          </a:ln>
        </p:spPr>
      </p:pic>
      <p:sp>
        <p:nvSpPr>
          <p:cNvPr id="288" name="Google Shape;288;p17"/>
          <p:cNvSpPr txBox="1"/>
          <p:nvPr/>
        </p:nvSpPr>
        <p:spPr>
          <a:xfrm>
            <a:off x="4800600" y="809867"/>
            <a:ext cx="25142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Victoria Crater, Mars</a:t>
            </a:r>
            <a:endParaRPr/>
          </a:p>
        </p:txBody>
      </p:sp>
      <p:sp>
        <p:nvSpPr>
          <p:cNvPr id="289" name="Google Shape;289;p17"/>
          <p:cNvSpPr txBox="1"/>
          <p:nvPr/>
        </p:nvSpPr>
        <p:spPr>
          <a:xfrm>
            <a:off x="252635" y="687804"/>
            <a:ext cx="2746778"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a:solidFill>
                  <a:schemeClr val="dk1"/>
                </a:solidFill>
                <a:latin typeface="Arial"/>
                <a:ea typeface="Arial"/>
                <a:cs typeface="Arial"/>
                <a:sym typeface="Arial"/>
              </a:rPr>
              <a:t>Meteor Crater, Arizona</a:t>
            </a:r>
            <a:endParaRPr/>
          </a:p>
        </p:txBody>
      </p:sp>
      <p:sp>
        <p:nvSpPr>
          <p:cNvPr id="290" name="Google Shape;290;p17"/>
          <p:cNvSpPr txBox="1"/>
          <p:nvPr/>
        </p:nvSpPr>
        <p:spPr>
          <a:xfrm>
            <a:off x="595151" y="3657600"/>
            <a:ext cx="3602400" cy="400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900">
                <a:latin typeface="Arial"/>
                <a:ea typeface="Arial"/>
                <a:cs typeface="Arial"/>
                <a:sym typeface="Arial"/>
              </a:rPr>
              <a:t>Manicouagan Crater, Quebec </a:t>
            </a:r>
            <a:endParaRPr sz="19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8" descr="Earth Impact Structure Locations"/>
          <p:cNvPicPr preferRelativeResize="0"/>
          <p:nvPr/>
        </p:nvPicPr>
        <p:blipFill rotWithShape="1">
          <a:blip r:embed="rId3">
            <a:alphaModFix/>
          </a:blip>
          <a:srcRect/>
          <a:stretch/>
        </p:blipFill>
        <p:spPr>
          <a:xfrm>
            <a:off x="463350" y="793750"/>
            <a:ext cx="8222100" cy="5196900"/>
          </a:xfrm>
          <a:prstGeom prst="roundRect">
            <a:avLst>
              <a:gd name="adj" fmla="val 16667"/>
            </a:avLst>
          </a:prstGeom>
          <a:noFill/>
          <a:ln>
            <a:noFill/>
          </a:ln>
        </p:spPr>
      </p:pic>
      <p:sp>
        <p:nvSpPr>
          <p:cNvPr id="297" name="Google Shape;297;p18"/>
          <p:cNvSpPr txBox="1">
            <a:spLocks noGrp="1"/>
          </p:cNvSpPr>
          <p:nvPr>
            <p:ph type="title"/>
          </p:nvPr>
        </p:nvSpPr>
        <p:spPr>
          <a:xfrm>
            <a:off x="539552" y="152400"/>
            <a:ext cx="8305800" cy="4572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3600"/>
              <a:buFont typeface="Arial"/>
              <a:buNone/>
            </a:pPr>
            <a:r>
              <a:rPr lang="en-US" sz="3600"/>
              <a:t>183 known impact craters on Earth</a:t>
            </a:r>
            <a:endParaRPr/>
          </a:p>
        </p:txBody>
      </p:sp>
      <p:sp>
        <p:nvSpPr>
          <p:cNvPr id="298" name="Google Shape;298;p18"/>
          <p:cNvSpPr txBox="1"/>
          <p:nvPr/>
        </p:nvSpPr>
        <p:spPr>
          <a:xfrm>
            <a:off x="6096000" y="5562600"/>
            <a:ext cx="2128800" cy="369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u="sng">
                <a:solidFill>
                  <a:schemeClr val="dk1"/>
                </a:solidFill>
                <a:latin typeface="Calibri"/>
                <a:ea typeface="Calibri"/>
                <a:cs typeface="Calibri"/>
                <a:sym typeface="Calibri"/>
                <a:hlinkClick r:id="rId4"/>
              </a:rPr>
              <a:t>Google Maps Viewer</a:t>
            </a:r>
            <a:endParaRPr sz="18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19" descr="http://maps.jpl.nasa.gov/textures/ear1ccc2.jpg"/>
          <p:cNvPicPr preferRelativeResize="0"/>
          <p:nvPr/>
        </p:nvPicPr>
        <p:blipFill rotWithShape="1">
          <a:blip r:embed="rId3">
            <a:alphaModFix/>
          </a:blip>
          <a:srcRect/>
          <a:stretch/>
        </p:blipFill>
        <p:spPr>
          <a:xfrm>
            <a:off x="0" y="1066800"/>
            <a:ext cx="9144000" cy="4572000"/>
          </a:xfrm>
          <a:prstGeom prst="rect">
            <a:avLst/>
          </a:prstGeom>
          <a:noFill/>
          <a:ln>
            <a:noFill/>
          </a:ln>
        </p:spPr>
      </p:pic>
      <p:sp>
        <p:nvSpPr>
          <p:cNvPr id="305" name="Google Shape;305;p19"/>
          <p:cNvSpPr txBox="1"/>
          <p:nvPr/>
        </p:nvSpPr>
        <p:spPr>
          <a:xfrm>
            <a:off x="990600" y="304800"/>
            <a:ext cx="7699375" cy="76993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How many craters on the Moon?</a:t>
            </a:r>
            <a:endParaRPr/>
          </a:p>
        </p:txBody>
      </p:sp>
      <p:sp>
        <p:nvSpPr>
          <p:cNvPr id="306" name="Google Shape;306;p19"/>
          <p:cNvSpPr txBox="1"/>
          <p:nvPr/>
        </p:nvSpPr>
        <p:spPr>
          <a:xfrm>
            <a:off x="2514600" y="5513387"/>
            <a:ext cx="4214813" cy="70802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a:solidFill>
                  <a:schemeClr val="dk1"/>
                </a:solidFill>
                <a:latin typeface="Calibri"/>
                <a:ea typeface="Calibri"/>
                <a:cs typeface="Calibri"/>
                <a:sym typeface="Calibri"/>
              </a:rPr>
              <a:t>More than 30,000!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 descr="plymouth-rock-orion-asteroid-mission.jpg"/>
          <p:cNvPicPr preferRelativeResize="0"/>
          <p:nvPr/>
        </p:nvPicPr>
        <p:blipFill rotWithShape="1">
          <a:blip r:embed="rId3">
            <a:alphaModFix/>
          </a:blip>
          <a:srcRect/>
          <a:stretch/>
        </p:blipFill>
        <p:spPr>
          <a:xfrm>
            <a:off x="1066800" y="1585251"/>
            <a:ext cx="6965626" cy="4597974"/>
          </a:xfrm>
          <a:prstGeom prst="rect">
            <a:avLst/>
          </a:prstGeom>
          <a:noFill/>
          <a:ln>
            <a:noFill/>
          </a:ln>
        </p:spPr>
      </p:pic>
      <p:sp>
        <p:nvSpPr>
          <p:cNvPr id="170" name="Google Shape;170;p2"/>
          <p:cNvSpPr txBox="1">
            <a:spLocks noGrp="1"/>
          </p:cNvSpPr>
          <p:nvPr>
            <p:ph type="ctrTitle"/>
          </p:nvPr>
        </p:nvSpPr>
        <p:spPr>
          <a:xfrm>
            <a:off x="1219200" y="304800"/>
            <a:ext cx="6731700" cy="1470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00"/>
              </a:buClr>
              <a:buSzPts val="6000"/>
              <a:buFont typeface="Century"/>
              <a:buNone/>
            </a:pPr>
            <a:r>
              <a:rPr lang="en-US" sz="6000">
                <a:solidFill>
                  <a:srgbClr val="000000"/>
                </a:solidFill>
              </a:rPr>
              <a:t>Mission Meteorite</a:t>
            </a:r>
            <a:endParaRPr>
              <a:solidFill>
                <a:srgbClr val="000000"/>
              </a:solidFill>
            </a:endParaRPr>
          </a:p>
        </p:txBody>
      </p:sp>
      <p:sp>
        <p:nvSpPr>
          <p:cNvPr id="171" name="Google Shape;171;p2"/>
          <p:cNvSpPr txBox="1"/>
          <p:nvPr/>
        </p:nvSpPr>
        <p:spPr>
          <a:xfrm>
            <a:off x="1520700" y="1578100"/>
            <a:ext cx="6102600" cy="845700"/>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None/>
            </a:pPr>
            <a:r>
              <a:rPr lang="en-US" sz="3600">
                <a:solidFill>
                  <a:srgbClr val="FFFFFF"/>
                </a:solidFill>
              </a:rPr>
              <a:t>Prepared by: Parshati Patel</a:t>
            </a:r>
            <a:endParaRPr sz="2800">
              <a:solidFill>
                <a:srgbClr val="FFFFFF"/>
              </a:solidFill>
            </a:endParaRPr>
          </a:p>
        </p:txBody>
      </p:sp>
      <p:pic>
        <p:nvPicPr>
          <p:cNvPr id="172" name="Google Shape;172;p2"/>
          <p:cNvPicPr preferRelativeResize="0"/>
          <p:nvPr/>
        </p:nvPicPr>
        <p:blipFill>
          <a:blip r:embed="rId4">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20"/>
          <p:cNvPicPr preferRelativeResize="0"/>
          <p:nvPr/>
        </p:nvPicPr>
        <p:blipFill rotWithShape="1">
          <a:blip r:embed="rId3">
            <a:alphaModFix/>
          </a:blip>
          <a:srcRect l="43127" b="58652"/>
          <a:stretch/>
        </p:blipFill>
        <p:spPr>
          <a:xfrm>
            <a:off x="0" y="0"/>
            <a:ext cx="9144000" cy="2819400"/>
          </a:xfrm>
          <a:prstGeom prst="rect">
            <a:avLst/>
          </a:prstGeom>
          <a:noFill/>
          <a:ln>
            <a:noFill/>
          </a:ln>
        </p:spPr>
      </p:pic>
      <p:sp>
        <p:nvSpPr>
          <p:cNvPr id="313" name="Google Shape;313;p20"/>
          <p:cNvSpPr/>
          <p:nvPr/>
        </p:nvSpPr>
        <p:spPr>
          <a:xfrm rot="5239698">
            <a:off x="2982912" y="-3673475"/>
            <a:ext cx="3414713" cy="10152063"/>
          </a:xfrm>
          <a:custGeom>
            <a:avLst/>
            <a:gdLst/>
            <a:ahLst/>
            <a:cxnLst/>
            <a:rect l="l" t="t" r="r" b="b"/>
            <a:pathLst>
              <a:path w="15233" h="22138" extrusionOk="0">
                <a:moveTo>
                  <a:pt x="10549" y="2119"/>
                </a:moveTo>
                <a:lnTo>
                  <a:pt x="14825" y="0"/>
                </a:lnTo>
                <a:cubicBezTo>
                  <a:pt x="15233" y="2323"/>
                  <a:pt x="13788" y="19649"/>
                  <a:pt x="13123" y="22138"/>
                </a:cubicBezTo>
                <a:lnTo>
                  <a:pt x="10724" y="20049"/>
                </a:lnTo>
                <a:lnTo>
                  <a:pt x="8315" y="22026"/>
                </a:lnTo>
                <a:lnTo>
                  <a:pt x="5529" y="20113"/>
                </a:lnTo>
                <a:cubicBezTo>
                  <a:pt x="4941" y="19791"/>
                  <a:pt x="5300" y="20199"/>
                  <a:pt x="4789" y="20096"/>
                </a:cubicBezTo>
                <a:lnTo>
                  <a:pt x="2165" y="20405"/>
                </a:lnTo>
                <a:cubicBezTo>
                  <a:pt x="2060" y="19465"/>
                  <a:pt x="3295" y="16219"/>
                  <a:pt x="3244" y="16217"/>
                </a:cubicBezTo>
                <a:cubicBezTo>
                  <a:pt x="4643" y="16408"/>
                  <a:pt x="1171" y="15823"/>
                  <a:pt x="135" y="15626"/>
                </a:cubicBezTo>
                <a:lnTo>
                  <a:pt x="3722" y="12814"/>
                </a:lnTo>
                <a:lnTo>
                  <a:pt x="0" y="9654"/>
                </a:lnTo>
                <a:lnTo>
                  <a:pt x="4627" y="8656"/>
                </a:lnTo>
                <a:lnTo>
                  <a:pt x="370" y="3334"/>
                </a:lnTo>
                <a:lnTo>
                  <a:pt x="5430" y="5326"/>
                </a:lnTo>
                <a:cubicBezTo>
                  <a:pt x="5450" y="3786"/>
                  <a:pt x="5471" y="2247"/>
                  <a:pt x="5491" y="707"/>
                </a:cubicBezTo>
                <a:lnTo>
                  <a:pt x="10549" y="2119"/>
                </a:lnTo>
                <a:close/>
              </a:path>
            </a:pathLst>
          </a:custGeom>
          <a:solidFill>
            <a:srgbClr val="FFFF66"/>
          </a:solidFill>
          <a:ln w="25400" cap="flat" cmpd="sng">
            <a:solidFill>
              <a:srgbClr val="FFFF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14" name="Google Shape;314;p20"/>
          <p:cNvSpPr txBox="1"/>
          <p:nvPr/>
        </p:nvSpPr>
        <p:spPr>
          <a:xfrm>
            <a:off x="0" y="0"/>
            <a:ext cx="3962400" cy="1384300"/>
          </a:xfrm>
          <a:prstGeom prst="rect">
            <a:avLst/>
          </a:prstGeom>
          <a:solidFill>
            <a:srgbClr val="FFC000"/>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a:solidFill>
                  <a:schemeClr val="dk1"/>
                </a:solidFill>
                <a:latin typeface="Calibri"/>
                <a:ea typeface="Calibri"/>
                <a:cs typeface="Calibri"/>
                <a:sym typeface="Calibri"/>
              </a:rPr>
              <a:t>When impact occurs, a shock wave spreads through the Earth. </a:t>
            </a:r>
            <a:endParaRPr/>
          </a:p>
        </p:txBody>
      </p:sp>
      <p:pic>
        <p:nvPicPr>
          <p:cNvPr id="315" name="Google Shape;315;p20" descr="http://www.lpi.usra.edu/nlsi/education/hsResearch/crateringLab/images/simplecraterformation_Figure4.jpg"/>
          <p:cNvPicPr preferRelativeResize="0"/>
          <p:nvPr/>
        </p:nvPicPr>
        <p:blipFill rotWithShape="1">
          <a:blip r:embed="rId4">
            <a:alphaModFix/>
          </a:blip>
          <a:srcRect l="14825" t="5623" r="20711" b="85667"/>
          <a:stretch/>
        </p:blipFill>
        <p:spPr>
          <a:xfrm>
            <a:off x="0" y="2819400"/>
            <a:ext cx="9144000" cy="2895600"/>
          </a:xfrm>
          <a:prstGeom prst="rect">
            <a:avLst/>
          </a:prstGeom>
          <a:noFill/>
          <a:ln>
            <a:noFill/>
          </a:ln>
        </p:spPr>
      </p:pic>
      <p:cxnSp>
        <p:nvCxnSpPr>
          <p:cNvPr id="316" name="Google Shape;316;p20"/>
          <p:cNvCxnSpPr/>
          <p:nvPr/>
        </p:nvCxnSpPr>
        <p:spPr>
          <a:xfrm rot="-5400000" flipH="1">
            <a:off x="3657600" y="2590800"/>
            <a:ext cx="1295400" cy="533400"/>
          </a:xfrm>
          <a:prstGeom prst="straightConnector1">
            <a:avLst/>
          </a:prstGeom>
          <a:noFill/>
          <a:ln w="57150" cap="flat" cmpd="sng">
            <a:solidFill>
              <a:srgbClr val="C00000"/>
            </a:solidFill>
            <a:prstDash val="solid"/>
            <a:round/>
            <a:headEnd type="none" w="sm" len="sm"/>
            <a:tailEnd type="stealth" w="med" len="med"/>
          </a:ln>
        </p:spPr>
      </p:cxn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pic>
        <p:nvPicPr>
          <p:cNvPr id="322" name="Google Shape;322;p21"/>
          <p:cNvPicPr preferRelativeResize="0"/>
          <p:nvPr/>
        </p:nvPicPr>
        <p:blipFill rotWithShape="1">
          <a:blip r:embed="rId3">
            <a:alphaModFix/>
          </a:blip>
          <a:srcRect l="43127" b="58652"/>
          <a:stretch/>
        </p:blipFill>
        <p:spPr>
          <a:xfrm>
            <a:off x="0" y="0"/>
            <a:ext cx="9144000" cy="2667000"/>
          </a:xfrm>
          <a:prstGeom prst="rect">
            <a:avLst/>
          </a:prstGeom>
          <a:noFill/>
          <a:ln>
            <a:noFill/>
          </a:ln>
        </p:spPr>
      </p:pic>
      <p:sp>
        <p:nvSpPr>
          <p:cNvPr id="323" name="Google Shape;323;p21"/>
          <p:cNvSpPr txBox="1"/>
          <p:nvPr/>
        </p:nvSpPr>
        <p:spPr>
          <a:xfrm>
            <a:off x="5257800" y="0"/>
            <a:ext cx="3810000" cy="18161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rgbClr val="F2F2F2"/>
                </a:solidFill>
                <a:latin typeface="Calibri"/>
                <a:ea typeface="Calibri"/>
                <a:cs typeface="Calibri"/>
                <a:sym typeface="Calibri"/>
              </a:rPr>
              <a:t>Some material will be thrown into the air and then fall back to the surface.</a:t>
            </a:r>
            <a:endParaRPr sz="2800" i="1" u="sng">
              <a:solidFill>
                <a:srgbClr val="F2F2F2"/>
              </a:solidFill>
              <a:latin typeface="Calibri"/>
              <a:ea typeface="Calibri"/>
              <a:cs typeface="Calibri"/>
              <a:sym typeface="Calibri"/>
            </a:endParaRPr>
          </a:p>
        </p:txBody>
      </p:sp>
      <p:sp>
        <p:nvSpPr>
          <p:cNvPr id="324" name="Google Shape;324;p21"/>
          <p:cNvSpPr txBox="1"/>
          <p:nvPr/>
        </p:nvSpPr>
        <p:spPr>
          <a:xfrm>
            <a:off x="0" y="0"/>
            <a:ext cx="3962400" cy="954088"/>
          </a:xfrm>
          <a:prstGeom prst="rect">
            <a:avLst/>
          </a:prstGeom>
          <a:solidFill>
            <a:srgbClr val="FFC000"/>
          </a:solidFill>
          <a:ln w="28575" cap="flat" cmpd="sng">
            <a:solidFill>
              <a:schemeClr val="dk1"/>
            </a:solidFill>
            <a:prstDash val="solid"/>
            <a:miter lim="800000"/>
            <a:headEnd type="none" w="sm" len="sm"/>
            <a:tailEnd type="none" w="sm" len="sm"/>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1">
                <a:solidFill>
                  <a:schemeClr val="dk1"/>
                </a:solidFill>
                <a:latin typeface="Calibri"/>
                <a:ea typeface="Calibri"/>
                <a:cs typeface="Calibri"/>
                <a:sym typeface="Calibri"/>
              </a:rPr>
              <a:t>Most often, the impactor is completely destroyed.</a:t>
            </a:r>
            <a:endParaRPr/>
          </a:p>
        </p:txBody>
      </p:sp>
      <p:pic>
        <p:nvPicPr>
          <p:cNvPr id="325" name="Google Shape;325;p21" descr="http://www.lpi.usra.edu/nlsi/education/hsResearch/crateringLab/images/simplecraterformation_Figure4.jpg"/>
          <p:cNvPicPr preferRelativeResize="0"/>
          <p:nvPr/>
        </p:nvPicPr>
        <p:blipFill rotWithShape="1">
          <a:blip r:embed="rId4">
            <a:alphaModFix/>
          </a:blip>
          <a:srcRect l="10590" t="34383" r="10715" b="53093"/>
          <a:stretch/>
        </p:blipFill>
        <p:spPr>
          <a:xfrm>
            <a:off x="0" y="2514600"/>
            <a:ext cx="9144000" cy="3409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pic>
        <p:nvPicPr>
          <p:cNvPr id="331" name="Google Shape;331;p22"/>
          <p:cNvPicPr preferRelativeResize="0"/>
          <p:nvPr/>
        </p:nvPicPr>
        <p:blipFill rotWithShape="1">
          <a:blip r:embed="rId3">
            <a:alphaModFix/>
          </a:blip>
          <a:srcRect l="43127" b="58652"/>
          <a:stretch/>
        </p:blipFill>
        <p:spPr>
          <a:xfrm>
            <a:off x="0" y="0"/>
            <a:ext cx="9144000" cy="2819400"/>
          </a:xfrm>
          <a:prstGeom prst="rect">
            <a:avLst/>
          </a:prstGeom>
          <a:noFill/>
          <a:ln>
            <a:noFill/>
          </a:ln>
        </p:spPr>
      </p:pic>
      <p:pic>
        <p:nvPicPr>
          <p:cNvPr id="332" name="Google Shape;332;p22" descr="http://www.lpi.usra.edu/nlsi/education/hsResearch/crateringLab/images/simplecraterformation_Figure4.jpg"/>
          <p:cNvPicPr preferRelativeResize="0"/>
          <p:nvPr/>
        </p:nvPicPr>
        <p:blipFill rotWithShape="1">
          <a:blip r:embed="rId4">
            <a:alphaModFix/>
          </a:blip>
          <a:srcRect t="83188" r="4247"/>
          <a:stretch/>
        </p:blipFill>
        <p:spPr>
          <a:xfrm>
            <a:off x="0" y="1952625"/>
            <a:ext cx="9144000" cy="3762375"/>
          </a:xfrm>
          <a:prstGeom prst="rect">
            <a:avLst/>
          </a:prstGeom>
          <a:noFill/>
          <a:ln>
            <a:noFill/>
          </a:ln>
        </p:spPr>
      </p:pic>
      <p:sp>
        <p:nvSpPr>
          <p:cNvPr id="333" name="Google Shape;333;p22"/>
          <p:cNvSpPr txBox="1"/>
          <p:nvPr/>
        </p:nvSpPr>
        <p:spPr>
          <a:xfrm>
            <a:off x="4876800" y="312738"/>
            <a:ext cx="4191000" cy="1384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i="1">
                <a:solidFill>
                  <a:srgbClr val="F2F2F2"/>
                </a:solidFill>
                <a:latin typeface="Calibri"/>
                <a:ea typeface="Calibri"/>
                <a:cs typeface="Calibri"/>
                <a:sym typeface="Calibri"/>
              </a:rPr>
              <a:t>Ejected material is called </a:t>
            </a:r>
            <a:r>
              <a:rPr lang="en-US" sz="2800" b="1" i="1" u="sng">
                <a:solidFill>
                  <a:srgbClr val="F2F2F2"/>
                </a:solidFill>
                <a:latin typeface="Calibri"/>
                <a:ea typeface="Calibri"/>
                <a:cs typeface="Calibri"/>
                <a:sym typeface="Calibri"/>
              </a:rPr>
              <a:t>ejecta</a:t>
            </a:r>
            <a:r>
              <a:rPr lang="en-US" sz="2800" i="1">
                <a:solidFill>
                  <a:srgbClr val="F2F2F2"/>
                </a:solidFill>
                <a:latin typeface="Calibri"/>
                <a:ea typeface="Calibri"/>
                <a:cs typeface="Calibri"/>
                <a:sym typeface="Calibri"/>
              </a:rPr>
              <a:t>, and forms an </a:t>
            </a:r>
            <a:br>
              <a:rPr lang="en-US" sz="2800" i="1">
                <a:solidFill>
                  <a:srgbClr val="F2F2F2"/>
                </a:solidFill>
                <a:latin typeface="Calibri"/>
                <a:ea typeface="Calibri"/>
                <a:cs typeface="Calibri"/>
                <a:sym typeface="Calibri"/>
              </a:rPr>
            </a:br>
            <a:r>
              <a:rPr lang="en-US" sz="2800" b="1" i="1" u="sng">
                <a:solidFill>
                  <a:srgbClr val="F2F2F2"/>
                </a:solidFill>
                <a:latin typeface="Calibri"/>
                <a:ea typeface="Calibri"/>
                <a:cs typeface="Calibri"/>
                <a:sym typeface="Calibri"/>
              </a:rPr>
              <a:t>ejecta blanket</a:t>
            </a:r>
            <a:r>
              <a:rPr lang="en-US" sz="2800" i="1">
                <a:solidFill>
                  <a:srgbClr val="F2F2F2"/>
                </a:solidFill>
                <a:latin typeface="Calibri"/>
                <a:ea typeface="Calibri"/>
                <a:cs typeface="Calibri"/>
                <a:sym typeface="Calibri"/>
              </a:rPr>
              <a:t>.</a:t>
            </a:r>
            <a:endParaRPr sz="2800" i="1" u="sng">
              <a:solidFill>
                <a:srgbClr val="F2F2F2"/>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23"/>
          <p:cNvSpPr txBox="1">
            <a:spLocks noGrp="1"/>
          </p:cNvSpPr>
          <p:nvPr>
            <p:ph type="title"/>
          </p:nvPr>
        </p:nvSpPr>
        <p:spPr>
          <a:xfrm>
            <a:off x="457200" y="5794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Mission Meteorite Activity</a:t>
            </a:r>
            <a:endParaRPr/>
          </a:p>
        </p:txBody>
      </p:sp>
      <p:sp>
        <p:nvSpPr>
          <p:cNvPr id="339" name="Google Shape;339;p23"/>
          <p:cNvSpPr txBox="1">
            <a:spLocks noGrp="1"/>
          </p:cNvSpPr>
          <p:nvPr>
            <p:ph type="body" idx="1"/>
          </p:nvPr>
        </p:nvSpPr>
        <p:spPr>
          <a:xfrm>
            <a:off x="457200" y="1905000"/>
            <a:ext cx="8229600" cy="3923400"/>
          </a:xfrm>
          <a:prstGeom prst="rect">
            <a:avLst/>
          </a:prstGeom>
          <a:noFill/>
          <a:ln>
            <a:noFill/>
          </a:ln>
        </p:spPr>
        <p:txBody>
          <a:bodyPr spcFirstLastPara="1" wrap="square" lIns="91425" tIns="45700" rIns="91425" bIns="45700" anchor="t" anchorCtr="0">
            <a:normAutofit/>
          </a:bodyPr>
          <a:lstStyle/>
          <a:p>
            <a:pPr marL="687599" lvl="0" indent="-687599" algn="l" rtl="0">
              <a:spcBef>
                <a:spcPts val="0"/>
              </a:spcBef>
              <a:spcAft>
                <a:spcPts val="0"/>
              </a:spcAft>
              <a:buClr>
                <a:schemeClr val="dk1"/>
              </a:buClr>
              <a:buSzPts val="2100"/>
              <a:buChar char="•"/>
            </a:pPr>
            <a:r>
              <a:rPr lang="en-US">
                <a:solidFill>
                  <a:schemeClr val="dk1"/>
                </a:solidFill>
              </a:rPr>
              <a:t>Station-based activity</a:t>
            </a:r>
            <a:r>
              <a:rPr lang="en-US"/>
              <a:t>, </a:t>
            </a:r>
            <a:r>
              <a:rPr lang="en-US">
                <a:solidFill>
                  <a:schemeClr val="dk1"/>
                </a:solidFill>
              </a:rPr>
              <a:t>~20 mins at each station</a:t>
            </a:r>
            <a:endParaRPr>
              <a:solidFill>
                <a:schemeClr val="dk1"/>
              </a:solidFill>
            </a:endParaRPr>
          </a:p>
          <a:p>
            <a:pPr marL="0" lvl="0" indent="0" algn="l" rtl="0">
              <a:spcBef>
                <a:spcPts val="0"/>
              </a:spcBef>
              <a:spcAft>
                <a:spcPts val="0"/>
              </a:spcAft>
              <a:buNone/>
            </a:pPr>
            <a:endParaRPr>
              <a:solidFill>
                <a:schemeClr val="dk1"/>
              </a:solidFill>
            </a:endParaRPr>
          </a:p>
          <a:p>
            <a:pPr marL="687599" lvl="0" indent="-687599" algn="l" rtl="0">
              <a:spcBef>
                <a:spcPts val="0"/>
              </a:spcBef>
              <a:spcAft>
                <a:spcPts val="0"/>
              </a:spcAft>
              <a:buClr>
                <a:schemeClr val="dk1"/>
              </a:buClr>
              <a:buSzPts val="2100"/>
              <a:buChar char="•"/>
            </a:pPr>
            <a:r>
              <a:rPr lang="en-US">
                <a:solidFill>
                  <a:schemeClr val="dk1"/>
                </a:solidFill>
              </a:rPr>
              <a:t>Class will be split into three groups</a:t>
            </a:r>
            <a:endParaRPr>
              <a:solidFill>
                <a:schemeClr val="dk1"/>
              </a:solidFill>
            </a:endParaRPr>
          </a:p>
          <a:p>
            <a:pPr marL="687599" lvl="0" indent="0" algn="l" rtl="0">
              <a:spcBef>
                <a:spcPts val="0"/>
              </a:spcBef>
              <a:spcAft>
                <a:spcPts val="0"/>
              </a:spcAft>
              <a:buNone/>
            </a:pPr>
            <a:endParaRPr>
              <a:solidFill>
                <a:schemeClr val="dk1"/>
              </a:solidFill>
            </a:endParaRPr>
          </a:p>
          <a:p>
            <a:pPr marL="1143000" lvl="2" indent="-247650" algn="l" rtl="0">
              <a:spcBef>
                <a:spcPts val="0"/>
              </a:spcBef>
              <a:spcAft>
                <a:spcPts val="0"/>
              </a:spcAft>
              <a:buClr>
                <a:schemeClr val="dk1"/>
              </a:buClr>
              <a:buSzPts val="2100"/>
              <a:buChar char="•"/>
            </a:pPr>
            <a:r>
              <a:rPr lang="en-US">
                <a:solidFill>
                  <a:schemeClr val="dk1"/>
                </a:solidFill>
              </a:rPr>
              <a:t>Station 1: Stony (meteorites + thin section of a meteorite)</a:t>
            </a:r>
            <a:endParaRPr/>
          </a:p>
          <a:p>
            <a:pPr marL="1143000" lvl="2" indent="-247650" algn="l" rtl="0">
              <a:spcBef>
                <a:spcPts val="0"/>
              </a:spcBef>
              <a:spcAft>
                <a:spcPts val="0"/>
              </a:spcAft>
              <a:buClr>
                <a:schemeClr val="dk1"/>
              </a:buClr>
              <a:buSzPts val="2100"/>
              <a:buChar char="•"/>
            </a:pPr>
            <a:r>
              <a:rPr lang="en-US">
                <a:solidFill>
                  <a:schemeClr val="dk1"/>
                </a:solidFill>
              </a:rPr>
              <a:t>Station 2: Stony-iron &amp; Irons (plus Lunar and Martian)</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Mission Meteorite Activity</a:t>
            </a:r>
            <a:endParaRPr/>
          </a:p>
        </p:txBody>
      </p:sp>
      <p:sp>
        <p:nvSpPr>
          <p:cNvPr id="345" name="Google Shape;345;p24"/>
          <p:cNvSpPr txBox="1">
            <a:spLocks noGrp="1"/>
          </p:cNvSpPr>
          <p:nvPr>
            <p:ph type="body" idx="1"/>
          </p:nvPr>
        </p:nvSpPr>
        <p:spPr>
          <a:xfrm>
            <a:off x="457200" y="1371600"/>
            <a:ext cx="8229600" cy="4526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2590">
                <a:solidFill>
                  <a:schemeClr val="dk1"/>
                </a:solidFill>
              </a:rPr>
              <a:t>Rules:</a:t>
            </a:r>
            <a:endParaRPr/>
          </a:p>
          <a:p>
            <a:pPr marL="742950" lvl="1" indent="-285750" algn="l" rtl="0">
              <a:spcBef>
                <a:spcPts val="2918"/>
              </a:spcBef>
              <a:spcAft>
                <a:spcPts val="0"/>
              </a:spcAft>
              <a:buClr>
                <a:schemeClr val="dk1"/>
              </a:buClr>
              <a:buSzPts val="2590"/>
              <a:buChar char="–"/>
            </a:pPr>
            <a:r>
              <a:rPr lang="en-US" sz="2590">
                <a:solidFill>
                  <a:schemeClr val="dk1"/>
                </a:solidFill>
              </a:rPr>
              <a:t>Do not touch the meteorite with bare hands</a:t>
            </a:r>
            <a:endParaRPr/>
          </a:p>
          <a:p>
            <a:pPr marL="742950" lvl="1" indent="-285750" algn="l" rtl="0">
              <a:spcBef>
                <a:spcPts val="518"/>
              </a:spcBef>
              <a:spcAft>
                <a:spcPts val="0"/>
              </a:spcAft>
              <a:buClr>
                <a:schemeClr val="dk1"/>
              </a:buClr>
              <a:buSzPts val="2590"/>
              <a:buChar char="–"/>
            </a:pPr>
            <a:r>
              <a:rPr lang="en-US" sz="2590">
                <a:solidFill>
                  <a:schemeClr val="dk1"/>
                </a:solidFill>
              </a:rPr>
              <a:t>Use gloves</a:t>
            </a:r>
            <a:endParaRPr/>
          </a:p>
          <a:p>
            <a:pPr marL="742950" lvl="1" indent="-285750" algn="l" rtl="0">
              <a:spcBef>
                <a:spcPts val="518"/>
              </a:spcBef>
              <a:spcAft>
                <a:spcPts val="0"/>
              </a:spcAft>
              <a:buClr>
                <a:schemeClr val="dk1"/>
              </a:buClr>
              <a:buSzPts val="2590"/>
              <a:buChar char="–"/>
            </a:pPr>
            <a:r>
              <a:rPr lang="en-US" sz="2590">
                <a:solidFill>
                  <a:schemeClr val="dk1"/>
                </a:solidFill>
              </a:rPr>
              <a:t>Impactites: Okay to touch them with bare hands</a:t>
            </a:r>
            <a:endParaRPr/>
          </a:p>
          <a:p>
            <a:pPr marL="742950" lvl="1" indent="-285750" algn="l" rtl="0">
              <a:spcBef>
                <a:spcPts val="518"/>
              </a:spcBef>
              <a:spcAft>
                <a:spcPts val="0"/>
              </a:spcAft>
              <a:buClr>
                <a:schemeClr val="dk1"/>
              </a:buClr>
              <a:buSzPts val="2590"/>
              <a:buChar char="–"/>
            </a:pPr>
            <a:r>
              <a:rPr lang="en-US" sz="2590">
                <a:solidFill>
                  <a:schemeClr val="dk1"/>
                </a:solidFill>
              </a:rPr>
              <a:t>Please be careful when handling meteorites</a:t>
            </a:r>
            <a:endParaRPr/>
          </a:p>
          <a:p>
            <a:pPr marL="742950" lvl="1" indent="-285750" algn="l" rtl="0">
              <a:spcBef>
                <a:spcPts val="518"/>
              </a:spcBef>
              <a:spcAft>
                <a:spcPts val="0"/>
              </a:spcAft>
              <a:buClr>
                <a:schemeClr val="dk1"/>
              </a:buClr>
              <a:buSzPts val="2590"/>
              <a:buChar char="–"/>
            </a:pPr>
            <a:r>
              <a:rPr lang="en-US" sz="2590">
                <a:solidFill>
                  <a:schemeClr val="dk1"/>
                </a:solidFill>
              </a:rPr>
              <a:t>Do not take the meteorite out of the box (if in a box)</a:t>
            </a:r>
            <a:endParaRPr/>
          </a:p>
          <a:p>
            <a:pPr marL="742950" lvl="1" indent="-285750" algn="l" rtl="0">
              <a:spcBef>
                <a:spcPts val="518"/>
              </a:spcBef>
              <a:spcAft>
                <a:spcPts val="0"/>
              </a:spcAft>
              <a:buClr>
                <a:schemeClr val="dk1"/>
              </a:buClr>
              <a:buSzPts val="2590"/>
              <a:buChar char="–"/>
            </a:pPr>
            <a:r>
              <a:rPr lang="en-US" sz="2590">
                <a:solidFill>
                  <a:schemeClr val="dk1"/>
                </a:solidFill>
              </a:rPr>
              <a:t>Put the meteorites on the white paper only</a:t>
            </a:r>
            <a:endParaRPr/>
          </a:p>
          <a:p>
            <a:pPr marL="742950" lvl="1" indent="-285750" algn="l" rtl="0">
              <a:spcBef>
                <a:spcPts val="518"/>
              </a:spcBef>
              <a:spcAft>
                <a:spcPts val="0"/>
              </a:spcAft>
              <a:buClr>
                <a:schemeClr val="dk1"/>
              </a:buClr>
              <a:buSzPts val="2590"/>
              <a:buChar char="–"/>
            </a:pPr>
            <a:r>
              <a:rPr lang="en-US" sz="2590">
                <a:solidFill>
                  <a:schemeClr val="dk1"/>
                </a:solidFill>
              </a:rPr>
              <a:t>Do not handle the meteorites unless instructed</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Shape 349"/>
        <p:cNvGrpSpPr/>
        <p:nvPr/>
      </p:nvGrpSpPr>
      <p:grpSpPr>
        <a:xfrm>
          <a:off x="0" y="0"/>
          <a:ext cx="0" cy="0"/>
          <a:chOff x="0" y="0"/>
          <a:chExt cx="0" cy="0"/>
        </a:xfrm>
      </p:grpSpPr>
      <p:pic>
        <p:nvPicPr>
          <p:cNvPr id="350" name="Google Shape;350;p26" descr="5_-_sample_retrieval.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51" name="Google Shape;351;p26"/>
          <p:cNvSpPr txBox="1">
            <a:spLocks noGrp="1"/>
          </p:cNvSpPr>
          <p:nvPr>
            <p:ph type="title"/>
          </p:nvPr>
        </p:nvSpPr>
        <p:spPr>
          <a:xfrm>
            <a:off x="0" y="609600"/>
            <a:ext cx="9296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00"/>
              </a:buClr>
              <a:buSzPts val="4000"/>
              <a:buFont typeface="Century"/>
              <a:buNone/>
            </a:pPr>
            <a:r>
              <a:rPr lang="en-US" sz="4000">
                <a:solidFill>
                  <a:srgbClr val="FFFF00"/>
                </a:solidFill>
                <a:latin typeface="Century"/>
                <a:ea typeface="Century"/>
                <a:cs typeface="Century"/>
                <a:sym typeface="Century"/>
              </a:rPr>
              <a:t>Welcome to Mission Control!</a:t>
            </a:r>
            <a:endParaRPr/>
          </a:p>
        </p:txBody>
      </p:sp>
      <p:sp>
        <p:nvSpPr>
          <p:cNvPr id="352" name="Google Shape;352;p26"/>
          <p:cNvSpPr txBox="1">
            <a:spLocks noGrp="1"/>
          </p:cNvSpPr>
          <p:nvPr>
            <p:ph type="body" idx="1"/>
          </p:nvPr>
        </p:nvSpPr>
        <p:spPr>
          <a:xfrm>
            <a:off x="685800" y="1981200"/>
            <a:ext cx="7772400" cy="3429000"/>
          </a:xfrm>
          <a:prstGeom prst="rect">
            <a:avLst/>
          </a:prstGeom>
          <a:solidFill>
            <a:schemeClr val="lt2">
              <a:alpha val="27843"/>
            </a:schemeClr>
          </a:solidFill>
          <a:ln>
            <a:noFill/>
          </a:ln>
        </p:spPr>
        <p:txBody>
          <a:bodyPr spcFirstLastPara="1" wrap="square" lIns="91425" tIns="45700" rIns="91425" bIns="45700" anchor="t" anchorCtr="0">
            <a:normAutofit/>
          </a:bodyPr>
          <a:lstStyle/>
          <a:p>
            <a:pPr marL="687600" lvl="0" indent="-687600" algn="l" rtl="0">
              <a:lnSpc>
                <a:spcPct val="110000"/>
              </a:lnSpc>
              <a:spcBef>
                <a:spcPts val="0"/>
              </a:spcBef>
              <a:spcAft>
                <a:spcPts val="0"/>
              </a:spcAft>
              <a:buClr>
                <a:srgbClr val="000000"/>
              </a:buClr>
              <a:buSzPts val="2295"/>
              <a:buChar char="•"/>
            </a:pPr>
            <a:r>
              <a:rPr lang="en-US" sz="3060">
                <a:solidFill>
                  <a:srgbClr val="000000"/>
                </a:solidFill>
              </a:rPr>
              <a:t>Your mission goals today are:</a:t>
            </a:r>
            <a:endParaRPr>
              <a:solidFill>
                <a:srgbClr val="000000"/>
              </a:solidFill>
            </a:endParaRPr>
          </a:p>
          <a:p>
            <a:pPr marL="687600" lvl="0" indent="-687600" algn="l" rtl="0">
              <a:lnSpc>
                <a:spcPct val="110000"/>
              </a:lnSpc>
              <a:spcBef>
                <a:spcPts val="2400"/>
              </a:spcBef>
              <a:spcAft>
                <a:spcPts val="0"/>
              </a:spcAft>
              <a:buClr>
                <a:srgbClr val="000000"/>
              </a:buClr>
              <a:buSzPts val="2295"/>
              <a:buChar char="•"/>
            </a:pPr>
            <a:r>
              <a:rPr lang="en-US" sz="3060">
                <a:solidFill>
                  <a:srgbClr val="000000"/>
                </a:solidFill>
              </a:rPr>
              <a:t>Learn about asteroids &amp; meteorites</a:t>
            </a:r>
            <a:endParaRPr>
              <a:solidFill>
                <a:srgbClr val="000000"/>
              </a:solidFill>
            </a:endParaRPr>
          </a:p>
          <a:p>
            <a:pPr marL="687600" lvl="0" indent="-687600" algn="l" rtl="0">
              <a:lnSpc>
                <a:spcPct val="110000"/>
              </a:lnSpc>
              <a:spcBef>
                <a:spcPts val="2400"/>
              </a:spcBef>
              <a:spcAft>
                <a:spcPts val="0"/>
              </a:spcAft>
              <a:buClr>
                <a:srgbClr val="000000"/>
              </a:buClr>
              <a:buSzPts val="2295"/>
              <a:buChar char="•"/>
            </a:pPr>
            <a:r>
              <a:rPr lang="en-US" sz="3060">
                <a:solidFill>
                  <a:srgbClr val="000000"/>
                </a:solidFill>
              </a:rPr>
              <a:t>Identify different types of meteorites</a:t>
            </a:r>
            <a:endParaRPr>
              <a:solidFill>
                <a:srgbClr val="000000"/>
              </a:solidFill>
            </a:endParaRPr>
          </a:p>
          <a:p>
            <a:pPr marL="687600" lvl="0" indent="-687600" algn="l" rtl="0">
              <a:lnSpc>
                <a:spcPct val="110000"/>
              </a:lnSpc>
              <a:spcBef>
                <a:spcPts val="2400"/>
              </a:spcBef>
              <a:spcAft>
                <a:spcPts val="0"/>
              </a:spcAft>
              <a:buClr>
                <a:srgbClr val="000000"/>
              </a:buClr>
              <a:buSzPts val="2295"/>
              <a:buChar char="•"/>
            </a:pPr>
            <a:r>
              <a:rPr lang="en-US" sz="3060">
                <a:solidFill>
                  <a:srgbClr val="000000"/>
                </a:solidFill>
              </a:rPr>
              <a:t>Asteroid mining </a:t>
            </a:r>
            <a:endParaRPr>
              <a:solidFill>
                <a:srgbClr val="000000"/>
              </a:solidFill>
            </a:endParaRPr>
          </a:p>
          <a:p>
            <a:pPr marL="687600" lvl="0" indent="-541867" algn="l" rtl="0">
              <a:lnSpc>
                <a:spcPct val="110000"/>
              </a:lnSpc>
              <a:spcBef>
                <a:spcPts val="2400"/>
              </a:spcBef>
              <a:spcAft>
                <a:spcPts val="0"/>
              </a:spcAft>
              <a:buClr>
                <a:srgbClr val="807F83"/>
              </a:buClr>
              <a:buSzPts val="2295"/>
              <a:buNone/>
            </a:pPr>
            <a:endParaRPr sz="3060">
              <a:solidFill>
                <a:srgbClr val="000000"/>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357"/>
        <p:cNvGrpSpPr/>
        <p:nvPr/>
      </p:nvGrpSpPr>
      <p:grpSpPr>
        <a:xfrm>
          <a:off x="0" y="0"/>
          <a:ext cx="0" cy="0"/>
          <a:chOff x="0" y="0"/>
          <a:chExt cx="0" cy="0"/>
        </a:xfrm>
      </p:grpSpPr>
      <p:pic>
        <p:nvPicPr>
          <p:cNvPr id="358" name="Google Shape;358;p27" descr="Asteroidsscale.jpg"/>
          <p:cNvPicPr preferRelativeResize="0"/>
          <p:nvPr/>
        </p:nvPicPr>
        <p:blipFill rotWithShape="1">
          <a:blip r:embed="rId3">
            <a:alphaModFix/>
          </a:blip>
          <a:srcRect/>
          <a:stretch/>
        </p:blipFill>
        <p:spPr>
          <a:xfrm>
            <a:off x="0" y="0"/>
            <a:ext cx="9144000" cy="6858000"/>
          </a:xfrm>
          <a:prstGeom prst="rect">
            <a:avLst/>
          </a:prstGeom>
          <a:noFill/>
          <a:ln>
            <a:noFill/>
          </a:ln>
        </p:spPr>
      </p:pic>
      <p:pic>
        <p:nvPicPr>
          <p:cNvPr id="359" name="Google Shape;359;p27" descr="vesta-ceres-moon.png"/>
          <p:cNvPicPr preferRelativeResize="0">
            <a:picLocks noGrp="1"/>
          </p:cNvPicPr>
          <p:nvPr>
            <p:ph type="body" idx="1"/>
          </p:nvPr>
        </p:nvPicPr>
        <p:blipFill rotWithShape="1">
          <a:blip r:embed="rId4">
            <a:alphaModFix/>
          </a:blip>
          <a:srcRect l="-20778" r="-20777"/>
          <a:stretch/>
        </p:blipFill>
        <p:spPr>
          <a:xfrm>
            <a:off x="4953000" y="2209800"/>
            <a:ext cx="4893600" cy="2590800"/>
          </a:xfrm>
          <a:prstGeom prst="rect">
            <a:avLst/>
          </a:prstGeom>
          <a:noFill/>
          <a:ln>
            <a:noFill/>
          </a:ln>
        </p:spPr>
      </p:pic>
      <p:sp>
        <p:nvSpPr>
          <p:cNvPr id="360" name="Google Shape;360;p27"/>
          <p:cNvSpPr/>
          <p:nvPr/>
        </p:nvSpPr>
        <p:spPr>
          <a:xfrm>
            <a:off x="5715000" y="4038600"/>
            <a:ext cx="762000" cy="762000"/>
          </a:xfrm>
          <a:prstGeom prst="ellipse">
            <a:avLst/>
          </a:prstGeom>
          <a:noFill/>
          <a:ln w="38100" cap="flat" cmpd="sng">
            <a:solidFill>
              <a:srgbClr val="FFFF00"/>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p:cTn id="7" dur="1000"/>
                                        <p:tgtEl>
                                          <p:spTgt spid="3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364"/>
        <p:cNvGrpSpPr/>
        <p:nvPr/>
      </p:nvGrpSpPr>
      <p:grpSpPr>
        <a:xfrm>
          <a:off x="0" y="0"/>
          <a:ext cx="0" cy="0"/>
          <a:chOff x="0" y="0"/>
          <a:chExt cx="0" cy="0"/>
        </a:xfrm>
      </p:grpSpPr>
      <p:pic>
        <p:nvPicPr>
          <p:cNvPr id="365" name="Google Shape;365;p28" descr="digitalspace-neo-approach-v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66" name="Google Shape;366;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00"/>
              </a:buClr>
              <a:buSzPts val="5000"/>
              <a:buFont typeface="Century"/>
              <a:buNone/>
            </a:pPr>
            <a:r>
              <a:rPr lang="en-US">
                <a:solidFill>
                  <a:srgbClr val="FFFF00"/>
                </a:solidFill>
                <a:latin typeface="Century"/>
                <a:ea typeface="Century"/>
                <a:cs typeface="Century"/>
                <a:sym typeface="Century"/>
              </a:rPr>
              <a:t>Ready to Launch!</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pic>
        <p:nvPicPr>
          <p:cNvPr id="372" name="Google Shape;372;p29" descr="5_-_sample_retrieval.pn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373" name="Google Shape;373;p29"/>
          <p:cNvSpPr txBox="1">
            <a:spLocks noGrp="1"/>
          </p:cNvSpPr>
          <p:nvPr>
            <p:ph type="title"/>
          </p:nvPr>
        </p:nvSpPr>
        <p:spPr>
          <a:xfrm>
            <a:off x="0" y="609600"/>
            <a:ext cx="9296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00"/>
              </a:buClr>
              <a:buSzPts val="4000"/>
              <a:buFont typeface="Century"/>
              <a:buNone/>
            </a:pPr>
            <a:r>
              <a:rPr lang="en-US" sz="4000">
                <a:solidFill>
                  <a:srgbClr val="FFFF00"/>
                </a:solidFill>
                <a:latin typeface="Century"/>
                <a:ea typeface="Century"/>
                <a:cs typeface="Century"/>
                <a:sym typeface="Century"/>
              </a:rPr>
              <a:t>Split into your teams…</a:t>
            </a:r>
            <a:endParaRPr/>
          </a:p>
        </p:txBody>
      </p:sp>
      <p:sp>
        <p:nvSpPr>
          <p:cNvPr id="374" name="Google Shape;374;p29"/>
          <p:cNvSpPr txBox="1">
            <a:spLocks noGrp="1"/>
          </p:cNvSpPr>
          <p:nvPr>
            <p:ph type="body" idx="1"/>
          </p:nvPr>
        </p:nvSpPr>
        <p:spPr>
          <a:xfrm>
            <a:off x="152400" y="1600200"/>
            <a:ext cx="8839200" cy="4191000"/>
          </a:xfrm>
          <a:prstGeom prst="rect">
            <a:avLst/>
          </a:prstGeom>
          <a:solidFill>
            <a:schemeClr val="lt2">
              <a:alpha val="27843"/>
            </a:schemeClr>
          </a:solidFill>
          <a:ln>
            <a:noFill/>
          </a:ln>
        </p:spPr>
        <p:txBody>
          <a:bodyPr spcFirstLastPara="1" wrap="square" lIns="91425" tIns="45700" rIns="91425" bIns="45700" anchor="t" anchorCtr="0">
            <a:normAutofit/>
          </a:bodyPr>
          <a:lstStyle/>
          <a:p>
            <a:pPr marL="0" lvl="0" indent="0" algn="l" rtl="0">
              <a:lnSpc>
                <a:spcPct val="130000"/>
              </a:lnSpc>
              <a:spcBef>
                <a:spcPts val="0"/>
              </a:spcBef>
              <a:spcAft>
                <a:spcPts val="0"/>
              </a:spcAft>
              <a:buNone/>
            </a:pPr>
            <a:r>
              <a:rPr lang="en-US" sz="3600" b="1">
                <a:solidFill>
                  <a:schemeClr val="dk1"/>
                </a:solidFill>
              </a:rPr>
              <a:t>Design your mission patch!</a:t>
            </a:r>
            <a:endParaRPr/>
          </a:p>
        </p:txBody>
      </p:sp>
      <p:pic>
        <p:nvPicPr>
          <p:cNvPr id="375" name="Google Shape;375;p29" descr="STS-134_patch.png"/>
          <p:cNvPicPr preferRelativeResize="0"/>
          <p:nvPr/>
        </p:nvPicPr>
        <p:blipFill rotWithShape="1">
          <a:blip r:embed="rId4">
            <a:alphaModFix/>
          </a:blip>
          <a:srcRect/>
          <a:stretch/>
        </p:blipFill>
        <p:spPr>
          <a:xfrm>
            <a:off x="5778500" y="2514600"/>
            <a:ext cx="3060700" cy="2996091"/>
          </a:xfrm>
          <a:prstGeom prst="rect">
            <a:avLst/>
          </a:prstGeom>
          <a:noFill/>
          <a:ln>
            <a:noFill/>
          </a:ln>
        </p:spPr>
      </p:pic>
      <p:pic>
        <p:nvPicPr>
          <p:cNvPr id="376" name="Google Shape;376;p29" descr="draconids-patch.png"/>
          <p:cNvPicPr preferRelativeResize="0"/>
          <p:nvPr/>
        </p:nvPicPr>
        <p:blipFill rotWithShape="1">
          <a:blip r:embed="rId5">
            <a:alphaModFix/>
          </a:blip>
          <a:srcRect/>
          <a:stretch/>
        </p:blipFill>
        <p:spPr>
          <a:xfrm>
            <a:off x="228600" y="2590800"/>
            <a:ext cx="2971800" cy="2971800"/>
          </a:xfrm>
          <a:prstGeom prst="rect">
            <a:avLst/>
          </a:prstGeom>
          <a:noFill/>
          <a:ln>
            <a:noFill/>
          </a:ln>
        </p:spPr>
      </p:pic>
      <p:pic>
        <p:nvPicPr>
          <p:cNvPr id="377" name="Google Shape;377;p29" descr="iss34_hadfieldpatch01.png"/>
          <p:cNvPicPr preferRelativeResize="0"/>
          <p:nvPr/>
        </p:nvPicPr>
        <p:blipFill rotWithShape="1">
          <a:blip r:embed="rId6">
            <a:alphaModFix/>
          </a:blip>
          <a:srcRect/>
          <a:stretch/>
        </p:blipFill>
        <p:spPr>
          <a:xfrm>
            <a:off x="2946400" y="2514600"/>
            <a:ext cx="3149600" cy="31496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Shape 382"/>
        <p:cNvGrpSpPr/>
        <p:nvPr/>
      </p:nvGrpSpPr>
      <p:grpSpPr>
        <a:xfrm>
          <a:off x="0" y="0"/>
          <a:ext cx="0" cy="0"/>
          <a:chOff x="0" y="0"/>
          <a:chExt cx="0" cy="0"/>
        </a:xfrm>
      </p:grpSpPr>
      <p:pic>
        <p:nvPicPr>
          <p:cNvPr id="383" name="Google Shape;383;p30" descr="moon.jpg"/>
          <p:cNvPicPr preferRelativeResize="0"/>
          <p:nvPr/>
        </p:nvPicPr>
        <p:blipFill rotWithShape="1">
          <a:blip r:embed="rId3">
            <a:alphaModFix/>
          </a:blip>
          <a:srcRect/>
          <a:stretch/>
        </p:blipFill>
        <p:spPr>
          <a:xfrm>
            <a:off x="1440150" y="152400"/>
            <a:ext cx="6169322" cy="586325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78" name="Google Shape;178;p3" descr="Asteroidsscale.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79" name="Google Shape;179;p3"/>
          <p:cNvSpPr txBox="1">
            <a:spLocks noGrp="1"/>
          </p:cNvSpPr>
          <p:nvPr>
            <p:ph type="title"/>
          </p:nvPr>
        </p:nvSpPr>
        <p:spPr>
          <a:xfrm>
            <a:off x="76200" y="381000"/>
            <a:ext cx="63873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b="1">
                <a:solidFill>
                  <a:srgbClr val="FFFFFF"/>
                </a:solidFill>
              </a:rPr>
              <a:t>What are asteroids?</a:t>
            </a:r>
            <a:endParaRPr>
              <a:solidFill>
                <a:srgbClr val="FFFFFF"/>
              </a:solidFill>
            </a:endParaRPr>
          </a:p>
        </p:txBody>
      </p:sp>
      <p:sp>
        <p:nvSpPr>
          <p:cNvPr id="180" name="Google Shape;180;p3"/>
          <p:cNvSpPr txBox="1">
            <a:spLocks noGrp="1"/>
          </p:cNvSpPr>
          <p:nvPr>
            <p:ph type="body" idx="1"/>
          </p:nvPr>
        </p:nvSpPr>
        <p:spPr>
          <a:xfrm>
            <a:off x="1981200" y="1828800"/>
            <a:ext cx="4267200" cy="3810000"/>
          </a:xfrm>
          <a:prstGeom prst="rect">
            <a:avLst/>
          </a:prstGeom>
          <a:noFill/>
          <a:ln>
            <a:noFill/>
          </a:ln>
        </p:spPr>
        <p:txBody>
          <a:bodyPr spcFirstLastPara="1" wrap="square" lIns="91425" tIns="45700" rIns="91425" bIns="45700" anchor="t" anchorCtr="0">
            <a:normAutofit lnSpcReduction="10000"/>
          </a:bodyPr>
          <a:lstStyle/>
          <a:p>
            <a:pPr marL="687599" lvl="0" indent="-767370" algn="l" rtl="0">
              <a:lnSpc>
                <a:spcPct val="80000"/>
              </a:lnSpc>
              <a:spcBef>
                <a:spcPts val="0"/>
              </a:spcBef>
              <a:spcAft>
                <a:spcPts val="0"/>
              </a:spcAft>
              <a:buClr>
                <a:srgbClr val="FFFFFF"/>
              </a:buClr>
              <a:buSzPts val="3000"/>
              <a:buChar char="•"/>
            </a:pPr>
            <a:r>
              <a:rPr lang="en-US" sz="3000">
                <a:solidFill>
                  <a:srgbClr val="FFFFFF"/>
                </a:solidFill>
              </a:rPr>
              <a:t>Rocky and/or metallic objects that orbit the Sun but are too small to be considered planets</a:t>
            </a:r>
            <a:endParaRPr sz="3000">
              <a:solidFill>
                <a:srgbClr val="FFFFFF"/>
              </a:solidFill>
            </a:endParaRPr>
          </a:p>
          <a:p>
            <a:pPr marL="687599" lvl="0" indent="-767370" algn="l" rtl="0">
              <a:lnSpc>
                <a:spcPct val="80000"/>
              </a:lnSpc>
              <a:spcBef>
                <a:spcPts val="2400"/>
              </a:spcBef>
              <a:spcAft>
                <a:spcPts val="0"/>
              </a:spcAft>
              <a:buClr>
                <a:srgbClr val="FFFFFF"/>
              </a:buClr>
              <a:buSzPts val="3000"/>
              <a:buChar char="•"/>
            </a:pPr>
            <a:r>
              <a:rPr lang="en-US" sz="3000">
                <a:solidFill>
                  <a:srgbClr val="FFFFFF"/>
                </a:solidFill>
              </a:rPr>
              <a:t>Called “minor planets”</a:t>
            </a:r>
            <a:endParaRPr sz="3000">
              <a:solidFill>
                <a:srgbClr val="FFFFFF"/>
              </a:solidFill>
            </a:endParaRPr>
          </a:p>
          <a:p>
            <a:pPr marL="687599" lvl="0" indent="-767370" algn="l" rtl="0">
              <a:lnSpc>
                <a:spcPct val="80000"/>
              </a:lnSpc>
              <a:spcBef>
                <a:spcPts val="2400"/>
              </a:spcBef>
              <a:spcAft>
                <a:spcPts val="0"/>
              </a:spcAft>
              <a:buClr>
                <a:srgbClr val="FFFFFF"/>
              </a:buClr>
              <a:buSzPts val="3000"/>
              <a:buChar char="•"/>
            </a:pPr>
            <a:r>
              <a:rPr lang="en-US" sz="3000">
                <a:solidFill>
                  <a:srgbClr val="FFFFFF"/>
                </a:solidFill>
              </a:rPr>
              <a:t>First discovered in 1801</a:t>
            </a:r>
            <a:endParaRPr sz="300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Shape 387"/>
        <p:cNvGrpSpPr/>
        <p:nvPr/>
      </p:nvGrpSpPr>
      <p:grpSpPr>
        <a:xfrm>
          <a:off x="0" y="0"/>
          <a:ext cx="0" cy="0"/>
          <a:chOff x="0" y="0"/>
          <a:chExt cx="0" cy="0"/>
        </a:xfrm>
      </p:grpSpPr>
      <p:sp>
        <p:nvSpPr>
          <p:cNvPr id="388" name="Google Shape;388;p31"/>
          <p:cNvSpPr txBox="1">
            <a:spLocks noGrp="1"/>
          </p:cNvSpPr>
          <p:nvPr>
            <p:ph type="ctrTitle"/>
          </p:nvPr>
        </p:nvSpPr>
        <p:spPr>
          <a:xfrm>
            <a:off x="685800" y="334717"/>
            <a:ext cx="7772400" cy="14700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Meteorite Dating Techniques</a:t>
            </a:r>
            <a:endParaRPr/>
          </a:p>
        </p:txBody>
      </p:sp>
      <p:pic>
        <p:nvPicPr>
          <p:cNvPr id="389" name="Google Shape;389;p31"/>
          <p:cNvPicPr preferRelativeResize="0"/>
          <p:nvPr/>
        </p:nvPicPr>
        <p:blipFill rotWithShape="1">
          <a:blip r:embed="rId3">
            <a:alphaModFix/>
          </a:blip>
          <a:srcRect/>
          <a:stretch/>
        </p:blipFill>
        <p:spPr>
          <a:xfrm>
            <a:off x="2084512" y="1922208"/>
            <a:ext cx="4735009" cy="418028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393"/>
        <p:cNvGrpSpPr/>
        <p:nvPr/>
      </p:nvGrpSpPr>
      <p:grpSpPr>
        <a:xfrm>
          <a:off x="0" y="0"/>
          <a:ext cx="0" cy="0"/>
          <a:chOff x="0" y="0"/>
          <a:chExt cx="0" cy="0"/>
        </a:xfrm>
      </p:grpSpPr>
      <p:sp>
        <p:nvSpPr>
          <p:cNvPr id="394" name="Google Shape;394;p32"/>
          <p:cNvSpPr txBox="1">
            <a:spLocks noGrp="1"/>
          </p:cNvSpPr>
          <p:nvPr>
            <p:ph type="ctrTitle"/>
          </p:nvPr>
        </p:nvSpPr>
        <p:spPr>
          <a:xfrm>
            <a:off x="124650" y="29925"/>
            <a:ext cx="8943300" cy="1470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Meteorite Dating Techniques</a:t>
            </a:r>
            <a:endParaRPr/>
          </a:p>
        </p:txBody>
      </p:sp>
      <p:sp>
        <p:nvSpPr>
          <p:cNvPr id="395" name="Google Shape;395;p32"/>
          <p:cNvSpPr txBox="1">
            <a:spLocks noGrp="1"/>
          </p:cNvSpPr>
          <p:nvPr>
            <p:ph type="subTitle" idx="1"/>
          </p:nvPr>
        </p:nvSpPr>
        <p:spPr>
          <a:xfrm>
            <a:off x="685800" y="3731380"/>
            <a:ext cx="3358200" cy="2358000"/>
          </a:xfrm>
          <a:prstGeom prst="rect">
            <a:avLst/>
          </a:prstGeom>
          <a:noFill/>
          <a:ln>
            <a:noFill/>
          </a:ln>
        </p:spPr>
        <p:txBody>
          <a:bodyPr spcFirstLastPara="1" wrap="square" lIns="91425" tIns="45700" rIns="91425" bIns="45700" anchor="t" anchorCtr="0">
            <a:noAutofit/>
          </a:bodyPr>
          <a:lstStyle/>
          <a:p>
            <a:pPr marL="457200" lvl="0" indent="-457200" algn="l" rtl="0">
              <a:spcBef>
                <a:spcPts val="0"/>
              </a:spcBef>
              <a:spcAft>
                <a:spcPts val="0"/>
              </a:spcAft>
              <a:buClr>
                <a:srgbClr val="888888"/>
              </a:buClr>
              <a:buSzPts val="1350"/>
              <a:buFont typeface="Arial"/>
              <a:buChar char="•"/>
            </a:pPr>
            <a:r>
              <a:rPr lang="en-US" sz="1800"/>
              <a:t>Radiometric Dating</a:t>
            </a:r>
            <a:endParaRPr/>
          </a:p>
          <a:p>
            <a:pPr marL="457200" lvl="0" indent="-457200" algn="l" rtl="0">
              <a:spcBef>
                <a:spcPts val="2400"/>
              </a:spcBef>
              <a:spcAft>
                <a:spcPts val="0"/>
              </a:spcAft>
              <a:buClr>
                <a:srgbClr val="888888"/>
              </a:buClr>
              <a:buSzPts val="1350"/>
              <a:buFont typeface="Arial"/>
              <a:buChar char="•"/>
            </a:pPr>
            <a:r>
              <a:rPr lang="en-US" sz="1800"/>
              <a:t>Compares amounts of Parent and Daughter Isotopes </a:t>
            </a:r>
            <a:endParaRPr/>
          </a:p>
          <a:p>
            <a:pPr marL="457200" lvl="0" indent="-457200" algn="l" rtl="0">
              <a:spcBef>
                <a:spcPts val="2400"/>
              </a:spcBef>
              <a:spcAft>
                <a:spcPts val="0"/>
              </a:spcAft>
              <a:buClr>
                <a:srgbClr val="888888"/>
              </a:buClr>
              <a:buSzPts val="1350"/>
              <a:buFont typeface="Arial"/>
              <a:buChar char="•"/>
            </a:pPr>
            <a:r>
              <a:rPr lang="en-US" sz="1800"/>
              <a:t>Uses known decay rate to date rock sample</a:t>
            </a:r>
            <a:endParaRPr/>
          </a:p>
          <a:p>
            <a:pPr marL="457200" lvl="0" indent="-371475" algn="l" rtl="0">
              <a:spcBef>
                <a:spcPts val="2400"/>
              </a:spcBef>
              <a:spcAft>
                <a:spcPts val="0"/>
              </a:spcAft>
              <a:buClr>
                <a:srgbClr val="888888"/>
              </a:buClr>
              <a:buSzPts val="1350"/>
              <a:buFont typeface="Arial"/>
              <a:buNone/>
            </a:pPr>
            <a:endParaRPr sz="1800"/>
          </a:p>
        </p:txBody>
      </p:sp>
      <p:pic>
        <p:nvPicPr>
          <p:cNvPr id="396" name="Google Shape;396;p32"/>
          <p:cNvPicPr preferRelativeResize="0"/>
          <p:nvPr/>
        </p:nvPicPr>
        <p:blipFill rotWithShape="1">
          <a:blip r:embed="rId3">
            <a:alphaModFix/>
          </a:blip>
          <a:srcRect/>
          <a:stretch/>
        </p:blipFill>
        <p:spPr>
          <a:xfrm>
            <a:off x="685800" y="1233346"/>
            <a:ext cx="3495507" cy="2448164"/>
          </a:xfrm>
          <a:prstGeom prst="rect">
            <a:avLst/>
          </a:prstGeom>
          <a:noFill/>
          <a:ln>
            <a:noFill/>
          </a:ln>
        </p:spPr>
      </p:pic>
      <p:sp>
        <p:nvSpPr>
          <p:cNvPr id="397" name="Google Shape;397;p32"/>
          <p:cNvSpPr/>
          <p:nvPr/>
        </p:nvSpPr>
        <p:spPr>
          <a:xfrm>
            <a:off x="4510874" y="1235735"/>
            <a:ext cx="3992100" cy="2445900"/>
          </a:xfrm>
          <a:prstGeom prst="roundRect">
            <a:avLst>
              <a:gd name="adj" fmla="val 16667"/>
            </a:avLst>
          </a:prstGeom>
          <a:solidFill>
            <a:srgbClr val="FFFFFF"/>
          </a:solidFill>
          <a:ln>
            <a:noFill/>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398" name="Google Shape;398;p32"/>
          <p:cNvPicPr preferRelativeResize="0"/>
          <p:nvPr/>
        </p:nvPicPr>
        <p:blipFill rotWithShape="1">
          <a:blip r:embed="rId4">
            <a:alphaModFix/>
          </a:blip>
          <a:srcRect/>
          <a:stretch/>
        </p:blipFill>
        <p:spPr>
          <a:xfrm>
            <a:off x="4694610" y="1468300"/>
            <a:ext cx="3582616" cy="2033361"/>
          </a:xfrm>
          <a:prstGeom prst="rect">
            <a:avLst/>
          </a:prstGeom>
          <a:noFill/>
          <a:ln>
            <a:noFill/>
          </a:ln>
        </p:spPr>
      </p:pic>
      <p:sp>
        <p:nvSpPr>
          <p:cNvPr id="399" name="Google Shape;399;p32"/>
          <p:cNvSpPr txBox="1"/>
          <p:nvPr/>
        </p:nvSpPr>
        <p:spPr>
          <a:xfrm>
            <a:off x="4694610" y="3919371"/>
            <a:ext cx="3358200" cy="1463400"/>
          </a:xfrm>
          <a:prstGeom prst="rect">
            <a:avLst/>
          </a:prstGeom>
          <a:noFill/>
          <a:ln>
            <a:noFill/>
          </a:ln>
        </p:spPr>
        <p:txBody>
          <a:bodyPr spcFirstLastPara="1" wrap="square" lIns="91425" tIns="45700" rIns="91425" bIns="45700" anchor="t" anchorCtr="0">
            <a:normAutofit/>
          </a:bodyPr>
          <a:lstStyle/>
          <a:p>
            <a:pPr marL="0" marR="0" lvl="0" indent="0" algn="ctr" rtl="0">
              <a:spcBef>
                <a:spcPts val="0"/>
              </a:spcBef>
              <a:spcAft>
                <a:spcPts val="0"/>
              </a:spcAft>
              <a:buClr>
                <a:srgbClr val="888888"/>
              </a:buClr>
              <a:buSzPts val="2000"/>
              <a:buFont typeface="Arial"/>
              <a:buNone/>
            </a:pPr>
            <a:r>
              <a:rPr lang="en-US" sz="2000">
                <a:solidFill>
                  <a:srgbClr val="888888"/>
                </a:solidFill>
                <a:latin typeface="Calibri"/>
                <a:ea typeface="Calibri"/>
                <a:cs typeface="Calibri"/>
                <a:sym typeface="Calibri"/>
              </a:rPr>
              <a:t>SHRIMP</a:t>
            </a:r>
            <a:endParaRPr/>
          </a:p>
          <a:p>
            <a:pPr marL="0" marR="0" lvl="0" indent="0" algn="ctr" rtl="0">
              <a:spcBef>
                <a:spcPts val="400"/>
              </a:spcBef>
              <a:spcAft>
                <a:spcPts val="0"/>
              </a:spcAft>
              <a:buClr>
                <a:srgbClr val="888888"/>
              </a:buClr>
              <a:buSzPts val="2000"/>
              <a:buFont typeface="Arial"/>
              <a:buNone/>
            </a:pPr>
            <a:r>
              <a:rPr lang="en-US" sz="2000">
                <a:solidFill>
                  <a:srgbClr val="888888"/>
                </a:solidFill>
                <a:latin typeface="Calibri"/>
                <a:ea typeface="Calibri"/>
                <a:cs typeface="Calibri"/>
                <a:sym typeface="Calibri"/>
              </a:rPr>
              <a:t>Sensitive High Resolution Ion Microprobe Instrument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Shape 404"/>
        <p:cNvGrpSpPr/>
        <p:nvPr/>
      </p:nvGrpSpPr>
      <p:grpSpPr>
        <a:xfrm>
          <a:off x="0" y="0"/>
          <a:ext cx="0" cy="0"/>
          <a:chOff x="0" y="0"/>
          <a:chExt cx="0" cy="0"/>
        </a:xfrm>
      </p:grpSpPr>
      <p:sp>
        <p:nvSpPr>
          <p:cNvPr id="405" name="Google Shape;405;p33"/>
          <p:cNvSpPr txBox="1"/>
          <p:nvPr/>
        </p:nvSpPr>
        <p:spPr>
          <a:xfrm>
            <a:off x="304800" y="1066800"/>
            <a:ext cx="8474100" cy="2104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a:latin typeface="Calibri"/>
                <a:ea typeface="Calibri"/>
                <a:cs typeface="Calibri"/>
                <a:sym typeface="Calibri"/>
              </a:rPr>
              <a:t>The Viking program grew from NASA's earlier, even more ambitious, Voyager Mars program, which was not related to the successful Voyager deep space probes of the late 1970s</a:t>
            </a:r>
            <a:endParaRPr/>
          </a:p>
          <a:p>
            <a:pPr marL="0" marR="0" lvl="0" indent="0" algn="l" rtl="0">
              <a:spcBef>
                <a:spcPts val="0"/>
              </a:spcBef>
              <a:spcAft>
                <a:spcPts val="0"/>
              </a:spcAft>
              <a:buNone/>
            </a:pPr>
            <a:endParaRPr sz="1800">
              <a:latin typeface="Calibri"/>
              <a:ea typeface="Calibri"/>
              <a:cs typeface="Calibri"/>
              <a:sym typeface="Calibri"/>
            </a:endParaRPr>
          </a:p>
          <a:p>
            <a:pPr marL="0" marR="0" lvl="0" indent="0" algn="l" rtl="0">
              <a:spcBef>
                <a:spcPts val="0"/>
              </a:spcBef>
              <a:spcAft>
                <a:spcPts val="0"/>
              </a:spcAft>
              <a:buNone/>
            </a:pPr>
            <a:r>
              <a:rPr lang="en-US" sz="1800">
                <a:latin typeface="Calibri"/>
                <a:ea typeface="Calibri"/>
                <a:cs typeface="Calibri"/>
                <a:sym typeface="Calibri"/>
              </a:rPr>
              <a:t>The isotopic composition of the Martian atmosphere measured by the two viking landers  (Viking 1 and Viking 2) corresponds to the isotopic composition of  trapped air bubbles within SNC meteorites (inferred to be Martian meteorites).</a:t>
            </a:r>
            <a:endParaRPr/>
          </a:p>
        </p:txBody>
      </p:sp>
      <p:pic>
        <p:nvPicPr>
          <p:cNvPr id="406" name="Google Shape;406;p33"/>
          <p:cNvPicPr preferRelativeResize="0"/>
          <p:nvPr/>
        </p:nvPicPr>
        <p:blipFill rotWithShape="1">
          <a:blip r:embed="rId3">
            <a:alphaModFix/>
          </a:blip>
          <a:srcRect/>
          <a:stretch/>
        </p:blipFill>
        <p:spPr>
          <a:xfrm>
            <a:off x="304800" y="3429000"/>
            <a:ext cx="3479800" cy="2336800"/>
          </a:xfrm>
          <a:prstGeom prst="rect">
            <a:avLst/>
          </a:prstGeom>
          <a:noFill/>
          <a:ln>
            <a:noFill/>
          </a:ln>
        </p:spPr>
      </p:pic>
      <p:pic>
        <p:nvPicPr>
          <p:cNvPr id="407" name="Google Shape;407;p33"/>
          <p:cNvPicPr preferRelativeResize="0"/>
          <p:nvPr/>
        </p:nvPicPr>
        <p:blipFill rotWithShape="1">
          <a:blip r:embed="rId4">
            <a:alphaModFix/>
          </a:blip>
          <a:srcRect/>
          <a:stretch/>
        </p:blipFill>
        <p:spPr>
          <a:xfrm>
            <a:off x="4419600" y="3429000"/>
            <a:ext cx="4168346" cy="2336800"/>
          </a:xfrm>
          <a:prstGeom prst="rect">
            <a:avLst/>
          </a:prstGeom>
          <a:noFill/>
          <a:ln>
            <a:noFill/>
          </a:ln>
        </p:spPr>
      </p:pic>
      <p:sp>
        <p:nvSpPr>
          <p:cNvPr id="408" name="Google Shape;408;p33"/>
          <p:cNvSpPr txBox="1">
            <a:spLocks noGrp="1"/>
          </p:cNvSpPr>
          <p:nvPr>
            <p:ph type="ctrTitle"/>
          </p:nvPr>
        </p:nvSpPr>
        <p:spPr>
          <a:xfrm>
            <a:off x="685800" y="-76200"/>
            <a:ext cx="7772400" cy="11607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000"/>
              <a:buFont typeface="Arial"/>
              <a:buNone/>
            </a:pPr>
            <a:r>
              <a:rPr lang="en-US">
                <a:solidFill>
                  <a:srgbClr val="000000"/>
                </a:solidFill>
              </a:rPr>
              <a:t>Voyager to Viking</a:t>
            </a:r>
            <a:endParaRPr>
              <a:solidFill>
                <a:srgbClr val="00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Shape 412"/>
        <p:cNvGrpSpPr/>
        <p:nvPr/>
      </p:nvGrpSpPr>
      <p:grpSpPr>
        <a:xfrm>
          <a:off x="0" y="0"/>
          <a:ext cx="0" cy="0"/>
          <a:chOff x="0" y="0"/>
          <a:chExt cx="0" cy="0"/>
        </a:xfrm>
      </p:grpSpPr>
      <p:pic>
        <p:nvPicPr>
          <p:cNvPr id="413" name="Google Shape;413;p34" descr="ICP-MS block diagram"/>
          <p:cNvPicPr preferRelativeResize="0"/>
          <p:nvPr/>
        </p:nvPicPr>
        <p:blipFill rotWithShape="1">
          <a:blip r:embed="rId3">
            <a:alphaModFix/>
          </a:blip>
          <a:srcRect/>
          <a:stretch/>
        </p:blipFill>
        <p:spPr>
          <a:xfrm>
            <a:off x="2878688" y="4507027"/>
            <a:ext cx="3276600" cy="1495148"/>
          </a:xfrm>
          <a:prstGeom prst="rect">
            <a:avLst/>
          </a:prstGeom>
          <a:noFill/>
          <a:ln>
            <a:noFill/>
          </a:ln>
        </p:spPr>
      </p:pic>
      <p:sp>
        <p:nvSpPr>
          <p:cNvPr id="414" name="Google Shape;414;p34"/>
          <p:cNvSpPr txBox="1">
            <a:spLocks noGrp="1"/>
          </p:cNvSpPr>
          <p:nvPr>
            <p:ph type="ctrTitle"/>
          </p:nvPr>
        </p:nvSpPr>
        <p:spPr>
          <a:xfrm>
            <a:off x="685800" y="152400"/>
            <a:ext cx="7772400" cy="14700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Lunar Meteorite Identification</a:t>
            </a:r>
            <a:endParaRPr/>
          </a:p>
        </p:txBody>
      </p:sp>
      <p:sp>
        <p:nvSpPr>
          <p:cNvPr id="415" name="Google Shape;415;p34"/>
          <p:cNvSpPr txBox="1">
            <a:spLocks noGrp="1"/>
          </p:cNvSpPr>
          <p:nvPr>
            <p:ph type="subTitle" idx="1"/>
          </p:nvPr>
        </p:nvSpPr>
        <p:spPr>
          <a:xfrm>
            <a:off x="436800" y="1828800"/>
            <a:ext cx="3027300" cy="3808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888888"/>
              </a:buClr>
              <a:buSzPts val="1350"/>
              <a:buNone/>
            </a:pPr>
            <a:r>
              <a:rPr lang="en-US" sz="1800">
                <a:solidFill>
                  <a:srgbClr val="000000"/>
                </a:solidFill>
              </a:rPr>
              <a:t>Apollo Samples and Lunar Meteorites have similar:</a:t>
            </a:r>
            <a:endParaRPr sz="1800">
              <a:solidFill>
                <a:srgbClr val="000000"/>
              </a:solidFill>
            </a:endParaRPr>
          </a:p>
          <a:p>
            <a:pPr marL="0" lvl="0" indent="0" algn="l" rtl="0">
              <a:spcBef>
                <a:spcPts val="0"/>
              </a:spcBef>
              <a:spcAft>
                <a:spcPts val="0"/>
              </a:spcAft>
              <a:buClr>
                <a:srgbClr val="888888"/>
              </a:buClr>
              <a:buSzPts val="1350"/>
              <a:buNone/>
            </a:pPr>
            <a:endParaRPr sz="1800">
              <a:solidFill>
                <a:srgbClr val="000000"/>
              </a:solidFill>
            </a:endParaRPr>
          </a:p>
          <a:p>
            <a:pPr marL="457200" lvl="0" indent="-342900" algn="l" rtl="0">
              <a:spcBef>
                <a:spcPts val="0"/>
              </a:spcBef>
              <a:spcAft>
                <a:spcPts val="0"/>
              </a:spcAft>
              <a:buClr>
                <a:srgbClr val="000000"/>
              </a:buClr>
              <a:buSzPts val="1800"/>
              <a:buChar char="-"/>
            </a:pPr>
            <a:r>
              <a:rPr lang="en-US" sz="1800">
                <a:solidFill>
                  <a:srgbClr val="000000"/>
                </a:solidFill>
              </a:rPr>
              <a:t>Mineralogy and Textures</a:t>
            </a:r>
            <a:endParaRPr sz="1800">
              <a:solidFill>
                <a:srgbClr val="000000"/>
              </a:solidFill>
            </a:endParaRPr>
          </a:p>
          <a:p>
            <a:pPr marL="457200" lvl="0" indent="-342900" algn="l" rtl="0">
              <a:spcBef>
                <a:spcPts val="0"/>
              </a:spcBef>
              <a:spcAft>
                <a:spcPts val="0"/>
              </a:spcAft>
              <a:buClr>
                <a:srgbClr val="000000"/>
              </a:buClr>
              <a:buSzPts val="1800"/>
              <a:buChar char="-"/>
            </a:pPr>
            <a:r>
              <a:rPr lang="en-US" sz="1800">
                <a:solidFill>
                  <a:srgbClr val="000000"/>
                </a:solidFill>
              </a:rPr>
              <a:t>Optical Mineralogy (lack or abundance of minerals)</a:t>
            </a:r>
            <a:endParaRPr sz="1800">
              <a:solidFill>
                <a:srgbClr val="000000"/>
              </a:solidFill>
            </a:endParaRPr>
          </a:p>
          <a:p>
            <a:pPr marL="457200" lvl="0" indent="-342900" algn="l" rtl="0">
              <a:spcBef>
                <a:spcPts val="0"/>
              </a:spcBef>
              <a:spcAft>
                <a:spcPts val="0"/>
              </a:spcAft>
              <a:buClr>
                <a:srgbClr val="000000"/>
              </a:buClr>
              <a:buSzPts val="1800"/>
              <a:buChar char="-"/>
            </a:pPr>
            <a:r>
              <a:rPr lang="en-US" sz="1800">
                <a:solidFill>
                  <a:srgbClr val="000000"/>
                </a:solidFill>
              </a:rPr>
              <a:t>Chemical Composition</a:t>
            </a:r>
            <a:endParaRPr sz="1800">
              <a:solidFill>
                <a:srgbClr val="000000"/>
              </a:solidFill>
            </a:endParaRPr>
          </a:p>
          <a:p>
            <a:pPr marL="457200" lvl="0" indent="-342900" algn="l" rtl="0">
              <a:spcBef>
                <a:spcPts val="0"/>
              </a:spcBef>
              <a:spcAft>
                <a:spcPts val="0"/>
              </a:spcAft>
              <a:buClr>
                <a:srgbClr val="000000"/>
              </a:buClr>
              <a:buSzPts val="1800"/>
              <a:buChar char="-"/>
            </a:pPr>
            <a:r>
              <a:rPr lang="en-US" sz="1800">
                <a:solidFill>
                  <a:srgbClr val="000000"/>
                </a:solidFill>
              </a:rPr>
              <a:t>Electron microprobe</a:t>
            </a:r>
            <a:endParaRPr sz="1800">
              <a:solidFill>
                <a:srgbClr val="000000"/>
              </a:solidFill>
            </a:endParaRPr>
          </a:p>
          <a:p>
            <a:pPr marL="457200" lvl="0" indent="-330200" algn="l" rtl="0">
              <a:spcBef>
                <a:spcPts val="0"/>
              </a:spcBef>
              <a:spcAft>
                <a:spcPts val="0"/>
              </a:spcAft>
              <a:buClr>
                <a:srgbClr val="000000"/>
              </a:buClr>
              <a:buSzPts val="1600"/>
              <a:buChar char="-"/>
            </a:pPr>
            <a:r>
              <a:rPr lang="en-US" sz="1800">
                <a:solidFill>
                  <a:srgbClr val="000000"/>
                </a:solidFill>
              </a:rPr>
              <a:t>Inductively coupled plasma mass spectrometry</a:t>
            </a:r>
            <a:r>
              <a:rPr lang="en-US" sz="1600">
                <a:solidFill>
                  <a:srgbClr val="000000"/>
                </a:solidFill>
              </a:rPr>
              <a:t>	</a:t>
            </a:r>
            <a:endParaRPr sz="1600">
              <a:solidFill>
                <a:srgbClr val="000000"/>
              </a:solidFill>
            </a:endParaRPr>
          </a:p>
        </p:txBody>
      </p:sp>
      <p:pic>
        <p:nvPicPr>
          <p:cNvPr id="416" name="Google Shape;416;p34" descr="C:\Documents and Settings\Bill\Desktop\CPSX Outreach\lunar_met.bmp"/>
          <p:cNvPicPr preferRelativeResize="0"/>
          <p:nvPr/>
        </p:nvPicPr>
        <p:blipFill rotWithShape="1">
          <a:blip r:embed="rId4">
            <a:alphaModFix/>
          </a:blip>
          <a:srcRect/>
          <a:stretch/>
        </p:blipFill>
        <p:spPr>
          <a:xfrm>
            <a:off x="6179469" y="1676400"/>
            <a:ext cx="2888331" cy="3505201"/>
          </a:xfrm>
          <a:prstGeom prst="rect">
            <a:avLst/>
          </a:prstGeom>
          <a:noFill/>
          <a:ln>
            <a:noFill/>
          </a:ln>
        </p:spPr>
      </p:pic>
      <p:sp>
        <p:nvSpPr>
          <p:cNvPr id="417" name="Google Shape;417;p34"/>
          <p:cNvSpPr txBox="1"/>
          <p:nvPr/>
        </p:nvSpPr>
        <p:spPr>
          <a:xfrm>
            <a:off x="4655469" y="5925979"/>
            <a:ext cx="3802800" cy="2463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http://meteorites.wustl.edu/lunar/howdoweknow.htm</a:t>
            </a:r>
            <a:endParaRPr/>
          </a:p>
        </p:txBody>
      </p:sp>
      <p:pic>
        <p:nvPicPr>
          <p:cNvPr id="418" name="Google Shape;418;p34" descr="http://www.geotrack.com.au/images/probe.gif"/>
          <p:cNvPicPr preferRelativeResize="0"/>
          <p:nvPr/>
        </p:nvPicPr>
        <p:blipFill rotWithShape="1">
          <a:blip r:embed="rId5">
            <a:alphaModFix/>
          </a:blip>
          <a:srcRect/>
          <a:stretch/>
        </p:blipFill>
        <p:spPr>
          <a:xfrm>
            <a:off x="4007175" y="1691589"/>
            <a:ext cx="1781629" cy="2513111"/>
          </a:xfrm>
          <a:prstGeom prst="rect">
            <a:avLst/>
          </a:prstGeom>
          <a:noFill/>
          <a:ln>
            <a:noFill/>
          </a:ln>
        </p:spPr>
      </p:pic>
      <p:sp>
        <p:nvSpPr>
          <p:cNvPr id="419" name="Google Shape;419;p34"/>
          <p:cNvSpPr txBox="1"/>
          <p:nvPr/>
        </p:nvSpPr>
        <p:spPr>
          <a:xfrm>
            <a:off x="0" y="6611779"/>
            <a:ext cx="289197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http://www.geotrack.com.au/emp-op.htm</a:t>
            </a:r>
            <a:endParaRPr/>
          </a:p>
        </p:txBody>
      </p:sp>
      <p:sp>
        <p:nvSpPr>
          <p:cNvPr id="420" name="Google Shape;420;p34"/>
          <p:cNvSpPr txBox="1"/>
          <p:nvPr/>
        </p:nvSpPr>
        <p:spPr>
          <a:xfrm>
            <a:off x="2971800" y="6611779"/>
            <a:ext cx="2891971"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a:solidFill>
                  <a:schemeClr val="dk1"/>
                </a:solidFill>
                <a:latin typeface="Calibri"/>
                <a:ea typeface="Calibri"/>
                <a:cs typeface="Calibri"/>
                <a:sym typeface="Calibri"/>
              </a:rPr>
              <a:t>Source: http://eecelabs.seas.wustl.edu/ICP-MS.aspx</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pic>
        <p:nvPicPr>
          <p:cNvPr id="426" name="Google Shape;426;p35" descr="SB lunar atlas tycho Lunar orbiter 4-124H2"/>
          <p:cNvPicPr preferRelativeResize="0"/>
          <p:nvPr/>
        </p:nvPicPr>
        <p:blipFill rotWithShape="1">
          <a:blip r:embed="rId3">
            <a:alphaModFix/>
          </a:blip>
          <a:srcRect/>
          <a:stretch/>
        </p:blipFill>
        <p:spPr>
          <a:xfrm>
            <a:off x="2118925" y="73050"/>
            <a:ext cx="4812101" cy="60245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36" descr="BarringerMeteor3.jpg"/>
          <p:cNvPicPr preferRelativeResize="0"/>
          <p:nvPr/>
        </p:nvPicPr>
        <p:blipFill rotWithShape="1">
          <a:blip r:embed="rId3">
            <a:alphaModFix/>
          </a:blip>
          <a:srcRect/>
          <a:stretch/>
        </p:blipFill>
        <p:spPr>
          <a:xfrm>
            <a:off x="0" y="117348"/>
            <a:ext cx="9144000" cy="600456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37" descr="lroc-nac-crater.jpg"/>
          <p:cNvPicPr preferRelativeResize="0"/>
          <p:nvPr/>
        </p:nvPicPr>
        <p:blipFill rotWithShape="1">
          <a:blip r:embed="rId3">
            <a:alphaModFix/>
          </a:blip>
          <a:srcRect/>
          <a:stretch/>
        </p:blipFill>
        <p:spPr>
          <a:xfrm>
            <a:off x="304800" y="1828800"/>
            <a:ext cx="8575200" cy="4287600"/>
          </a:xfrm>
          <a:prstGeom prst="rect">
            <a:avLst/>
          </a:prstGeom>
          <a:noFill/>
          <a:ln>
            <a:noFill/>
          </a:ln>
        </p:spPr>
      </p:pic>
      <p:sp>
        <p:nvSpPr>
          <p:cNvPr id="439" name="Google Shape;439;p37"/>
          <p:cNvSpPr txBox="1"/>
          <p:nvPr/>
        </p:nvSpPr>
        <p:spPr>
          <a:xfrm>
            <a:off x="-125" y="0"/>
            <a:ext cx="9144000" cy="1143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6000" b="1">
                <a:solidFill>
                  <a:schemeClr val="dk1"/>
                </a:solidFill>
              </a:rPr>
              <a:t>New Crater on the Moon!</a:t>
            </a:r>
            <a:endParaRPr sz="6000"/>
          </a:p>
        </p:txBody>
      </p:sp>
      <p:sp>
        <p:nvSpPr>
          <p:cNvPr id="440" name="Google Shape;440;p37"/>
          <p:cNvSpPr txBox="1"/>
          <p:nvPr/>
        </p:nvSpPr>
        <p:spPr>
          <a:xfrm>
            <a:off x="2667000" y="6172200"/>
            <a:ext cx="3810000" cy="46166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rgbClr val="FFFFFF"/>
                </a:solidFill>
                <a:latin typeface="Calibri"/>
                <a:ea typeface="Calibri"/>
                <a:cs typeface="Calibri"/>
                <a:sym typeface="Calibri"/>
              </a:rPr>
              <a:t>Formed 11 September 2013</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pic>
        <p:nvPicPr>
          <p:cNvPr id="446" name="Google Shape;446;p38" descr="shoemaker-levy-9-scars.png"/>
          <p:cNvPicPr preferRelativeResize="0"/>
          <p:nvPr/>
        </p:nvPicPr>
        <p:blipFill rotWithShape="1">
          <a:blip r:embed="rId3">
            <a:alphaModFix/>
          </a:blip>
          <a:srcRect/>
          <a:stretch/>
        </p:blipFill>
        <p:spPr>
          <a:xfrm>
            <a:off x="0" y="0"/>
            <a:ext cx="9144000" cy="6154196"/>
          </a:xfrm>
          <a:prstGeom prst="rect">
            <a:avLst/>
          </a:prstGeom>
          <a:noFill/>
          <a:ln>
            <a:noFill/>
          </a:ln>
        </p:spPr>
      </p:pic>
      <p:sp>
        <p:nvSpPr>
          <p:cNvPr id="447" name="Google Shape;447;p38"/>
          <p:cNvSpPr txBox="1"/>
          <p:nvPr/>
        </p:nvSpPr>
        <p:spPr>
          <a:xfrm>
            <a:off x="749808" y="5334000"/>
            <a:ext cx="7772400" cy="762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600" b="1">
                <a:solidFill>
                  <a:srgbClr val="FFFFFF"/>
                </a:solidFill>
                <a:latin typeface="Times New Roman"/>
                <a:ea typeface="Times New Roman"/>
                <a:cs typeface="Times New Roman"/>
                <a:sym typeface="Times New Roman"/>
              </a:rPr>
              <a:t>Jupiter vs. Comet Shoemaker-Levy 9</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39" descr="digitalspace-neo-approach-v2.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53" name="Google Shape;453;p3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00"/>
              </a:buClr>
              <a:buSzPts val="5000"/>
              <a:buFont typeface="Century"/>
              <a:buNone/>
            </a:pPr>
            <a:r>
              <a:rPr lang="en-US">
                <a:solidFill>
                  <a:srgbClr val="FFFF00"/>
                </a:solidFill>
                <a:latin typeface="Century"/>
                <a:ea typeface="Century"/>
                <a:cs typeface="Century"/>
                <a:sym typeface="Century"/>
              </a:rPr>
              <a:t>ENGAGE MISSION!</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40" descr="PIA16610.jpg"/>
          <p:cNvPicPr preferRelativeResize="0"/>
          <p:nvPr/>
        </p:nvPicPr>
        <p:blipFill rotWithShape="1">
          <a:blip r:embed="rId3">
            <a:alphaModFix/>
          </a:blip>
          <a:srcRect l="25231"/>
          <a:stretch/>
        </p:blipFill>
        <p:spPr>
          <a:xfrm>
            <a:off x="207389" y="-44254"/>
            <a:ext cx="8722674" cy="6228237"/>
          </a:xfrm>
          <a:prstGeom prst="rect">
            <a:avLst/>
          </a:prstGeom>
          <a:noFill/>
          <a:ln>
            <a:noFill/>
          </a:ln>
        </p:spPr>
      </p:pic>
      <p:sp>
        <p:nvSpPr>
          <p:cNvPr id="460" name="Google Shape;460;p40"/>
          <p:cNvSpPr txBox="1"/>
          <p:nvPr/>
        </p:nvSpPr>
        <p:spPr>
          <a:xfrm>
            <a:off x="685800" y="2590800"/>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latin typeface="Century"/>
                <a:ea typeface="Century"/>
                <a:cs typeface="Century"/>
                <a:sym typeface="Century"/>
              </a:rPr>
              <a:t>What did you learn?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4" descr="ast-map.gif"/>
          <p:cNvPicPr preferRelativeResize="0"/>
          <p:nvPr/>
        </p:nvPicPr>
        <p:blipFill rotWithShape="1">
          <a:blip r:embed="rId3">
            <a:alphaModFix/>
          </a:blip>
          <a:srcRect/>
          <a:stretch/>
        </p:blipFill>
        <p:spPr>
          <a:xfrm>
            <a:off x="3096775" y="225725"/>
            <a:ext cx="5803900" cy="5778500"/>
          </a:xfrm>
          <a:prstGeom prst="rect">
            <a:avLst/>
          </a:prstGeom>
          <a:noFill/>
          <a:ln>
            <a:noFill/>
          </a:ln>
        </p:spPr>
      </p:pic>
      <p:sp>
        <p:nvSpPr>
          <p:cNvPr id="187" name="Google Shape;187;p4"/>
          <p:cNvSpPr txBox="1"/>
          <p:nvPr/>
        </p:nvSpPr>
        <p:spPr>
          <a:xfrm>
            <a:off x="381000" y="301925"/>
            <a:ext cx="2223900" cy="26580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5000" b="1" i="0" u="none" strike="noStrike" cap="none"/>
              <a:t>Where </a:t>
            </a:r>
            <a:r>
              <a:rPr lang="en-US" sz="5000" b="1"/>
              <a:t>A</a:t>
            </a:r>
            <a:r>
              <a:rPr lang="en-US" sz="5000" b="1" i="0" u="none" strike="noStrike" cap="none"/>
              <a:t>re They?</a:t>
            </a:r>
            <a:endParaRPr sz="5000" b="1"/>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Shape 464"/>
        <p:cNvGrpSpPr/>
        <p:nvPr/>
      </p:nvGrpSpPr>
      <p:grpSpPr>
        <a:xfrm>
          <a:off x="0" y="0"/>
          <a:ext cx="0" cy="0"/>
          <a:chOff x="0" y="0"/>
          <a:chExt cx="0" cy="0"/>
        </a:xfrm>
      </p:grpSpPr>
      <p:sp>
        <p:nvSpPr>
          <p:cNvPr id="465" name="Google Shape;465;p4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Mission Meteorite Activity</a:t>
            </a:r>
            <a:endParaRPr/>
          </a:p>
        </p:txBody>
      </p:sp>
      <p:sp>
        <p:nvSpPr>
          <p:cNvPr id="466" name="Google Shape;466;p41"/>
          <p:cNvSpPr txBox="1">
            <a:spLocks noGrp="1"/>
          </p:cNvSpPr>
          <p:nvPr>
            <p:ph type="body" idx="1"/>
          </p:nvPr>
        </p:nvSpPr>
        <p:spPr>
          <a:xfrm>
            <a:off x="457200" y="1752600"/>
            <a:ext cx="8229600" cy="36651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solidFill>
                  <a:srgbClr val="000000"/>
                </a:solidFill>
              </a:rPr>
              <a:t>Station-based activity, ~15 mins at each station. Class will be split into three groups</a:t>
            </a:r>
            <a:endParaRPr>
              <a:solidFill>
                <a:srgbClr val="000000"/>
              </a:solidFill>
            </a:endParaRPr>
          </a:p>
          <a:p>
            <a:pPr marL="742950" lvl="1" indent="-285750" algn="l" rtl="0">
              <a:spcBef>
                <a:spcPts val="2960"/>
              </a:spcBef>
              <a:spcAft>
                <a:spcPts val="0"/>
              </a:spcAft>
              <a:buClr>
                <a:srgbClr val="000000"/>
              </a:buClr>
              <a:buSzPts val="2800"/>
              <a:buChar char="–"/>
            </a:pPr>
            <a:r>
              <a:rPr lang="en-US">
                <a:solidFill>
                  <a:srgbClr val="000000"/>
                </a:solidFill>
              </a:rPr>
              <a:t>Station 1: Stony (meteorite + thin section of a meteorite)</a:t>
            </a:r>
            <a:endParaRPr>
              <a:solidFill>
                <a:srgbClr val="000000"/>
              </a:solidFill>
            </a:endParaRPr>
          </a:p>
          <a:p>
            <a:pPr marL="742950" lvl="1" indent="-285750" algn="l" rtl="0">
              <a:spcBef>
                <a:spcPts val="560"/>
              </a:spcBef>
              <a:spcAft>
                <a:spcPts val="0"/>
              </a:spcAft>
              <a:buClr>
                <a:srgbClr val="000000"/>
              </a:buClr>
              <a:buSzPts val="2800"/>
              <a:buChar char="–"/>
            </a:pPr>
            <a:r>
              <a:rPr lang="en-US">
                <a:solidFill>
                  <a:srgbClr val="000000"/>
                </a:solidFill>
              </a:rPr>
              <a:t>Station 2: Stony-iron &amp; Irons (plus lunar and martian)</a:t>
            </a:r>
            <a:endParaRPr>
              <a:solidFill>
                <a:srgbClr val="000000"/>
              </a:solidFill>
            </a:endParaRPr>
          </a:p>
          <a:p>
            <a:pPr marL="742950" lvl="1" indent="-285750" algn="l" rtl="0">
              <a:spcBef>
                <a:spcPts val="560"/>
              </a:spcBef>
              <a:spcAft>
                <a:spcPts val="0"/>
              </a:spcAft>
              <a:buClr>
                <a:srgbClr val="000000"/>
              </a:buClr>
              <a:buSzPts val="2800"/>
              <a:buChar char="–"/>
            </a:pPr>
            <a:r>
              <a:rPr lang="en-US">
                <a:solidFill>
                  <a:srgbClr val="000000"/>
                </a:solidFill>
              </a:rPr>
              <a:t>Station 3: Impactites</a:t>
            </a:r>
            <a:endParaRPr>
              <a:solidFill>
                <a:srgbClr val="000000"/>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4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3C1B71"/>
              </a:buClr>
              <a:buSzPts val="5000"/>
              <a:buFont typeface="Arial"/>
              <a:buNone/>
            </a:pPr>
            <a:r>
              <a:rPr lang="en-US"/>
              <a:t>Asteroid Mining Activity</a:t>
            </a:r>
            <a:endParaRPr/>
          </a:p>
        </p:txBody>
      </p:sp>
      <p:sp>
        <p:nvSpPr>
          <p:cNvPr id="473" name="Google Shape;473;p4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687600" lvl="0" indent="-554250" algn="l" rtl="0">
              <a:spcBef>
                <a:spcPts val="0"/>
              </a:spcBef>
              <a:spcAft>
                <a:spcPts val="0"/>
              </a:spcAft>
              <a:buClr>
                <a:srgbClr val="807F83"/>
              </a:buClr>
              <a:buSzPts val="2100"/>
              <a:buNone/>
            </a:pPr>
            <a:endParaRPr/>
          </a:p>
        </p:txBody>
      </p:sp>
      <p:pic>
        <p:nvPicPr>
          <p:cNvPr id="474" name="Google Shape;474;p42" descr="plymouth-rock-orion-asteroid-mission.jpg"/>
          <p:cNvPicPr preferRelativeResize="0"/>
          <p:nvPr/>
        </p:nvPicPr>
        <p:blipFill rotWithShape="1">
          <a:blip r:embed="rId3">
            <a:alphaModFix/>
          </a:blip>
          <a:srcRect/>
          <a:stretch/>
        </p:blipFill>
        <p:spPr>
          <a:xfrm>
            <a:off x="0" y="151871"/>
            <a:ext cx="9144000" cy="6035910"/>
          </a:xfrm>
          <a:prstGeom prst="rect">
            <a:avLst/>
          </a:prstGeom>
          <a:noFill/>
          <a:ln>
            <a:noFill/>
          </a:ln>
        </p:spPr>
      </p:pic>
      <p:sp>
        <p:nvSpPr>
          <p:cNvPr id="475" name="Google Shape;475;p42"/>
          <p:cNvSpPr txBox="1"/>
          <p:nvPr/>
        </p:nvSpPr>
        <p:spPr>
          <a:xfrm>
            <a:off x="685800" y="2590800"/>
            <a:ext cx="7772400" cy="14700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6000" b="1">
                <a:solidFill>
                  <a:srgbClr val="FFFF00"/>
                </a:solidFill>
                <a:latin typeface="Century"/>
                <a:ea typeface="Century"/>
                <a:cs typeface="Century"/>
                <a:sym typeface="Century"/>
              </a:rPr>
              <a:t>ASTEROID</a:t>
            </a:r>
            <a:endParaRPr/>
          </a:p>
          <a:p>
            <a:pPr marL="0" marR="0" lvl="0" indent="0" algn="ctr" rtl="0">
              <a:spcBef>
                <a:spcPts val="0"/>
              </a:spcBef>
              <a:spcAft>
                <a:spcPts val="0"/>
              </a:spcAft>
              <a:buNone/>
            </a:pPr>
            <a:r>
              <a:rPr lang="en-US" sz="6000" b="1">
                <a:solidFill>
                  <a:srgbClr val="FFFF00"/>
                </a:solidFill>
                <a:latin typeface="Century"/>
                <a:ea typeface="Century"/>
                <a:cs typeface="Century"/>
                <a:sym typeface="Century"/>
              </a:rPr>
              <a:t>MINING</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pic>
        <p:nvPicPr>
          <p:cNvPr id="480" name="Google Shape;480;p43" descr="asteroid-concept.jp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481" name="Google Shape;481;p43"/>
          <p:cNvSpPr txBox="1">
            <a:spLocks noGrp="1"/>
          </p:cNvSpPr>
          <p:nvPr>
            <p:ph type="title"/>
          </p:nvPr>
        </p:nvSpPr>
        <p:spPr>
          <a:xfrm>
            <a:off x="685800" y="533400"/>
            <a:ext cx="77724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rgbClr val="FFFFFF"/>
              </a:buClr>
              <a:buSzPts val="5000"/>
              <a:buFont typeface="Arial"/>
              <a:buNone/>
            </a:pPr>
            <a:r>
              <a:rPr lang="en-US" b="1">
                <a:solidFill>
                  <a:srgbClr val="FFFFFF"/>
                </a:solidFill>
              </a:rPr>
              <a:t>Cookie Mining Activity</a:t>
            </a:r>
            <a:endParaRPr/>
          </a:p>
        </p:txBody>
      </p:sp>
      <p:sp>
        <p:nvSpPr>
          <p:cNvPr id="482" name="Google Shape;482;p43"/>
          <p:cNvSpPr txBox="1">
            <a:spLocks noGrp="1"/>
          </p:cNvSpPr>
          <p:nvPr>
            <p:ph type="body" idx="1"/>
          </p:nvPr>
        </p:nvSpPr>
        <p:spPr>
          <a:xfrm>
            <a:off x="685800" y="1905000"/>
            <a:ext cx="7772400" cy="4114800"/>
          </a:xfrm>
          <a:prstGeom prst="rect">
            <a:avLst/>
          </a:prstGeom>
          <a:noFill/>
          <a:ln>
            <a:noFill/>
          </a:ln>
        </p:spPr>
        <p:txBody>
          <a:bodyPr spcFirstLastPara="1" wrap="square" lIns="91425" tIns="45700" rIns="91425" bIns="45700" anchor="t" anchorCtr="0">
            <a:normAutofit/>
          </a:bodyPr>
          <a:lstStyle/>
          <a:p>
            <a:pPr marL="687600" lvl="0" indent="-687600" algn="l" rtl="0">
              <a:lnSpc>
                <a:spcPct val="150000"/>
              </a:lnSpc>
              <a:spcBef>
                <a:spcPts val="0"/>
              </a:spcBef>
              <a:spcAft>
                <a:spcPts val="0"/>
              </a:spcAft>
              <a:buClr>
                <a:srgbClr val="FFFFFF"/>
              </a:buClr>
              <a:buSzPts val="2100"/>
              <a:buChar char="•"/>
            </a:pPr>
            <a:r>
              <a:rPr lang="en-US">
                <a:solidFill>
                  <a:srgbClr val="FFFFFF"/>
                </a:solidFill>
              </a:rPr>
              <a:t>Use only the tools provided—no hands!</a:t>
            </a:r>
            <a:endParaRPr/>
          </a:p>
          <a:p>
            <a:pPr marL="687600" lvl="0" indent="-687600" algn="l" rtl="0">
              <a:lnSpc>
                <a:spcPct val="150000"/>
              </a:lnSpc>
              <a:spcBef>
                <a:spcPts val="2400"/>
              </a:spcBef>
              <a:spcAft>
                <a:spcPts val="0"/>
              </a:spcAft>
              <a:buClr>
                <a:srgbClr val="FFFFFF"/>
              </a:buClr>
              <a:buSzPts val="2100"/>
              <a:buChar char="•"/>
            </a:pPr>
            <a:r>
              <a:rPr lang="en-US">
                <a:solidFill>
                  <a:srgbClr val="FFFFFF"/>
                </a:solidFill>
              </a:rPr>
              <a:t>“Mine” the chocolate chips</a:t>
            </a:r>
            <a:endParaRPr/>
          </a:p>
          <a:p>
            <a:pPr marL="742950" lvl="1" indent="-285750" algn="l" rtl="0">
              <a:lnSpc>
                <a:spcPct val="150000"/>
              </a:lnSpc>
              <a:spcBef>
                <a:spcPts val="2960"/>
              </a:spcBef>
              <a:spcAft>
                <a:spcPts val="0"/>
              </a:spcAft>
              <a:buClr>
                <a:srgbClr val="FFFFFF"/>
              </a:buClr>
              <a:buSzPts val="2800"/>
              <a:buChar char="–"/>
            </a:pPr>
            <a:r>
              <a:rPr lang="en-US">
                <a:solidFill>
                  <a:srgbClr val="FFFFFF"/>
                </a:solidFill>
              </a:rPr>
              <a:t>10 points per clean whole chip</a:t>
            </a:r>
            <a:endParaRPr/>
          </a:p>
          <a:p>
            <a:pPr marL="742950" lvl="1" indent="-285750" algn="l" rtl="0">
              <a:lnSpc>
                <a:spcPct val="150000"/>
              </a:lnSpc>
              <a:spcBef>
                <a:spcPts val="560"/>
              </a:spcBef>
              <a:spcAft>
                <a:spcPts val="0"/>
              </a:spcAft>
              <a:buClr>
                <a:srgbClr val="FFFFFF"/>
              </a:buClr>
              <a:buSzPts val="2800"/>
              <a:buChar char="–"/>
            </a:pPr>
            <a:r>
              <a:rPr lang="en-US">
                <a:solidFill>
                  <a:srgbClr val="FFFFFF"/>
                </a:solidFill>
              </a:rPr>
              <a:t>5 points per dirty or broken chip</a:t>
            </a:r>
            <a:endParaRPr/>
          </a:p>
          <a:p>
            <a:pPr marL="687600" lvl="0" indent="-687600" algn="l" rtl="0">
              <a:lnSpc>
                <a:spcPct val="150000"/>
              </a:lnSpc>
              <a:spcBef>
                <a:spcPts val="0"/>
              </a:spcBef>
              <a:spcAft>
                <a:spcPts val="0"/>
              </a:spcAft>
              <a:buClr>
                <a:srgbClr val="FFFFFF"/>
              </a:buClr>
              <a:buSzPts val="2100"/>
              <a:buChar char="•"/>
            </a:pPr>
            <a:r>
              <a:rPr lang="en-US">
                <a:solidFill>
                  <a:srgbClr val="FFFFFF"/>
                </a:solidFill>
              </a:rPr>
              <a:t>Team with the most points wins!</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g4195504f8a_0_4"/>
          <p:cNvSpPr txBox="1"/>
          <p:nvPr/>
        </p:nvSpPr>
        <p:spPr>
          <a:xfrm>
            <a:off x="2747400" y="1933850"/>
            <a:ext cx="3649200" cy="9234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5400">
                <a:solidFill>
                  <a:schemeClr val="dk1"/>
                </a:solidFill>
              </a:rPr>
              <a:t>Thank you!</a:t>
            </a:r>
            <a:endParaRPr sz="5400">
              <a:solidFill>
                <a:schemeClr val="dk1"/>
              </a:solidFill>
            </a:endParaRPr>
          </a:p>
        </p:txBody>
      </p:sp>
      <p:sp>
        <p:nvSpPr>
          <p:cNvPr id="489" name="Google Shape;489;g4195504f8a_0_4"/>
          <p:cNvSpPr txBox="1"/>
          <p:nvPr/>
        </p:nvSpPr>
        <p:spPr>
          <a:xfrm>
            <a:off x="3120150" y="3340875"/>
            <a:ext cx="2903700" cy="7695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4200">
                <a:solidFill>
                  <a:schemeClr val="dk1"/>
                </a:solidFill>
              </a:rPr>
              <a:t>Questions?</a:t>
            </a:r>
            <a:endParaRPr sz="4200">
              <a:solidFill>
                <a:schemeClr val="dk1"/>
              </a:solidFill>
            </a:endParaRPr>
          </a:p>
        </p:txBody>
      </p:sp>
      <p:pic>
        <p:nvPicPr>
          <p:cNvPr id="490" name="Google Shape;490;g4195504f8a_0_4"/>
          <p:cNvPicPr preferRelativeResize="0"/>
          <p:nvPr/>
        </p:nvPicPr>
        <p:blipFill>
          <a:blip r:embed="rId3">
            <a:alphaModFix/>
          </a:blip>
          <a:stretch>
            <a:fillRect/>
          </a:stretch>
        </p:blipFill>
        <p:spPr>
          <a:xfrm>
            <a:off x="2103625" y="6284126"/>
            <a:ext cx="6873600" cy="46970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1"/>
          <p:cNvPicPr preferRelativeResize="0"/>
          <p:nvPr/>
        </p:nvPicPr>
        <p:blipFill rotWithShape="1">
          <a:blip r:embed="rId3">
            <a:alphaModFix/>
          </a:blip>
          <a:srcRect/>
          <a:stretch/>
        </p:blipFill>
        <p:spPr>
          <a:xfrm>
            <a:off x="0" y="10672"/>
            <a:ext cx="9144000" cy="6858000"/>
          </a:xfrm>
          <a:prstGeom prst="rect">
            <a:avLst/>
          </a:prstGeom>
          <a:noFill/>
          <a:ln>
            <a:noFill/>
          </a:ln>
        </p:spPr>
      </p:pic>
    </p:spTree>
    <p:extLst>
      <p:ext uri="{BB962C8B-B14F-4D97-AF65-F5344CB8AC3E}">
        <p14:creationId xmlns:p14="http://schemas.microsoft.com/office/powerpoint/2010/main" val="2010760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5" descr="asteroids_comets_scale_0-000-020_2010_2.png"/>
          <p:cNvPicPr preferRelativeResize="0"/>
          <p:nvPr/>
        </p:nvPicPr>
        <p:blipFill rotWithShape="1">
          <a:blip r:embed="rId3">
            <a:alphaModFix/>
          </a:blip>
          <a:srcRect/>
          <a:stretch/>
        </p:blipFill>
        <p:spPr>
          <a:xfrm>
            <a:off x="238475" y="-76200"/>
            <a:ext cx="8596000" cy="62479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Google Shape;198;p6" descr="chelyabinsk-natgeo.jpg"/>
          <p:cNvPicPr preferRelativeResize="0"/>
          <p:nvPr/>
        </p:nvPicPr>
        <p:blipFill rotWithShape="1">
          <a:blip r:embed="rId3">
            <a:alphaModFix/>
          </a:blip>
          <a:srcRect/>
          <a:stretch/>
        </p:blipFill>
        <p:spPr>
          <a:xfrm>
            <a:off x="0" y="-25400"/>
            <a:ext cx="9143999" cy="6206201"/>
          </a:xfrm>
          <a:prstGeom prst="rect">
            <a:avLst/>
          </a:prstGeom>
          <a:noFill/>
          <a:ln>
            <a:noFill/>
          </a:ln>
        </p:spPr>
      </p:pic>
      <p:sp>
        <p:nvSpPr>
          <p:cNvPr id="199" name="Google Shape;199;p6"/>
          <p:cNvSpPr txBox="1"/>
          <p:nvPr/>
        </p:nvSpPr>
        <p:spPr>
          <a:xfrm>
            <a:off x="381000" y="762000"/>
            <a:ext cx="4343400" cy="138499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a:solidFill>
                  <a:srgbClr val="FFFFFF"/>
                </a:solidFill>
                <a:latin typeface="Calibri"/>
                <a:ea typeface="Calibri"/>
                <a:cs typeface="Calibri"/>
                <a:sym typeface="Calibri"/>
              </a:rPr>
              <a:t>When an asteroid enters the atmosphere, it is then called a “meteor”</a:t>
            </a:r>
            <a:endParaRPr/>
          </a:p>
        </p:txBody>
      </p:sp>
      <p:sp>
        <p:nvSpPr>
          <p:cNvPr id="200" name="Google Shape;200;p6"/>
          <p:cNvSpPr txBox="1"/>
          <p:nvPr/>
        </p:nvSpPr>
        <p:spPr>
          <a:xfrm>
            <a:off x="5552184" y="3429000"/>
            <a:ext cx="3581400" cy="40011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000" b="0" i="1" u="none" strike="noStrike" cap="none">
                <a:solidFill>
                  <a:srgbClr val="FFFFFF"/>
                </a:solidFill>
                <a:latin typeface="Calibri"/>
                <a:ea typeface="Calibri"/>
                <a:cs typeface="Calibri"/>
                <a:sym typeface="Calibri"/>
              </a:rPr>
              <a:t>Chelyabinsk fireball over Russia</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 name="Media1">
            <a:hlinkClick r:id="" action="ppaction://media"/>
            <a:extLst>
              <a:ext uri="{FF2B5EF4-FFF2-40B4-BE49-F238E27FC236}">
                <a16:creationId xmlns:a16="http://schemas.microsoft.com/office/drawing/2014/main" id="{AAB047B7-529C-44B7-B8E6-FB6D561624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45722" y="808038"/>
            <a:ext cx="8452556" cy="47545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0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p8"/>
          <p:cNvSpPr txBox="1"/>
          <p:nvPr/>
        </p:nvSpPr>
        <p:spPr>
          <a:xfrm>
            <a:off x="381000" y="152400"/>
            <a:ext cx="4343400" cy="181588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a:solidFill>
                  <a:schemeClr val="dk1"/>
                </a:solidFill>
                <a:latin typeface="Calibri"/>
                <a:ea typeface="Calibri"/>
                <a:cs typeface="Calibri"/>
                <a:sym typeface="Calibri"/>
              </a:rPr>
              <a:t>If the asteroid survives the flight and lands on Earth (or any solid surface), it is called a “meteorite”</a:t>
            </a:r>
            <a:endParaRPr/>
          </a:p>
        </p:txBody>
      </p:sp>
      <p:pic>
        <p:nvPicPr>
          <p:cNvPr id="210" name="Google Shape;210;p8"/>
          <p:cNvPicPr preferRelativeResize="0"/>
          <p:nvPr/>
        </p:nvPicPr>
        <p:blipFill rotWithShape="1">
          <a:blip r:embed="rId3">
            <a:alphaModFix/>
          </a:blip>
          <a:srcRect/>
          <a:stretch/>
        </p:blipFill>
        <p:spPr>
          <a:xfrm>
            <a:off x="5181600" y="0"/>
            <a:ext cx="3121152" cy="2075688"/>
          </a:xfrm>
          <a:prstGeom prst="rect">
            <a:avLst/>
          </a:prstGeom>
          <a:noFill/>
          <a:ln>
            <a:noFill/>
          </a:ln>
        </p:spPr>
      </p:pic>
      <p:pic>
        <p:nvPicPr>
          <p:cNvPr id="211" name="Google Shape;211;p8"/>
          <p:cNvPicPr preferRelativeResize="0"/>
          <p:nvPr/>
        </p:nvPicPr>
        <p:blipFill rotWithShape="1">
          <a:blip r:embed="rId4">
            <a:alphaModFix/>
          </a:blip>
          <a:srcRect/>
          <a:stretch/>
        </p:blipFill>
        <p:spPr>
          <a:xfrm>
            <a:off x="1072050" y="2208200"/>
            <a:ext cx="6754400" cy="38364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9" descr="meteorite-fireball.jpg"/>
          <p:cNvPicPr preferRelativeResize="0"/>
          <p:nvPr/>
        </p:nvPicPr>
        <p:blipFill rotWithShape="1">
          <a:blip r:embed="rId3">
            <a:alphaModFix/>
          </a:blip>
          <a:srcRect/>
          <a:stretch/>
        </p:blipFill>
        <p:spPr>
          <a:xfrm>
            <a:off x="0" y="848995"/>
            <a:ext cx="9144000" cy="5143500"/>
          </a:xfrm>
          <a:prstGeom prst="rect">
            <a:avLst/>
          </a:prstGeom>
          <a:noFill/>
          <a:ln>
            <a:noFill/>
          </a:ln>
        </p:spPr>
      </p:pic>
      <p:sp>
        <p:nvSpPr>
          <p:cNvPr id="218" name="Google Shape;218;p9"/>
          <p:cNvSpPr txBox="1">
            <a:spLocks noGrp="1"/>
          </p:cNvSpPr>
          <p:nvPr>
            <p:ph type="title"/>
          </p:nvPr>
        </p:nvSpPr>
        <p:spPr>
          <a:xfrm>
            <a:off x="457200" y="-118554"/>
            <a:ext cx="8229600" cy="114300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dk1"/>
              </a:buClr>
              <a:buSzPts val="5000"/>
              <a:buFont typeface="Arial"/>
              <a:buNone/>
            </a:pPr>
            <a:r>
              <a:rPr lang="en-US" b="1">
                <a:solidFill>
                  <a:schemeClr val="dk1"/>
                </a:solidFill>
              </a:rPr>
              <a:t>Types of Meteorites</a:t>
            </a:r>
            <a:endParaRPr/>
          </a:p>
        </p:txBody>
      </p:sp>
      <p:sp>
        <p:nvSpPr>
          <p:cNvPr id="219" name="Google Shape;219;p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p>
            <a:pPr marL="0" lvl="0" indent="0" algn="l" rtl="0">
              <a:lnSpc>
                <a:spcPct val="140000"/>
              </a:lnSpc>
              <a:spcBef>
                <a:spcPts val="0"/>
              </a:spcBef>
              <a:spcAft>
                <a:spcPts val="0"/>
              </a:spcAft>
              <a:buNone/>
            </a:pPr>
            <a:r>
              <a:rPr lang="en-US" sz="3515">
                <a:solidFill>
                  <a:srgbClr val="FFFFFF"/>
                </a:solidFill>
              </a:rPr>
              <a:t>Stony:</a:t>
            </a:r>
            <a:endParaRPr/>
          </a:p>
          <a:p>
            <a:pPr marL="1143000" lvl="2" indent="-281701" algn="l" rtl="0">
              <a:lnSpc>
                <a:spcPct val="140000"/>
              </a:lnSpc>
              <a:spcBef>
                <a:spcPts val="0"/>
              </a:spcBef>
              <a:spcAft>
                <a:spcPts val="0"/>
              </a:spcAft>
              <a:buClr>
                <a:srgbClr val="FFFFFF"/>
              </a:buClr>
              <a:buSzPts val="2636"/>
              <a:buChar char="•"/>
            </a:pPr>
            <a:r>
              <a:rPr lang="en-US" sz="3145">
                <a:solidFill>
                  <a:srgbClr val="FFFFFF"/>
                </a:solidFill>
              </a:rPr>
              <a:t>Chondrites</a:t>
            </a:r>
            <a:endParaRPr/>
          </a:p>
          <a:p>
            <a:pPr marL="1143000" lvl="2" indent="-281701" algn="l" rtl="0">
              <a:lnSpc>
                <a:spcPct val="140000"/>
              </a:lnSpc>
              <a:spcBef>
                <a:spcPts val="0"/>
              </a:spcBef>
              <a:spcAft>
                <a:spcPts val="0"/>
              </a:spcAft>
              <a:buClr>
                <a:srgbClr val="FFFFFF"/>
              </a:buClr>
              <a:buSzPts val="2636"/>
              <a:buChar char="•"/>
            </a:pPr>
            <a:r>
              <a:rPr lang="en-US" sz="3515">
                <a:solidFill>
                  <a:srgbClr val="FFFFFF"/>
                </a:solidFill>
              </a:rPr>
              <a:t>Achondrites</a:t>
            </a:r>
            <a:endParaRPr sz="3515">
              <a:solidFill>
                <a:srgbClr val="FFFFFF"/>
              </a:solidFill>
            </a:endParaRPr>
          </a:p>
          <a:p>
            <a:pPr marL="0" lvl="0" indent="0" algn="l" rtl="0">
              <a:lnSpc>
                <a:spcPct val="140000"/>
              </a:lnSpc>
              <a:spcBef>
                <a:spcPts val="0"/>
              </a:spcBef>
              <a:spcAft>
                <a:spcPts val="0"/>
              </a:spcAft>
              <a:buNone/>
            </a:pPr>
            <a:r>
              <a:rPr lang="en-US" sz="3515">
                <a:solidFill>
                  <a:srgbClr val="FFFFFF"/>
                </a:solidFill>
              </a:rPr>
              <a:t>Stony-Iron</a:t>
            </a:r>
            <a:endParaRPr/>
          </a:p>
          <a:p>
            <a:pPr marL="0" lvl="0" indent="0" algn="l" rtl="0">
              <a:lnSpc>
                <a:spcPct val="140000"/>
              </a:lnSpc>
              <a:spcBef>
                <a:spcPts val="0"/>
              </a:spcBef>
              <a:spcAft>
                <a:spcPts val="0"/>
              </a:spcAft>
              <a:buNone/>
            </a:pPr>
            <a:r>
              <a:rPr lang="en-US" sz="3515">
                <a:solidFill>
                  <a:srgbClr val="FFFFFF"/>
                </a:solidFill>
              </a:rPr>
              <a:t>Iron</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2460</Words>
  <Application>Microsoft Office PowerPoint</Application>
  <PresentationFormat>On-screen Show (4:3)</PresentationFormat>
  <Paragraphs>286</Paragraphs>
  <Slides>44</Slides>
  <Notes>44</Notes>
  <HiddenSlides>13</HiddenSlides>
  <MMClips>1</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44</vt:i4>
      </vt:variant>
    </vt:vector>
  </HeadingPairs>
  <TitlesOfParts>
    <vt:vector size="50" baseType="lpstr">
      <vt:lpstr>Arial</vt:lpstr>
      <vt:lpstr>Calibri</vt:lpstr>
      <vt:lpstr>Century</vt:lpstr>
      <vt:lpstr>Times New Roman</vt:lpstr>
      <vt:lpstr>Office Theme</vt:lpstr>
      <vt:lpstr>Office Theme</vt:lpstr>
      <vt:lpstr>PowerPoint Presentation</vt:lpstr>
      <vt:lpstr>Mission Meteorite</vt:lpstr>
      <vt:lpstr>What are asteroids?</vt:lpstr>
      <vt:lpstr>PowerPoint Presentation</vt:lpstr>
      <vt:lpstr>PowerPoint Presentation</vt:lpstr>
      <vt:lpstr>PowerPoint Presentation</vt:lpstr>
      <vt:lpstr>PowerPoint Presentation</vt:lpstr>
      <vt:lpstr>PowerPoint Presentation</vt:lpstr>
      <vt:lpstr>Types of Meteorites</vt:lpstr>
      <vt:lpstr>PowerPoint Presentation</vt:lpstr>
      <vt:lpstr>Chondrites</vt:lpstr>
      <vt:lpstr>Iron</vt:lpstr>
      <vt:lpstr>Stony-Iron</vt:lpstr>
      <vt:lpstr>Achondrites</vt:lpstr>
      <vt:lpstr>PowerPoint Presentation</vt:lpstr>
      <vt:lpstr>PowerPoint Presentation</vt:lpstr>
      <vt:lpstr>PowerPoint Presentation</vt:lpstr>
      <vt:lpstr>183 known impact craters on Earth</vt:lpstr>
      <vt:lpstr>PowerPoint Presentation</vt:lpstr>
      <vt:lpstr>PowerPoint Presentation</vt:lpstr>
      <vt:lpstr>PowerPoint Presentation</vt:lpstr>
      <vt:lpstr>PowerPoint Presentation</vt:lpstr>
      <vt:lpstr>Mission Meteorite Activity</vt:lpstr>
      <vt:lpstr>Mission Meteorite Activity</vt:lpstr>
      <vt:lpstr>Welcome to Mission Control!</vt:lpstr>
      <vt:lpstr>PowerPoint Presentation</vt:lpstr>
      <vt:lpstr>Ready to Launch!</vt:lpstr>
      <vt:lpstr>Split into your teams…</vt:lpstr>
      <vt:lpstr>PowerPoint Presentation</vt:lpstr>
      <vt:lpstr>Meteorite Dating Techniques</vt:lpstr>
      <vt:lpstr>Meteorite Dating Techniques</vt:lpstr>
      <vt:lpstr>Voyager to Viking</vt:lpstr>
      <vt:lpstr>Lunar Meteorite Identification</vt:lpstr>
      <vt:lpstr>PowerPoint Presentation</vt:lpstr>
      <vt:lpstr>PowerPoint Presentation</vt:lpstr>
      <vt:lpstr>PowerPoint Presentation</vt:lpstr>
      <vt:lpstr>PowerPoint Presentation</vt:lpstr>
      <vt:lpstr>ENGAGE MISSION!</vt:lpstr>
      <vt:lpstr>PowerPoint Presentation</vt:lpstr>
      <vt:lpstr>Mission Meteorite Activity</vt:lpstr>
      <vt:lpstr>Asteroid Mining Activity</vt:lpstr>
      <vt:lpstr>Cookie Mining Activity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Wilson</dc:creator>
  <cp:lastModifiedBy>CPXS-Admin</cp:lastModifiedBy>
  <cp:revision>3</cp:revision>
  <dcterms:created xsi:type="dcterms:W3CDTF">2011-12-23T15:22:14Z</dcterms:created>
  <dcterms:modified xsi:type="dcterms:W3CDTF">2019-09-09T14:36:19Z</dcterms:modified>
</cp:coreProperties>
</file>